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60" r:id="rId4"/>
    <p:sldId id="258" r:id="rId5"/>
    <p:sldId id="262" r:id="rId6"/>
    <p:sldId id="261" r:id="rId7"/>
    <p:sldId id="259" r:id="rId8"/>
    <p:sldId id="263" r:id="rId9"/>
    <p:sldId id="264" r:id="rId10"/>
    <p:sldId id="265" r:id="rId11"/>
    <p:sldId id="266" r:id="rId12"/>
    <p:sldId id="267" r:id="rId13"/>
    <p:sldId id="269" r:id="rId14"/>
    <p:sldId id="270" r:id="rId15"/>
    <p:sldId id="268" r:id="rId16"/>
    <p:sldId id="275" r:id="rId17"/>
    <p:sldId id="272" r:id="rId18"/>
    <p:sldId id="273" r:id="rId19"/>
    <p:sldId id="276" r:id="rId20"/>
    <p:sldId id="277" r:id="rId21"/>
    <p:sldId id="278" r:id="rId22"/>
    <p:sldId id="279" r:id="rId23"/>
    <p:sldId id="280" r:id="rId24"/>
    <p:sldId id="271" r:id="rId25"/>
    <p:sldId id="281" r:id="rId2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bsteea" initials="EA"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79176" autoAdjust="0"/>
  </p:normalViewPr>
  <p:slideViewPr>
    <p:cSldViewPr>
      <p:cViewPr varScale="1">
        <p:scale>
          <a:sx n="58" d="100"/>
          <a:sy n="58" d="100"/>
        </p:scale>
        <p:origin x="-1410" y="-84"/>
      </p:cViewPr>
      <p:guideLst>
        <p:guide orient="horz" pos="2160"/>
        <p:guide pos="2880"/>
      </p:guideLst>
    </p:cSldViewPr>
  </p:slideViewPr>
  <p:outlineViewPr>
    <p:cViewPr>
      <p:scale>
        <a:sx n="33" d="100"/>
        <a:sy n="33" d="100"/>
      </p:scale>
      <p:origin x="0" y="1140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212606-572B-4D94-9D68-985E6A0F227C}" type="datetimeFigureOut">
              <a:rPr lang="tr-TR" smtClean="0"/>
              <a:pPr/>
              <a:t>04.10.2011</a:t>
            </a:fld>
            <a:endParaRPr lang="tr-T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96970E-D4DB-41A9-89D3-91780E0B9A60}"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Recent efforts on transportation planning and urban policy making often focus on increasing transit ridership </a:t>
            </a:r>
            <a:endParaRPr lang="tr-TR" sz="1200" kern="1200" dirty="0" smtClean="0">
              <a:solidFill>
                <a:schemeClr val="tx1"/>
              </a:solidFill>
              <a:latin typeface="+mn-lt"/>
              <a:ea typeface="+mn-ea"/>
              <a:cs typeface="+mn-cs"/>
            </a:endParaRPr>
          </a:p>
          <a:p>
            <a:endParaRPr lang="tr-T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ultimate goal of increasing the share of transit would result in </a:t>
            </a:r>
            <a:endParaRPr lang="tr-T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decreased environmental stress with lower gas emissions and higher energy efficiencies as well as </a:t>
            </a:r>
            <a:endParaRPr lang="tr-TR"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increased quality of life in urban areas by less congestion and less pollution.</a:t>
            </a:r>
            <a:endParaRPr lang="tr-TR" dirty="0"/>
          </a:p>
        </p:txBody>
      </p:sp>
      <p:sp>
        <p:nvSpPr>
          <p:cNvPr id="4" name="3 Slayt Numarası Yer Tutucusu"/>
          <p:cNvSpPr>
            <a:spLocks noGrp="1"/>
          </p:cNvSpPr>
          <p:nvPr>
            <p:ph type="sldNum" sz="quarter" idx="10"/>
          </p:nvPr>
        </p:nvSpPr>
        <p:spPr/>
        <p:txBody>
          <a:bodyPr/>
          <a:lstStyle/>
          <a:p>
            <a:fld id="{B696970E-D4DB-41A9-89D3-91780E0B9A60}" type="slidenum">
              <a:rPr lang="tr-TR" smtClean="0"/>
              <a:pPr/>
              <a:t>3</a:t>
            </a:fld>
            <a:endParaRPr lang="tr-T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12</a:t>
            </a:fld>
            <a:endParaRPr lang="tr-T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14</a:t>
            </a:fld>
            <a:endParaRPr lang="tr-T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15</a:t>
            </a:fld>
            <a:endParaRPr lang="tr-T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16</a:t>
            </a:fld>
            <a:endParaRPr lang="tr-T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17</a:t>
            </a:fld>
            <a:endParaRPr lang="tr-T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18</a:t>
            </a:fld>
            <a:endParaRPr lang="tr-T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19</a:t>
            </a:fld>
            <a:endParaRPr lang="tr-T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20</a:t>
            </a:fld>
            <a:endParaRPr lang="tr-T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21</a:t>
            </a:fld>
            <a:endParaRPr lang="tr-T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‘‘Mutual Info’’ column of Table 7 shows how much the variable can affect the query node (travel time satisfaction) using the mutual info sensitivity measure. The higher the mutual info sensitivity measure, the more effective the parent variable. The ‘‘Quadratic Score’’ column of Table 7 compares the sensitivities for each of the findings nodes. It is seen from the table that travel time satisfaction is most sensitive to accessibility satisfaction and access mode, followed by total travel time, safety &amp; security satisfaction and comfort satisfaction.</a:t>
            </a:r>
            <a:endParaRPr lang="tr-TR"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696970E-D4DB-41A9-89D3-91780E0B9A60}" type="slidenum">
              <a:rPr lang="tr-TR" smtClean="0"/>
              <a:pPr/>
              <a:t>22</a:t>
            </a:fld>
            <a:endParaRPr lang="tr-T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sz="1200" kern="1200" dirty="0" smtClean="0">
                <a:solidFill>
                  <a:schemeClr val="tx1"/>
                </a:solidFill>
                <a:latin typeface="+mn-lt"/>
                <a:ea typeface="+mn-ea"/>
                <a:cs typeface="+mn-cs"/>
              </a:rPr>
              <a:t>A </a:t>
            </a:r>
            <a:r>
              <a:rPr lang="tr-TR" sz="1200" kern="1200" dirty="0" err="1" smtClean="0">
                <a:solidFill>
                  <a:schemeClr val="tx1"/>
                </a:solidFill>
                <a:latin typeface="+mn-lt"/>
                <a:ea typeface="+mn-ea"/>
                <a:cs typeface="+mn-cs"/>
              </a:rPr>
              <a:t>specific</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type</a:t>
            </a:r>
            <a:r>
              <a:rPr lang="tr-TR" sz="1200" kern="1200" baseline="0" dirty="0" smtClean="0">
                <a:solidFill>
                  <a:schemeClr val="tx1"/>
                </a:solidFill>
                <a:latin typeface="+mn-lt"/>
                <a:ea typeface="+mn-ea"/>
                <a:cs typeface="+mn-cs"/>
              </a:rPr>
              <a:t> of </a:t>
            </a:r>
            <a:r>
              <a:rPr lang="tr-TR" sz="1200" kern="1200" baseline="0" dirty="0" err="1" smtClean="0">
                <a:solidFill>
                  <a:schemeClr val="tx1"/>
                </a:solidFill>
                <a:latin typeface="+mn-lt"/>
                <a:ea typeface="+mn-ea"/>
                <a:cs typeface="+mn-cs"/>
              </a:rPr>
              <a:t>multimodal</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transportation</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system</a:t>
            </a:r>
            <a:r>
              <a:rPr lang="tr-TR" sz="1200" kern="1200" baseline="0" dirty="0" smtClean="0">
                <a:solidFill>
                  <a:schemeClr val="tx1"/>
                </a:solidFill>
                <a:latin typeface="+mn-lt"/>
                <a:ea typeface="+mn-ea"/>
                <a:cs typeface="+mn-cs"/>
              </a:rPr>
              <a:t> is </a:t>
            </a:r>
            <a:r>
              <a:rPr lang="tr-TR" sz="1200" kern="1200" baseline="0" dirty="0" err="1" smtClean="0">
                <a:solidFill>
                  <a:schemeClr val="tx1"/>
                </a:solidFill>
                <a:latin typeface="+mn-lt"/>
                <a:ea typeface="+mn-ea"/>
                <a:cs typeface="+mn-cs"/>
              </a:rPr>
              <a:t>trunk</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and</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feeder</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systems</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which</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offer</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high</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speed</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for</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travelers</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and</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high</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capacity</a:t>
            </a:r>
            <a:r>
              <a:rPr lang="tr-TR" sz="1200" kern="1200" baseline="0" dirty="0" smtClean="0">
                <a:solidFill>
                  <a:schemeClr val="tx1"/>
                </a:solidFill>
                <a:latin typeface="+mn-lt"/>
                <a:ea typeface="+mn-ea"/>
                <a:cs typeface="+mn-cs"/>
              </a:rPr>
              <a:t>&amp;</a:t>
            </a:r>
            <a:r>
              <a:rPr lang="tr-TR" sz="1200" kern="1200" baseline="0" dirty="0" err="1" smtClean="0">
                <a:solidFill>
                  <a:schemeClr val="tx1"/>
                </a:solidFill>
                <a:latin typeface="+mn-lt"/>
                <a:ea typeface="+mn-ea"/>
                <a:cs typeface="+mn-cs"/>
              </a:rPr>
              <a:t>operational</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efficiency</a:t>
            </a:r>
            <a:r>
              <a:rPr lang="tr-TR" sz="1200" kern="1200" baseline="0" dirty="0" smtClean="0">
                <a:solidFill>
                  <a:schemeClr val="tx1"/>
                </a:solidFill>
                <a:latin typeface="+mn-lt"/>
                <a:ea typeface="+mn-ea"/>
                <a:cs typeface="+mn-cs"/>
              </a:rPr>
              <a:t> </a:t>
            </a:r>
            <a:r>
              <a:rPr lang="tr-TR" sz="1200" kern="1200" baseline="0" dirty="0" err="1" smtClean="0">
                <a:solidFill>
                  <a:schemeClr val="tx1"/>
                </a:solidFill>
                <a:latin typeface="+mn-lt"/>
                <a:ea typeface="+mn-ea"/>
                <a:cs typeface="+mn-cs"/>
              </a:rPr>
              <a:t>for</a:t>
            </a:r>
            <a:r>
              <a:rPr lang="tr-TR" sz="1200" kern="1200" baseline="0" dirty="0" smtClean="0">
                <a:solidFill>
                  <a:schemeClr val="tx1"/>
                </a:solidFill>
                <a:latin typeface="+mn-lt"/>
                <a:ea typeface="+mn-ea"/>
                <a:cs typeface="+mn-cs"/>
              </a:rPr>
              <a:t> service </a:t>
            </a:r>
            <a:r>
              <a:rPr lang="tr-TR" sz="1200" kern="1200" baseline="0" dirty="0" err="1" smtClean="0">
                <a:solidFill>
                  <a:schemeClr val="tx1"/>
                </a:solidFill>
                <a:latin typeface="+mn-lt"/>
                <a:ea typeface="+mn-ea"/>
                <a:cs typeface="+mn-cs"/>
              </a:rPr>
              <a:t>providers</a:t>
            </a:r>
            <a:r>
              <a:rPr lang="tr-TR" sz="1200" kern="1200" baseline="0" dirty="0" smtClean="0">
                <a:solidFill>
                  <a:schemeClr val="tx1"/>
                </a:solidFill>
                <a:latin typeface="+mn-lt"/>
                <a:ea typeface="+mn-ea"/>
                <a:cs typeface="+mn-cs"/>
              </a:rPr>
              <a:t>.</a:t>
            </a:r>
          </a:p>
          <a:p>
            <a:endParaRPr lang="tr-TR"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696970E-D4DB-41A9-89D3-91780E0B9A60}" type="slidenum">
              <a:rPr lang="tr-TR" smtClean="0"/>
              <a:pPr/>
              <a:t>4</a:t>
            </a:fld>
            <a:endParaRPr lang="tr-T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23</a:t>
            </a:fld>
            <a:endParaRPr lang="tr-T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24</a:t>
            </a:fld>
            <a:endParaRPr lang="tr-T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25</a:t>
            </a:fld>
            <a:endParaRPr lang="tr-T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5</a:t>
            </a:fld>
            <a:endParaRPr lang="tr-T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dirty="0" smtClean="0"/>
              <a:t>An </a:t>
            </a:r>
            <a:r>
              <a:rPr lang="tr-TR" dirty="0" err="1" smtClean="0"/>
              <a:t>extensive</a:t>
            </a:r>
            <a:r>
              <a:rPr lang="tr-TR" dirty="0" smtClean="0"/>
              <a:t> </a:t>
            </a:r>
            <a:r>
              <a:rPr lang="tr-TR" dirty="0" err="1" smtClean="0"/>
              <a:t>literature</a:t>
            </a:r>
            <a:r>
              <a:rPr lang="tr-TR" dirty="0" smtClean="0"/>
              <a:t> </a:t>
            </a:r>
            <a:r>
              <a:rPr lang="tr-TR" dirty="0" err="1" smtClean="0"/>
              <a:t>review</a:t>
            </a:r>
            <a:r>
              <a:rPr lang="tr-TR" dirty="0" smtClean="0"/>
              <a:t> on </a:t>
            </a:r>
            <a:r>
              <a:rPr lang="tr-TR" dirty="0" err="1" smtClean="0"/>
              <a:t>evaluation</a:t>
            </a:r>
            <a:r>
              <a:rPr lang="tr-TR" dirty="0" smtClean="0"/>
              <a:t> of service </a:t>
            </a:r>
            <a:r>
              <a:rPr lang="tr-TR" dirty="0" err="1" smtClean="0"/>
              <a:t>quality</a:t>
            </a:r>
            <a:r>
              <a:rPr lang="tr-TR" dirty="0" smtClean="0"/>
              <a:t> in </a:t>
            </a:r>
            <a:r>
              <a:rPr lang="tr-TR" dirty="0" err="1" smtClean="0"/>
              <a:t>transportation</a:t>
            </a:r>
            <a:r>
              <a:rPr lang="tr-TR" dirty="0" smtClean="0"/>
              <a:t> </a:t>
            </a:r>
            <a:r>
              <a:rPr lang="tr-TR" dirty="0" err="1" smtClean="0"/>
              <a:t>systems</a:t>
            </a:r>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6</a:t>
            </a:fld>
            <a:endParaRPr lang="tr-T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7</a:t>
            </a:fld>
            <a:endParaRPr lang="tr-T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B696970E-D4DB-41A9-89D3-91780E0B9A60}" type="slidenum">
              <a:rPr lang="tr-TR" smtClean="0"/>
              <a:pPr/>
              <a:t>8</a:t>
            </a:fld>
            <a:endParaRPr lang="tr-T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may be skipped in the presentation.</a:t>
            </a:r>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9</a:t>
            </a:fld>
            <a:endParaRPr lang="tr-T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10</a:t>
            </a:fld>
            <a:endParaRPr lang="tr-T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B696970E-D4DB-41A9-89D3-91780E0B9A60}" type="slidenum">
              <a:rPr lang="tr-TR" smtClean="0"/>
              <a:pPr/>
              <a:t>11</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19" name="Footer Placeholder 18"/>
          <p:cNvSpPr>
            <a:spLocks noGrp="1"/>
          </p:cNvSpPr>
          <p:nvPr>
            <p:ph type="ftr" sz="quarter" idx="11"/>
          </p:nvPr>
        </p:nvSpPr>
        <p:spPr/>
        <p:txBody>
          <a:bodyPr/>
          <a:lstStyle/>
          <a:p>
            <a:endParaRPr lang="tr-TR"/>
          </a:p>
        </p:txBody>
      </p:sp>
      <p:sp>
        <p:nvSpPr>
          <p:cNvPr id="27" name="Slide Number Placeholder 26"/>
          <p:cNvSpPr>
            <a:spLocks noGrp="1"/>
          </p:cNvSpPr>
          <p:nvPr>
            <p:ph type="sldNum" sz="quarter" idx="12"/>
          </p:nvPr>
        </p:nvSpPr>
        <p:spPr/>
        <p:txBody>
          <a:bodyPr/>
          <a:lstStyle/>
          <a:p>
            <a:fld id="{BD86B695-2B36-4602-A42F-C695D0D16167}"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D86B695-2B36-4602-A42F-C695D0D16167}"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D86B695-2B36-4602-A42F-C695D0D16167}"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D86B695-2B36-4602-A42F-C695D0D16167}"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D86B695-2B36-4602-A42F-C695D0D16167}"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BD86B695-2B36-4602-A42F-C695D0D16167}"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BD86B695-2B36-4602-A42F-C695D0D16167}"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BD86B695-2B36-4602-A42F-C695D0D16167}"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BD86B695-2B36-4602-A42F-C695D0D16167}"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BD86B695-2B36-4602-A42F-C695D0D16167}"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E13274A-381E-44CF-AEB9-04BEE7C2CF9C}" type="datetimeFigureOut">
              <a:rPr lang="tr-TR" smtClean="0"/>
              <a:pPr/>
              <a:t>04.10.2011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a:xfrm>
            <a:off x="8077200" y="6356350"/>
            <a:ext cx="609600" cy="365125"/>
          </a:xfrm>
        </p:spPr>
        <p:txBody>
          <a:bodyPr/>
          <a:lstStyle/>
          <a:p>
            <a:fld id="{BD86B695-2B36-4602-A42F-C695D0D16167}" type="slidenum">
              <a:rPr lang="tr-TR" smtClean="0"/>
              <a:pPr/>
              <a:t>‹#›</a:t>
            </a:fld>
            <a:endParaRPr lang="tr-T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E13274A-381E-44CF-AEB9-04BEE7C2CF9C}" type="datetimeFigureOut">
              <a:rPr lang="tr-TR" smtClean="0"/>
              <a:pPr/>
              <a:t>04.10.2011</a:t>
            </a:fld>
            <a:endParaRPr lang="tr-T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D86B695-2B36-4602-A42F-C695D0D16167}" type="slidenum">
              <a:rPr lang="tr-TR" smtClean="0"/>
              <a:pPr/>
              <a:t>‹#›</a:t>
            </a:fld>
            <a:endParaRPr lang="tr-T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2643182"/>
            <a:ext cx="8215370" cy="1714512"/>
          </a:xfrm>
        </p:spPr>
        <p:txBody>
          <a:bodyPr>
            <a:noAutofit/>
          </a:bodyPr>
          <a:lstStyle/>
          <a:p>
            <a:r>
              <a:rPr lang="en-US" sz="3500" noProof="0" smtClean="0">
                <a:solidFill>
                  <a:schemeClr val="tx1"/>
                </a:solidFill>
              </a:rPr>
              <a:t>A DECISION SUPPORT SYSTEM TO IMPROVE SERVICE QUALITY IN MULTIMODAL RAPID RAIL SYSTEMS: A BAYESIAN PERSPECTIVE</a:t>
            </a:r>
            <a:endParaRPr lang="en-US" sz="3500" noProof="0">
              <a:solidFill>
                <a:schemeClr val="tx1"/>
              </a:solidFill>
            </a:endParaRPr>
          </a:p>
        </p:txBody>
      </p:sp>
      <p:sp>
        <p:nvSpPr>
          <p:cNvPr id="3" name="Subtitle 2"/>
          <p:cNvSpPr>
            <a:spLocks noGrp="1"/>
          </p:cNvSpPr>
          <p:nvPr>
            <p:ph type="subTitle" idx="1"/>
          </p:nvPr>
        </p:nvSpPr>
        <p:spPr>
          <a:xfrm>
            <a:off x="500034" y="4572008"/>
            <a:ext cx="7854696" cy="1466396"/>
          </a:xfrm>
        </p:spPr>
        <p:txBody>
          <a:bodyPr>
            <a:normAutofit/>
          </a:bodyPr>
          <a:lstStyle/>
          <a:p>
            <a:r>
              <a:rPr lang="en-US" sz="2800" b="1" noProof="0" smtClean="0">
                <a:solidFill>
                  <a:schemeClr val="accent3">
                    <a:tint val="90000"/>
                    <a:satMod val="120000"/>
                  </a:schemeClr>
                </a:solidFill>
                <a:effectLst>
                  <a:outerShdw blurRad="38100" dist="25400" dir="5400000" algn="tl" rotWithShape="0">
                    <a:srgbClr val="000000">
                      <a:alpha val="43000"/>
                    </a:srgbClr>
                  </a:outerShdw>
                </a:effectLst>
                <a:ea typeface="+mj-ea"/>
                <a:cs typeface="+mj-cs"/>
              </a:rPr>
              <a:t>Seda Ugurlu, Emel Aktas, Ilker Topcu</a:t>
            </a:r>
          </a:p>
          <a:p>
            <a:r>
              <a:rPr lang="en-US" sz="2400" b="1" i="1" noProof="0" smtClean="0">
                <a:solidFill>
                  <a:schemeClr val="accent3">
                    <a:tint val="90000"/>
                    <a:satMod val="120000"/>
                  </a:schemeClr>
                </a:solidFill>
                <a:effectLst>
                  <a:outerShdw blurRad="38100" dist="25400" dir="5400000" algn="tl" rotWithShape="0">
                    <a:srgbClr val="000000">
                      <a:alpha val="43000"/>
                    </a:srgbClr>
                  </a:outerShdw>
                </a:effectLst>
                <a:ea typeface="+mj-ea"/>
                <a:cs typeface="+mj-cs"/>
              </a:rPr>
              <a:t>Istanbul Technical University</a:t>
            </a:r>
          </a:p>
          <a:p>
            <a:endParaRPr lang="en-US" sz="2800" noProof="0"/>
          </a:p>
        </p:txBody>
      </p:sp>
      <p:pic>
        <p:nvPicPr>
          <p:cNvPr id="23554" name="Picture 2" descr="http://www.usc.edu/dept/ise/caie/images/header.jpg"/>
          <p:cNvPicPr>
            <a:picLocks noChangeAspect="1" noChangeArrowheads="1"/>
          </p:cNvPicPr>
          <p:nvPr/>
        </p:nvPicPr>
        <p:blipFill>
          <a:blip r:embed="rId2" cstate="print"/>
          <a:srcRect l="2250"/>
          <a:stretch>
            <a:fillRect/>
          </a:stretch>
        </p:blipFill>
        <p:spPr bwMode="auto">
          <a:xfrm>
            <a:off x="0" y="1142984"/>
            <a:ext cx="9144000" cy="130962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791916"/>
            <a:ext cx="8640960" cy="699560"/>
          </a:xfrm>
        </p:spPr>
        <p:txBody>
          <a:bodyPr>
            <a:noAutofit/>
          </a:bodyPr>
          <a:lstStyle/>
          <a:p>
            <a:r>
              <a:rPr lang="en-US" sz="4000" noProof="0" smtClean="0"/>
              <a:t>Inference Using Bayes Theorem</a:t>
            </a:r>
            <a:endParaRPr lang="en-US" sz="3600" noProof="0"/>
          </a:p>
        </p:txBody>
      </p:sp>
      <p:sp>
        <p:nvSpPr>
          <p:cNvPr id="3" name="Content Placeholder 2"/>
          <p:cNvSpPr>
            <a:spLocks noGrp="1"/>
          </p:cNvSpPr>
          <p:nvPr>
            <p:ph idx="1"/>
          </p:nvPr>
        </p:nvSpPr>
        <p:spPr>
          <a:xfrm>
            <a:off x="323528" y="1556792"/>
            <a:ext cx="8640960" cy="4968552"/>
          </a:xfrm>
        </p:spPr>
        <p:txBody>
          <a:bodyPr>
            <a:normAutofit/>
          </a:bodyPr>
          <a:lstStyle/>
          <a:p>
            <a:r>
              <a:rPr lang="en-US" noProof="0" dirty="0" smtClean="0"/>
              <a:t>Inference mechanism of BBNs</a:t>
            </a:r>
          </a:p>
          <a:p>
            <a:pPr lvl="1"/>
            <a:r>
              <a:rPr lang="en-US" noProof="0" dirty="0" smtClean="0"/>
              <a:t>finding  the probability of an event, given a set of evidence</a:t>
            </a:r>
          </a:p>
          <a:p>
            <a:pPr lvl="1"/>
            <a:r>
              <a:rPr lang="en-US" noProof="0" dirty="0" smtClean="0"/>
              <a:t>by applying </a:t>
            </a:r>
            <a:r>
              <a:rPr lang="en-US" noProof="0" dirty="0" err="1" smtClean="0"/>
              <a:t>Bayes</a:t>
            </a:r>
            <a:r>
              <a:rPr lang="en-US" noProof="0" dirty="0" smtClean="0"/>
              <a:t> Theorem sequentially</a:t>
            </a:r>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
        <p:nvSpPr>
          <p:cNvPr id="4098" name="AutoShape 2" descr="image\Chest_Clinic.gif"/>
          <p:cNvSpPr>
            <a:spLocks noChangeAspect="1" noChangeArrowheads="1"/>
          </p:cNvSpPr>
          <p:nvPr/>
        </p:nvSpPr>
        <p:spPr bwMode="auto">
          <a:xfrm>
            <a:off x="155575" y="-990600"/>
            <a:ext cx="3457575" cy="2066925"/>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4100" name="AutoShape 4" descr="image\Chest_Clinic.gif"/>
          <p:cNvSpPr>
            <a:spLocks noChangeAspect="1" noChangeArrowheads="1"/>
          </p:cNvSpPr>
          <p:nvPr/>
        </p:nvSpPr>
        <p:spPr bwMode="auto">
          <a:xfrm>
            <a:off x="155575" y="-990600"/>
            <a:ext cx="3457575" cy="2066925"/>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4102" name="AutoShape 6" descr="image\Chest_Clinic.gif"/>
          <p:cNvSpPr>
            <a:spLocks noChangeAspect="1" noChangeArrowheads="1"/>
          </p:cNvSpPr>
          <p:nvPr/>
        </p:nvSpPr>
        <p:spPr bwMode="auto">
          <a:xfrm>
            <a:off x="155575" y="-990600"/>
            <a:ext cx="3457575" cy="2066925"/>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11" name="10 Dikdörtgen"/>
          <p:cNvSpPr/>
          <p:nvPr/>
        </p:nvSpPr>
        <p:spPr>
          <a:xfrm>
            <a:off x="1835695" y="3088234"/>
            <a:ext cx="4849161" cy="338437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12" name="Picture 16"/>
          <p:cNvPicPr>
            <a:picLocks noChangeAspect="1" noChangeArrowheads="1"/>
          </p:cNvPicPr>
          <p:nvPr/>
        </p:nvPicPr>
        <p:blipFill>
          <a:blip r:embed="rId5" cstate="print"/>
          <a:srcRect l="28462" t="43506" r="34207" b="6348"/>
          <a:stretch>
            <a:fillRect/>
          </a:stretch>
        </p:blipFill>
        <p:spPr bwMode="auto">
          <a:xfrm>
            <a:off x="1979712" y="3205566"/>
            <a:ext cx="4589238" cy="3216917"/>
          </a:xfrm>
          <a:prstGeom prst="rect">
            <a:avLst/>
          </a:prstGeom>
          <a:noFill/>
          <a:ln w="9525">
            <a:noFill/>
            <a:miter lim="800000"/>
            <a:headEnd/>
            <a:tailEnd/>
          </a:ln>
        </p:spPr>
      </p:pic>
      <p:pic>
        <p:nvPicPr>
          <p:cNvPr id="13" name="Picture 16"/>
          <p:cNvPicPr>
            <a:picLocks noChangeAspect="1" noChangeArrowheads="1"/>
          </p:cNvPicPr>
          <p:nvPr/>
        </p:nvPicPr>
        <p:blipFill>
          <a:blip r:embed="rId5" cstate="print"/>
          <a:srcRect l="55231" t="31638" r="34207" b="59701"/>
          <a:stretch>
            <a:fillRect/>
          </a:stretch>
        </p:blipFill>
        <p:spPr bwMode="auto">
          <a:xfrm>
            <a:off x="5259422" y="3262891"/>
            <a:ext cx="1305781" cy="558807"/>
          </a:xfrm>
          <a:prstGeom prst="rect">
            <a:avLst/>
          </a:prstGeom>
          <a:noFill/>
          <a:ln w="9525">
            <a:noFill/>
            <a:miter lim="800000"/>
            <a:headEnd/>
            <a:tailEnd/>
          </a:ln>
        </p:spPr>
      </p:pic>
      <p:sp>
        <p:nvSpPr>
          <p:cNvPr id="14" name="13 Dikdörtgen"/>
          <p:cNvSpPr/>
          <p:nvPr/>
        </p:nvSpPr>
        <p:spPr>
          <a:xfrm>
            <a:off x="1312366" y="3124639"/>
            <a:ext cx="307306" cy="188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14 Dikdörtgen"/>
          <p:cNvSpPr/>
          <p:nvPr/>
        </p:nvSpPr>
        <p:spPr>
          <a:xfrm>
            <a:off x="2555776" y="3115002"/>
            <a:ext cx="2376264" cy="1742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15 Dikdörtgen"/>
          <p:cNvSpPr/>
          <p:nvPr/>
        </p:nvSpPr>
        <p:spPr>
          <a:xfrm>
            <a:off x="1979712" y="5589240"/>
            <a:ext cx="86409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16 Dikdörtgen"/>
          <p:cNvSpPr/>
          <p:nvPr/>
        </p:nvSpPr>
        <p:spPr>
          <a:xfrm>
            <a:off x="1924033" y="3805369"/>
            <a:ext cx="752738" cy="936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18 Dikdörtgen"/>
          <p:cNvSpPr/>
          <p:nvPr/>
        </p:nvSpPr>
        <p:spPr>
          <a:xfrm>
            <a:off x="2843808" y="5877272"/>
            <a:ext cx="1152128"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19 Dikdörtgen"/>
          <p:cNvSpPr/>
          <p:nvPr/>
        </p:nvSpPr>
        <p:spPr>
          <a:xfrm>
            <a:off x="2411760" y="5805264"/>
            <a:ext cx="86409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20 Dikdörtgen"/>
          <p:cNvSpPr/>
          <p:nvPr/>
        </p:nvSpPr>
        <p:spPr>
          <a:xfrm>
            <a:off x="2706484" y="3805369"/>
            <a:ext cx="864096"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21 Dikdörtgen"/>
          <p:cNvSpPr/>
          <p:nvPr/>
        </p:nvSpPr>
        <p:spPr>
          <a:xfrm>
            <a:off x="3203848" y="4437112"/>
            <a:ext cx="1080120"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22 Dikdörtgen"/>
          <p:cNvSpPr/>
          <p:nvPr/>
        </p:nvSpPr>
        <p:spPr>
          <a:xfrm>
            <a:off x="3707904" y="5373216"/>
            <a:ext cx="546351" cy="313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23 Dikdörtgen"/>
          <p:cNvSpPr/>
          <p:nvPr/>
        </p:nvSpPr>
        <p:spPr>
          <a:xfrm>
            <a:off x="4067944" y="5535252"/>
            <a:ext cx="387698" cy="309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25 Dikdörtgen"/>
          <p:cNvSpPr/>
          <p:nvPr/>
        </p:nvSpPr>
        <p:spPr>
          <a:xfrm>
            <a:off x="5505698" y="3157296"/>
            <a:ext cx="656456" cy="108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28" name="27 Düz Ok Bağlayıcısı"/>
          <p:cNvCxnSpPr/>
          <p:nvPr/>
        </p:nvCxnSpPr>
        <p:spPr>
          <a:xfrm flipH="1">
            <a:off x="2771800" y="3789040"/>
            <a:ext cx="1728192" cy="1152128"/>
          </a:xfrm>
          <a:prstGeom prst="straightConnector1">
            <a:avLst/>
          </a:prstGeom>
          <a:ln w="1270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30 Düz Ok Bağlayıcısı"/>
          <p:cNvCxnSpPr/>
          <p:nvPr/>
        </p:nvCxnSpPr>
        <p:spPr>
          <a:xfrm>
            <a:off x="4499992" y="3789040"/>
            <a:ext cx="1152128" cy="327382"/>
          </a:xfrm>
          <a:prstGeom prst="straightConnector1">
            <a:avLst/>
          </a:prstGeom>
          <a:ln w="1270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57232"/>
            <a:ext cx="8568952" cy="771568"/>
          </a:xfrm>
        </p:spPr>
        <p:txBody>
          <a:bodyPr>
            <a:noAutofit/>
          </a:bodyPr>
          <a:lstStyle/>
          <a:p>
            <a:r>
              <a:rPr lang="en-US" sz="4000" noProof="0" smtClean="0"/>
              <a:t>Learning of BBNs</a:t>
            </a:r>
            <a:endParaRPr lang="en-US" sz="3600" noProof="0"/>
          </a:p>
        </p:txBody>
      </p:sp>
      <p:sp>
        <p:nvSpPr>
          <p:cNvPr id="3" name="Content Placeholder 2"/>
          <p:cNvSpPr>
            <a:spLocks noGrp="1"/>
          </p:cNvSpPr>
          <p:nvPr>
            <p:ph idx="1"/>
          </p:nvPr>
        </p:nvSpPr>
        <p:spPr>
          <a:xfrm>
            <a:off x="323528" y="1916832"/>
            <a:ext cx="8424936" cy="4608512"/>
          </a:xfrm>
        </p:spPr>
        <p:txBody>
          <a:bodyPr>
            <a:normAutofit/>
          </a:bodyPr>
          <a:lstStyle/>
          <a:p>
            <a:r>
              <a:rPr lang="en-US" sz="2800" noProof="0" smtClean="0"/>
              <a:t>Learning of parameters of conditional probabilities from data</a:t>
            </a:r>
          </a:p>
          <a:p>
            <a:pPr lvl="1"/>
            <a:r>
              <a:rPr lang="en-US" noProof="0" smtClean="0"/>
              <a:t>Define a distribution type and a prior distribution</a:t>
            </a:r>
          </a:p>
          <a:p>
            <a:pPr lvl="1"/>
            <a:r>
              <a:rPr lang="en-US" noProof="0" smtClean="0"/>
              <a:t>Update the distribution based on the observations in data to obtain the posterior distribution</a:t>
            </a:r>
          </a:p>
          <a:p>
            <a:r>
              <a:rPr lang="en-US" sz="2800" noProof="0" smtClean="0"/>
              <a:t>The network structure</a:t>
            </a:r>
          </a:p>
          <a:p>
            <a:pPr lvl="1"/>
            <a:r>
              <a:rPr lang="en-US" noProof="0" smtClean="0"/>
              <a:t>Causal relationships based on expert knowledge</a:t>
            </a:r>
          </a:p>
          <a:p>
            <a:pPr lvl="1"/>
            <a:r>
              <a:rPr lang="en-US" noProof="0" smtClean="0"/>
              <a:t>Learning from database based on search methods (i.e. greedy search, simulated annealing, genetic algorithms)</a:t>
            </a:r>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57232"/>
            <a:ext cx="8568952" cy="771568"/>
          </a:xfrm>
        </p:spPr>
        <p:txBody>
          <a:bodyPr>
            <a:noAutofit/>
          </a:bodyPr>
          <a:lstStyle/>
          <a:p>
            <a:r>
              <a:rPr lang="en-US" sz="4000" noProof="0" smtClean="0"/>
              <a:t>Proposed Methodology</a:t>
            </a:r>
            <a:endParaRPr lang="en-US" sz="3600" noProof="0"/>
          </a:p>
        </p:txBody>
      </p:sp>
      <p:sp>
        <p:nvSpPr>
          <p:cNvPr id="3" name="Content Placeholder 2"/>
          <p:cNvSpPr>
            <a:spLocks noGrp="1"/>
          </p:cNvSpPr>
          <p:nvPr>
            <p:ph idx="1"/>
          </p:nvPr>
        </p:nvSpPr>
        <p:spPr>
          <a:xfrm>
            <a:off x="323528" y="1916832"/>
            <a:ext cx="8424936" cy="4608512"/>
          </a:xfrm>
        </p:spPr>
        <p:txBody>
          <a:bodyPr>
            <a:normAutofit lnSpcReduction="10000"/>
          </a:bodyPr>
          <a:lstStyle/>
          <a:p>
            <a:r>
              <a:rPr lang="en-US" sz="3200" noProof="0" dirty="0" smtClean="0"/>
              <a:t>The steps of our methodology:</a:t>
            </a:r>
          </a:p>
          <a:p>
            <a:pPr marL="907542" lvl="1" indent="-514350">
              <a:buFont typeface="+mj-lt"/>
              <a:buAutoNum type="arabicPeriod"/>
            </a:pPr>
            <a:r>
              <a:rPr lang="en-US" sz="2800" noProof="0" dirty="0" smtClean="0"/>
              <a:t>Identification of key variables through literature review</a:t>
            </a:r>
          </a:p>
          <a:p>
            <a:pPr marL="907542" lvl="1" indent="-514350">
              <a:buFont typeface="+mj-lt"/>
              <a:buAutoNum type="arabicPeriod"/>
            </a:pPr>
            <a:r>
              <a:rPr lang="en-US" sz="2800" noProof="0" dirty="0" smtClean="0"/>
              <a:t>Dimension reduction by factor analysis</a:t>
            </a:r>
          </a:p>
          <a:p>
            <a:pPr marL="907542" lvl="1" indent="-514350">
              <a:buFont typeface="+mj-lt"/>
              <a:buAutoNum type="arabicPeriod"/>
            </a:pPr>
            <a:r>
              <a:rPr lang="en-US" sz="2800" noProof="0" dirty="0" smtClean="0"/>
              <a:t>Specification of causal map using expert knowledge</a:t>
            </a:r>
          </a:p>
          <a:p>
            <a:pPr marL="907542" lvl="1" indent="-514350">
              <a:buFont typeface="+mj-lt"/>
              <a:buAutoNum type="arabicPeriod"/>
            </a:pPr>
            <a:r>
              <a:rPr lang="en-US" sz="2800" noProof="0" dirty="0" smtClean="0"/>
              <a:t>Construction of final BBN and calculating conditional probabilities</a:t>
            </a:r>
          </a:p>
          <a:p>
            <a:pPr marL="907542" lvl="1" indent="-514350">
              <a:buFont typeface="+mj-lt"/>
              <a:buAutoNum type="arabicPeriod"/>
            </a:pPr>
            <a:r>
              <a:rPr lang="en-US" sz="2800" noProof="0" dirty="0" smtClean="0"/>
              <a:t>Sensitivity analysis and identification of key variables</a:t>
            </a:r>
          </a:p>
          <a:p>
            <a:pPr lvl="1"/>
            <a:endParaRPr lang="en-US" sz="2800" noProof="0" dirty="0" smtClean="0"/>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en-US" noProof="0" smtClean="0"/>
              <a:t>A Case Study</a:t>
            </a:r>
            <a:endParaRPr lang="en-US" noProof="0"/>
          </a:p>
        </p:txBody>
      </p:sp>
      <p:sp>
        <p:nvSpPr>
          <p:cNvPr id="3" name="2 İçerik Yer Tutucusu"/>
          <p:cNvSpPr>
            <a:spLocks noGrp="1"/>
          </p:cNvSpPr>
          <p:nvPr>
            <p:ph idx="1"/>
          </p:nvPr>
        </p:nvSpPr>
        <p:spPr>
          <a:xfrm>
            <a:off x="323528" y="2060848"/>
            <a:ext cx="3744416" cy="4085808"/>
          </a:xfrm>
        </p:spPr>
        <p:txBody>
          <a:bodyPr>
            <a:normAutofit lnSpcReduction="10000"/>
          </a:bodyPr>
          <a:lstStyle/>
          <a:p>
            <a:pPr marL="0" indent="0">
              <a:buNone/>
            </a:pPr>
            <a:r>
              <a:rPr lang="en-US" noProof="0" dirty="0" smtClean="0"/>
              <a:t>Evaluation of service quality of a trunk and feeder system in Istanbul</a:t>
            </a:r>
          </a:p>
          <a:p>
            <a:pPr lvl="1"/>
            <a:r>
              <a:rPr lang="en-US" noProof="0" dirty="0" smtClean="0"/>
              <a:t>Trunk line </a:t>
            </a:r>
            <a:r>
              <a:rPr lang="en-US" noProof="0" dirty="0" smtClean="0">
                <a:sym typeface="Wingdings" pitchFamily="2" charset="2"/>
              </a:rPr>
              <a:t> metro line in Istanbul </a:t>
            </a:r>
            <a:r>
              <a:rPr lang="en-US" sz="1800" noProof="0" dirty="0" smtClean="0">
                <a:sym typeface="Wingdings" pitchFamily="2" charset="2"/>
              </a:rPr>
              <a:t>(green line in the Figure)</a:t>
            </a:r>
            <a:r>
              <a:rPr lang="en-US" noProof="0" dirty="0" smtClean="0">
                <a:sym typeface="Wingdings" pitchFamily="2" charset="2"/>
              </a:rPr>
              <a:t>.</a:t>
            </a:r>
          </a:p>
          <a:p>
            <a:pPr lvl="1"/>
            <a:r>
              <a:rPr lang="en-US" noProof="0" dirty="0" smtClean="0">
                <a:sym typeface="Wingdings" pitchFamily="2" charset="2"/>
              </a:rPr>
              <a:t>Feeder lines  connecting lines to metro stations </a:t>
            </a:r>
            <a:r>
              <a:rPr lang="en-US" sz="1800" noProof="0" dirty="0" smtClean="0">
                <a:sym typeface="Wingdings" pitchFamily="2" charset="2"/>
              </a:rPr>
              <a:t>(One is the light brown line showing bus rapid transit)</a:t>
            </a:r>
            <a:endParaRPr lang="en-US" noProof="0" dirty="0" smtClean="0">
              <a:sym typeface="Wingdings" pitchFamily="2" charset="2"/>
            </a:endParaRPr>
          </a:p>
          <a:p>
            <a:pPr lvl="1">
              <a:buNone/>
            </a:pPr>
            <a:endParaRPr lang="en-US" noProof="0" dirty="0"/>
          </a:p>
        </p:txBody>
      </p:sp>
      <p:pic>
        <p:nvPicPr>
          <p:cNvPr id="38914" name="Picture 3"/>
          <p:cNvPicPr>
            <a:picLocks noChangeAspect="1" noChangeArrowheads="1"/>
          </p:cNvPicPr>
          <p:nvPr/>
        </p:nvPicPr>
        <p:blipFill>
          <a:blip r:embed="rId2" cstate="print"/>
          <a:srcRect l="2930" r="3304" b="12156"/>
          <a:stretch>
            <a:fillRect/>
          </a:stretch>
        </p:blipFill>
        <p:spPr bwMode="auto">
          <a:xfrm>
            <a:off x="4211960" y="1484784"/>
            <a:ext cx="4608512" cy="4752528"/>
          </a:xfrm>
          <a:prstGeom prst="rect">
            <a:avLst/>
          </a:prstGeom>
          <a:noFill/>
          <a:ln w="9525">
            <a:noFill/>
            <a:miter lim="800000"/>
            <a:headEnd/>
            <a:tailEnd/>
          </a:ln>
        </p:spPr>
      </p:pic>
      <p:grpSp>
        <p:nvGrpSpPr>
          <p:cNvPr id="5" name="Group 3"/>
          <p:cNvGrpSpPr>
            <a:grpSpLocks/>
          </p:cNvGrpSpPr>
          <p:nvPr/>
        </p:nvGrpSpPr>
        <p:grpSpPr bwMode="auto">
          <a:xfrm>
            <a:off x="6871855" y="6341940"/>
            <a:ext cx="2286000" cy="571480"/>
            <a:chOff x="6143636" y="146449"/>
            <a:chExt cx="3000396" cy="664205"/>
          </a:xfrm>
        </p:grpSpPr>
        <p:pic>
          <p:nvPicPr>
            <p:cNvPr id="6"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7"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57232"/>
            <a:ext cx="8568952" cy="843576"/>
          </a:xfrm>
        </p:spPr>
        <p:txBody>
          <a:bodyPr>
            <a:noAutofit/>
          </a:bodyPr>
          <a:lstStyle/>
          <a:p>
            <a:r>
              <a:rPr lang="en-US" sz="4000" noProof="0" smtClean="0"/>
              <a:t>Dataset</a:t>
            </a:r>
            <a:endParaRPr lang="en-US" sz="3600" noProof="0"/>
          </a:p>
        </p:txBody>
      </p:sp>
      <p:sp>
        <p:nvSpPr>
          <p:cNvPr id="3" name="Content Placeholder 2"/>
          <p:cNvSpPr>
            <a:spLocks noGrp="1"/>
          </p:cNvSpPr>
          <p:nvPr>
            <p:ph idx="1"/>
          </p:nvPr>
        </p:nvSpPr>
        <p:spPr>
          <a:xfrm>
            <a:off x="323528" y="1916832"/>
            <a:ext cx="8352928" cy="4608512"/>
          </a:xfrm>
        </p:spPr>
        <p:txBody>
          <a:bodyPr>
            <a:noAutofit/>
          </a:bodyPr>
          <a:lstStyle/>
          <a:p>
            <a:r>
              <a:rPr lang="en-US" sz="2400" noProof="0" dirty="0" smtClean="0"/>
              <a:t>Dataset obtained from a survey </a:t>
            </a:r>
            <a:r>
              <a:rPr lang="en-US" sz="2000" noProof="0" dirty="0" smtClean="0"/>
              <a:t>(conducted by the local organization for metro systems, Istanbul </a:t>
            </a:r>
            <a:r>
              <a:rPr lang="en-US" sz="2000" noProof="0" dirty="0" err="1" smtClean="0"/>
              <a:t>Ulasim</a:t>
            </a:r>
            <a:r>
              <a:rPr lang="en-US" sz="2000" noProof="0" dirty="0" smtClean="0"/>
              <a:t> AS)</a:t>
            </a:r>
            <a:endParaRPr lang="en-US" sz="2400" noProof="0" dirty="0" smtClean="0"/>
          </a:p>
          <a:p>
            <a:r>
              <a:rPr lang="en-US" sz="2400" dirty="0" smtClean="0"/>
              <a:t>750 responses </a:t>
            </a:r>
            <a:r>
              <a:rPr lang="en-US" sz="2400" noProof="0" dirty="0" smtClean="0"/>
              <a:t>in 2010 </a:t>
            </a:r>
          </a:p>
          <a:p>
            <a:r>
              <a:rPr lang="en-US" sz="2400" noProof="0" dirty="0" smtClean="0"/>
              <a:t>Data was collected at the stations of the metro line with a </a:t>
            </a:r>
            <a:r>
              <a:rPr lang="en-US" sz="2400" i="1" noProof="0" dirty="0" smtClean="0"/>
              <a:t>stratified sampling plan based on the number of passengers using each station</a:t>
            </a:r>
            <a:r>
              <a:rPr lang="en-US" sz="2400" noProof="0" dirty="0" smtClean="0"/>
              <a:t>. </a:t>
            </a:r>
          </a:p>
          <a:p>
            <a:r>
              <a:rPr lang="en-US" sz="2400" noProof="0" dirty="0" smtClean="0"/>
              <a:t>Dataset included the access part of the transit travels but not the egress part. </a:t>
            </a:r>
          </a:p>
          <a:p>
            <a:pPr lvl="1"/>
            <a:r>
              <a:rPr lang="en-US" sz="2200" noProof="0" dirty="0" smtClean="0"/>
              <a:t>Thus, we characterize the multimodal transit travels only with the access and main parts of the travels.</a:t>
            </a:r>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568952" cy="720080"/>
          </a:xfrm>
        </p:spPr>
        <p:txBody>
          <a:bodyPr>
            <a:noAutofit/>
          </a:bodyPr>
          <a:lstStyle/>
          <a:p>
            <a:r>
              <a:rPr lang="en-US" sz="4000" noProof="0" smtClean="0"/>
              <a:t>Specification of key variables</a:t>
            </a:r>
            <a:endParaRPr lang="en-US" sz="3600" noProof="0"/>
          </a:p>
        </p:txBody>
      </p:sp>
      <p:sp>
        <p:nvSpPr>
          <p:cNvPr id="3" name="Content Placeholder 2"/>
          <p:cNvSpPr>
            <a:spLocks noGrp="1"/>
          </p:cNvSpPr>
          <p:nvPr>
            <p:ph idx="1"/>
          </p:nvPr>
        </p:nvSpPr>
        <p:spPr>
          <a:xfrm>
            <a:off x="179619" y="1432852"/>
            <a:ext cx="8892480" cy="1152128"/>
          </a:xfrm>
        </p:spPr>
        <p:txBody>
          <a:bodyPr>
            <a:normAutofit/>
          </a:bodyPr>
          <a:lstStyle/>
          <a:p>
            <a:r>
              <a:rPr lang="en-US" sz="2400" noProof="0" smtClean="0"/>
              <a:t>After literature review and factor analysis, the variables used for evaluating service quality of multimodal transportation systems </a:t>
            </a:r>
          </a:p>
        </p:txBody>
      </p:sp>
      <p:graphicFrame>
        <p:nvGraphicFramePr>
          <p:cNvPr id="7" name="6 Tablo"/>
          <p:cNvGraphicFramePr>
            <a:graphicFrameLocks noGrp="1"/>
          </p:cNvGraphicFramePr>
          <p:nvPr/>
        </p:nvGraphicFramePr>
        <p:xfrm>
          <a:off x="467544" y="2423154"/>
          <a:ext cx="8208912" cy="4206240"/>
        </p:xfrm>
        <a:graphic>
          <a:graphicData uri="http://schemas.openxmlformats.org/drawingml/2006/table">
            <a:tbl>
              <a:tblPr/>
              <a:tblGrid>
                <a:gridCol w="2876321"/>
                <a:gridCol w="5332591"/>
              </a:tblGrid>
              <a:tr h="0">
                <a:tc>
                  <a:txBody>
                    <a:bodyPr/>
                    <a:lstStyle/>
                    <a:p>
                      <a:pPr indent="252095" algn="just">
                        <a:lnSpc>
                          <a:spcPct val="115000"/>
                        </a:lnSpc>
                        <a:spcAft>
                          <a:spcPts val="0"/>
                        </a:spcAft>
                      </a:pPr>
                      <a:r>
                        <a:rPr lang="en-US" sz="1600" b="1" dirty="0">
                          <a:latin typeface="Times New Roman"/>
                          <a:ea typeface="Calibri"/>
                          <a:cs typeface="Times New Roman"/>
                        </a:rPr>
                        <a:t>Variable </a:t>
                      </a:r>
                      <a:endParaRPr lang="tr-TR" sz="1200" dirty="0">
                        <a:latin typeface="Times New Roman"/>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lnSpc>
                          <a:spcPct val="115000"/>
                        </a:lnSpc>
                        <a:spcAft>
                          <a:spcPts val="0"/>
                        </a:spcAft>
                      </a:pPr>
                      <a:r>
                        <a:rPr lang="en-US" sz="1600" b="1" dirty="0">
                          <a:latin typeface="Times New Roman"/>
                          <a:ea typeface="Calibri"/>
                          <a:cs typeface="Times New Roman"/>
                        </a:rPr>
                        <a:t>States</a:t>
                      </a:r>
                      <a:endParaRPr lang="tr-TR" sz="1200" dirty="0">
                        <a:latin typeface="Times New Roman"/>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indent="252095">
                        <a:lnSpc>
                          <a:spcPct val="115000"/>
                        </a:lnSpc>
                        <a:spcAft>
                          <a:spcPts val="0"/>
                        </a:spcAft>
                      </a:pPr>
                      <a:r>
                        <a:rPr lang="en-US" sz="1600">
                          <a:latin typeface="Times New Roman"/>
                          <a:ea typeface="Calibri"/>
                          <a:cs typeface="Times New Roman"/>
                        </a:rPr>
                        <a:t>Access mode</a:t>
                      </a:r>
                      <a:endParaRPr lang="tr-TR" sz="1200">
                        <a:latin typeface="Times New Roman"/>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252095">
                        <a:lnSpc>
                          <a:spcPct val="115000"/>
                        </a:lnSpc>
                        <a:spcAft>
                          <a:spcPts val="0"/>
                        </a:spcAft>
                      </a:pPr>
                      <a:r>
                        <a:rPr lang="en-US" sz="1600">
                          <a:latin typeface="Times New Roman"/>
                          <a:ea typeface="Calibri"/>
                          <a:cs typeface="Times New Roman"/>
                        </a:rPr>
                        <a:t>Walking, bus, BRT, funicular, minibus, taxi, private vehicle</a:t>
                      </a:r>
                      <a:endParaRPr lang="tr-TR" sz="1200">
                        <a:latin typeface="Times New Roman"/>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indent="252095">
                        <a:lnSpc>
                          <a:spcPct val="115000"/>
                        </a:lnSpc>
                        <a:spcAft>
                          <a:spcPts val="0"/>
                        </a:spcAft>
                      </a:pPr>
                      <a:r>
                        <a:rPr lang="en-US" sz="1600">
                          <a:latin typeface="Times New Roman"/>
                          <a:ea typeface="Calibri"/>
                          <a:cs typeface="Times New Roman"/>
                        </a:rPr>
                        <a:t>Departure station</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nSpc>
                          <a:spcPct val="115000"/>
                        </a:lnSpc>
                        <a:spcAft>
                          <a:spcPts val="0"/>
                        </a:spcAft>
                      </a:pPr>
                      <a:r>
                        <a:rPr lang="en-US" sz="1600">
                          <a:latin typeface="Times New Roman"/>
                          <a:ea typeface="Calibri"/>
                          <a:cs typeface="Times New Roman"/>
                        </a:rPr>
                        <a:t>Taksim, Osmanbey, Gayrettepe, Sisli, Levent, Dort Levent</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nSpc>
                          <a:spcPct val="115000"/>
                        </a:lnSpc>
                        <a:spcAft>
                          <a:spcPts val="0"/>
                        </a:spcAft>
                      </a:pPr>
                      <a:r>
                        <a:rPr lang="en-US" sz="1600">
                          <a:latin typeface="Times New Roman"/>
                          <a:ea typeface="Calibri"/>
                          <a:cs typeface="Times New Roman"/>
                        </a:rPr>
                        <a:t>Spatial separation of origin</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nSpc>
                          <a:spcPct val="115000"/>
                        </a:lnSpc>
                        <a:spcAft>
                          <a:spcPts val="0"/>
                        </a:spcAft>
                      </a:pPr>
                      <a:r>
                        <a:rPr lang="en-US" sz="1600">
                          <a:latin typeface="Times New Roman"/>
                          <a:ea typeface="Calibri"/>
                          <a:cs typeface="Times New Roman"/>
                        </a:rPr>
                        <a:t>Close or distant </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nSpc>
                          <a:spcPct val="115000"/>
                        </a:lnSpc>
                        <a:spcAft>
                          <a:spcPts val="0"/>
                        </a:spcAft>
                      </a:pPr>
                      <a:r>
                        <a:rPr lang="en-US" sz="1600">
                          <a:latin typeface="Times New Roman"/>
                          <a:ea typeface="Calibri"/>
                          <a:cs typeface="Times New Roman"/>
                        </a:rPr>
                        <a:t>Time of day</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nSpc>
                          <a:spcPct val="115000"/>
                        </a:lnSpc>
                        <a:spcAft>
                          <a:spcPts val="0"/>
                        </a:spcAft>
                      </a:pPr>
                      <a:r>
                        <a:rPr lang="en-US" sz="1600">
                          <a:latin typeface="Times New Roman"/>
                          <a:ea typeface="Calibri"/>
                          <a:cs typeface="Times New Roman"/>
                        </a:rPr>
                        <a:t>Peak, Off peak, late night</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nSpc>
                          <a:spcPct val="115000"/>
                        </a:lnSpc>
                        <a:spcAft>
                          <a:spcPts val="0"/>
                        </a:spcAft>
                      </a:pPr>
                      <a:r>
                        <a:rPr lang="en-US" sz="1600" dirty="0">
                          <a:latin typeface="Times New Roman"/>
                          <a:ea typeface="Calibri"/>
                          <a:cs typeface="Times New Roman"/>
                        </a:rPr>
                        <a:t>Access time</a:t>
                      </a:r>
                      <a:endParaRPr lang="tr-TR" sz="1200" dirty="0">
                        <a:latin typeface="Times New Roman"/>
                        <a:ea typeface="Calibri"/>
                        <a:cs typeface="Times New Roman"/>
                      </a:endParaRPr>
                    </a:p>
                  </a:txBody>
                  <a:tcPr marL="68580" marR="68580" marT="0" marB="0">
                    <a:lnL>
                      <a:noFill/>
                    </a:lnL>
                    <a:lnR>
                      <a:noFill/>
                    </a:lnR>
                    <a:lnT>
                      <a:noFill/>
                    </a:lnT>
                    <a:lnB>
                      <a:noFill/>
                    </a:lnB>
                  </a:tcPr>
                </a:tc>
                <a:tc>
                  <a:txBody>
                    <a:bodyPr/>
                    <a:lstStyle/>
                    <a:p>
                      <a:pPr indent="252095">
                        <a:lnSpc>
                          <a:spcPct val="115000"/>
                        </a:lnSpc>
                        <a:spcAft>
                          <a:spcPts val="0"/>
                        </a:spcAft>
                      </a:pPr>
                      <a:r>
                        <a:rPr lang="en-US" sz="1600" dirty="0">
                          <a:latin typeface="Times New Roman"/>
                          <a:ea typeface="Calibri"/>
                          <a:cs typeface="Times New Roman"/>
                        </a:rPr>
                        <a:t>Length of access time</a:t>
                      </a:r>
                      <a:endParaRPr lang="tr-TR" sz="1200" dirty="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nSpc>
                          <a:spcPct val="115000"/>
                        </a:lnSpc>
                        <a:spcAft>
                          <a:spcPts val="0"/>
                        </a:spcAft>
                      </a:pPr>
                      <a:r>
                        <a:rPr lang="en-US" sz="1600">
                          <a:latin typeface="Times New Roman"/>
                          <a:ea typeface="Calibri"/>
                          <a:cs typeface="Times New Roman"/>
                        </a:rPr>
                        <a:t>Total travel time</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nSpc>
                          <a:spcPct val="115000"/>
                        </a:lnSpc>
                        <a:spcAft>
                          <a:spcPts val="0"/>
                        </a:spcAft>
                      </a:pPr>
                      <a:r>
                        <a:rPr lang="en-US" sz="1600">
                          <a:latin typeface="Times New Roman"/>
                          <a:ea typeface="Calibri"/>
                          <a:cs typeface="Times New Roman"/>
                        </a:rPr>
                        <a:t>Length of total travel time</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gn="just">
                        <a:lnSpc>
                          <a:spcPct val="115000"/>
                        </a:lnSpc>
                        <a:spcAft>
                          <a:spcPts val="0"/>
                        </a:spcAft>
                      </a:pPr>
                      <a:r>
                        <a:rPr lang="en-US" sz="1600">
                          <a:latin typeface="Times New Roman"/>
                          <a:ea typeface="Calibri"/>
                          <a:cs typeface="Times New Roman"/>
                        </a:rPr>
                        <a:t>Travel Time satisfaction</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gn="just">
                        <a:lnSpc>
                          <a:spcPct val="115000"/>
                        </a:lnSpc>
                        <a:spcAft>
                          <a:spcPts val="0"/>
                        </a:spcAft>
                      </a:pPr>
                      <a:r>
                        <a:rPr lang="en-US" sz="1600">
                          <a:latin typeface="Times New Roman"/>
                          <a:ea typeface="Calibri"/>
                          <a:cs typeface="Times New Roman"/>
                        </a:rPr>
                        <a:t>Satisfaction level related to travel time</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gn="just">
                        <a:lnSpc>
                          <a:spcPct val="115000"/>
                        </a:lnSpc>
                        <a:spcAft>
                          <a:spcPts val="0"/>
                        </a:spcAft>
                      </a:pPr>
                      <a:r>
                        <a:rPr lang="en-US" sz="1600">
                          <a:latin typeface="Times New Roman"/>
                          <a:ea typeface="Calibri"/>
                          <a:cs typeface="Times New Roman"/>
                        </a:rPr>
                        <a:t>Accessibility satisfaction</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gn="just">
                        <a:lnSpc>
                          <a:spcPct val="115000"/>
                        </a:lnSpc>
                        <a:spcAft>
                          <a:spcPts val="0"/>
                        </a:spcAft>
                      </a:pPr>
                      <a:r>
                        <a:rPr lang="en-US" sz="1600">
                          <a:latin typeface="Times New Roman"/>
                          <a:ea typeface="Calibri"/>
                          <a:cs typeface="Times New Roman"/>
                        </a:rPr>
                        <a:t>Satisfaction level related to accessibility</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gn="just">
                        <a:lnSpc>
                          <a:spcPct val="115000"/>
                        </a:lnSpc>
                        <a:spcAft>
                          <a:spcPts val="0"/>
                        </a:spcAft>
                      </a:pPr>
                      <a:r>
                        <a:rPr lang="en-US" sz="1600" dirty="0">
                          <a:latin typeface="Times New Roman"/>
                          <a:ea typeface="Calibri"/>
                          <a:cs typeface="Times New Roman"/>
                        </a:rPr>
                        <a:t>Safety &amp; Security satisfaction</a:t>
                      </a:r>
                      <a:endParaRPr lang="tr-TR" sz="1200" dirty="0">
                        <a:latin typeface="Times New Roman"/>
                        <a:ea typeface="Calibri"/>
                        <a:cs typeface="Times New Roman"/>
                      </a:endParaRPr>
                    </a:p>
                  </a:txBody>
                  <a:tcPr marL="68580" marR="68580" marT="0" marB="0">
                    <a:lnL>
                      <a:noFill/>
                    </a:lnL>
                    <a:lnR>
                      <a:noFill/>
                    </a:lnR>
                    <a:lnT>
                      <a:noFill/>
                    </a:lnT>
                    <a:lnB>
                      <a:noFill/>
                    </a:lnB>
                  </a:tcPr>
                </a:tc>
                <a:tc>
                  <a:txBody>
                    <a:bodyPr/>
                    <a:lstStyle/>
                    <a:p>
                      <a:pPr indent="252095" algn="just">
                        <a:lnSpc>
                          <a:spcPct val="115000"/>
                        </a:lnSpc>
                        <a:spcAft>
                          <a:spcPts val="0"/>
                        </a:spcAft>
                      </a:pPr>
                      <a:r>
                        <a:rPr lang="en-US" sz="1600">
                          <a:latin typeface="Times New Roman"/>
                          <a:ea typeface="Calibri"/>
                          <a:cs typeface="Times New Roman"/>
                        </a:rPr>
                        <a:t>Satisfaction level related to safety &amp; security</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gn="just">
                        <a:lnSpc>
                          <a:spcPct val="115000"/>
                        </a:lnSpc>
                        <a:spcAft>
                          <a:spcPts val="0"/>
                        </a:spcAft>
                      </a:pPr>
                      <a:r>
                        <a:rPr lang="en-US" sz="1600">
                          <a:latin typeface="Times New Roman"/>
                          <a:ea typeface="Calibri"/>
                          <a:cs typeface="Times New Roman"/>
                        </a:rPr>
                        <a:t>Comfort satisfaction</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gn="just">
                        <a:lnSpc>
                          <a:spcPct val="115000"/>
                        </a:lnSpc>
                        <a:spcAft>
                          <a:spcPts val="0"/>
                        </a:spcAft>
                      </a:pPr>
                      <a:r>
                        <a:rPr lang="en-US" sz="1600">
                          <a:latin typeface="Times New Roman"/>
                          <a:ea typeface="Calibri"/>
                          <a:cs typeface="Times New Roman"/>
                        </a:rPr>
                        <a:t>Satisfaction level related to comfort</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gn="just">
                        <a:lnSpc>
                          <a:spcPct val="115000"/>
                        </a:lnSpc>
                        <a:spcAft>
                          <a:spcPts val="0"/>
                        </a:spcAft>
                      </a:pPr>
                      <a:r>
                        <a:rPr lang="en-US" sz="1600">
                          <a:latin typeface="Times New Roman"/>
                          <a:ea typeface="Calibri"/>
                          <a:cs typeface="Times New Roman"/>
                        </a:rPr>
                        <a:t>Income level</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gn="just">
                        <a:lnSpc>
                          <a:spcPct val="115000"/>
                        </a:lnSpc>
                        <a:spcAft>
                          <a:spcPts val="0"/>
                        </a:spcAft>
                      </a:pPr>
                      <a:r>
                        <a:rPr lang="en-US" sz="1600">
                          <a:latin typeface="Times New Roman"/>
                          <a:ea typeface="Calibri"/>
                          <a:cs typeface="Times New Roman"/>
                        </a:rPr>
                        <a:t>Level of income</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gn="just">
                        <a:lnSpc>
                          <a:spcPct val="115000"/>
                        </a:lnSpc>
                        <a:spcAft>
                          <a:spcPts val="0"/>
                        </a:spcAft>
                      </a:pPr>
                      <a:r>
                        <a:rPr lang="en-US" sz="1600">
                          <a:latin typeface="Times New Roman"/>
                          <a:ea typeface="Calibri"/>
                          <a:cs typeface="Times New Roman"/>
                        </a:rPr>
                        <a:t>Gender</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gn="just">
                        <a:lnSpc>
                          <a:spcPct val="115000"/>
                        </a:lnSpc>
                        <a:spcAft>
                          <a:spcPts val="0"/>
                        </a:spcAft>
                      </a:pPr>
                      <a:r>
                        <a:rPr lang="en-US" sz="1600">
                          <a:latin typeface="Times New Roman"/>
                          <a:ea typeface="Calibri"/>
                          <a:cs typeface="Times New Roman"/>
                        </a:rPr>
                        <a:t>Female or Male</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gn="just">
                        <a:lnSpc>
                          <a:spcPct val="115000"/>
                        </a:lnSpc>
                        <a:spcAft>
                          <a:spcPts val="0"/>
                        </a:spcAft>
                      </a:pPr>
                      <a:r>
                        <a:rPr lang="en-US" sz="1600">
                          <a:latin typeface="Times New Roman"/>
                          <a:ea typeface="Calibri"/>
                          <a:cs typeface="Times New Roman"/>
                        </a:rPr>
                        <a:t>Car availability</a:t>
                      </a:r>
                      <a:endParaRPr lang="tr-TR" sz="1200">
                        <a:latin typeface="Times New Roman"/>
                        <a:ea typeface="Calibri"/>
                        <a:cs typeface="Times New Roman"/>
                      </a:endParaRPr>
                    </a:p>
                  </a:txBody>
                  <a:tcPr marL="68580" marR="68580" marT="0" marB="0">
                    <a:lnL>
                      <a:noFill/>
                    </a:lnL>
                    <a:lnR>
                      <a:noFill/>
                    </a:lnR>
                    <a:lnT>
                      <a:noFill/>
                    </a:lnT>
                    <a:lnB>
                      <a:noFill/>
                    </a:lnB>
                  </a:tcPr>
                </a:tc>
                <a:tc>
                  <a:txBody>
                    <a:bodyPr/>
                    <a:lstStyle/>
                    <a:p>
                      <a:pPr indent="252095">
                        <a:lnSpc>
                          <a:spcPct val="115000"/>
                        </a:lnSpc>
                        <a:spcAft>
                          <a:spcPts val="0"/>
                        </a:spcAft>
                      </a:pPr>
                      <a:r>
                        <a:rPr lang="en-US" sz="1600">
                          <a:latin typeface="Times New Roman"/>
                          <a:ea typeface="Calibri"/>
                          <a:cs typeface="Times New Roman"/>
                        </a:rPr>
                        <a:t>No ownership, Owner but not available or Available</a:t>
                      </a:r>
                      <a:endParaRPr lang="tr-TR" sz="1200">
                        <a:latin typeface="Times New Roman"/>
                        <a:ea typeface="Calibri"/>
                        <a:cs typeface="Times New Roman"/>
                      </a:endParaRPr>
                    </a:p>
                  </a:txBody>
                  <a:tcPr marL="68580" marR="68580" marT="0" marB="0">
                    <a:lnL>
                      <a:noFill/>
                    </a:lnL>
                    <a:lnR>
                      <a:noFill/>
                    </a:lnR>
                    <a:lnT>
                      <a:noFill/>
                    </a:lnT>
                    <a:lnB>
                      <a:noFill/>
                    </a:lnB>
                  </a:tcPr>
                </a:tc>
              </a:tr>
              <a:tr h="0">
                <a:tc>
                  <a:txBody>
                    <a:bodyPr/>
                    <a:lstStyle/>
                    <a:p>
                      <a:pPr indent="252095" algn="just">
                        <a:lnSpc>
                          <a:spcPct val="115000"/>
                        </a:lnSpc>
                        <a:spcAft>
                          <a:spcPts val="0"/>
                        </a:spcAft>
                      </a:pPr>
                      <a:r>
                        <a:rPr lang="en-US" sz="1600">
                          <a:latin typeface="Times New Roman"/>
                          <a:ea typeface="Calibri"/>
                          <a:cs typeface="Times New Roman"/>
                        </a:rPr>
                        <a:t>Ticket type</a:t>
                      </a:r>
                      <a:endParaRPr lang="tr-TR" sz="1200">
                        <a:latin typeface="Times New Roman"/>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252095">
                        <a:lnSpc>
                          <a:spcPct val="115000"/>
                        </a:lnSpc>
                        <a:spcAft>
                          <a:spcPts val="0"/>
                        </a:spcAft>
                      </a:pPr>
                      <a:r>
                        <a:rPr lang="en-US" sz="1600" dirty="0">
                          <a:latin typeface="Times New Roman"/>
                          <a:ea typeface="Calibri"/>
                          <a:cs typeface="Times New Roman"/>
                        </a:rPr>
                        <a:t>Regular ticket, Frequent traveler or Travel card</a:t>
                      </a:r>
                      <a:endParaRPr lang="tr-TR" sz="1200" dirty="0">
                        <a:latin typeface="Times New Roman"/>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048" y="980728"/>
            <a:ext cx="8568952" cy="720080"/>
          </a:xfrm>
        </p:spPr>
        <p:txBody>
          <a:bodyPr>
            <a:noAutofit/>
          </a:bodyPr>
          <a:lstStyle/>
          <a:p>
            <a:r>
              <a:rPr lang="en-US" sz="4000" noProof="0" smtClean="0"/>
              <a:t>States of the variables</a:t>
            </a:r>
            <a:endParaRPr lang="en-US" sz="3600" noProof="0"/>
          </a:p>
        </p:txBody>
      </p:sp>
      <p:sp>
        <p:nvSpPr>
          <p:cNvPr id="3" name="Content Placeholder 2"/>
          <p:cNvSpPr>
            <a:spLocks noGrp="1"/>
          </p:cNvSpPr>
          <p:nvPr>
            <p:ph idx="1"/>
          </p:nvPr>
        </p:nvSpPr>
        <p:spPr>
          <a:xfrm>
            <a:off x="251520" y="1844824"/>
            <a:ext cx="8892480" cy="1152128"/>
          </a:xfrm>
        </p:spPr>
        <p:txBody>
          <a:bodyPr>
            <a:normAutofit/>
          </a:bodyPr>
          <a:lstStyle/>
          <a:p>
            <a:r>
              <a:rPr lang="en-US" sz="2400" noProof="0" smtClean="0"/>
              <a:t>Continous variables (i.e. travel time) have been transformed into discrete variables wrt. breakpoints in the data </a:t>
            </a:r>
          </a:p>
        </p:txBody>
      </p:sp>
      <p:pic>
        <p:nvPicPr>
          <p:cNvPr id="41987" name="Chart 4"/>
          <p:cNvPicPr>
            <a:picLocks noChangeArrowheads="1"/>
          </p:cNvPicPr>
          <p:nvPr/>
        </p:nvPicPr>
        <p:blipFill>
          <a:blip r:embed="rId3" cstate="print"/>
          <a:srcRect/>
          <a:stretch>
            <a:fillRect/>
          </a:stretch>
        </p:blipFill>
        <p:spPr bwMode="auto">
          <a:xfrm>
            <a:off x="4932040" y="2832860"/>
            <a:ext cx="3744416" cy="2880320"/>
          </a:xfrm>
          <a:prstGeom prst="rect">
            <a:avLst/>
          </a:prstGeom>
          <a:noFill/>
          <a:ln w="9525">
            <a:noFill/>
            <a:miter lim="800000"/>
            <a:headEnd/>
            <a:tailEnd/>
          </a:ln>
        </p:spPr>
      </p:pic>
      <p:pic>
        <p:nvPicPr>
          <p:cNvPr id="41988" name="Chart 3"/>
          <p:cNvPicPr>
            <a:picLocks noChangeArrowheads="1"/>
          </p:cNvPicPr>
          <p:nvPr/>
        </p:nvPicPr>
        <p:blipFill>
          <a:blip r:embed="rId4" cstate="print"/>
          <a:srcRect/>
          <a:stretch>
            <a:fillRect/>
          </a:stretch>
        </p:blipFill>
        <p:spPr bwMode="auto">
          <a:xfrm>
            <a:off x="539552" y="2832860"/>
            <a:ext cx="4032448" cy="2880320"/>
          </a:xfrm>
          <a:prstGeom prst="rect">
            <a:avLst/>
          </a:prstGeom>
          <a:noFill/>
          <a:ln w="9525">
            <a:noFill/>
            <a:miter lim="800000"/>
            <a:headEnd/>
            <a:tailEnd/>
          </a:ln>
        </p:spPr>
      </p:pic>
      <p:cxnSp>
        <p:nvCxnSpPr>
          <p:cNvPr id="9" name="8 Düz Bağlayıcı"/>
          <p:cNvCxnSpPr/>
          <p:nvPr/>
        </p:nvCxnSpPr>
        <p:spPr>
          <a:xfrm flipH="1">
            <a:off x="1187624" y="3645024"/>
            <a:ext cx="432048" cy="79208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 name="10 Düz Bağlayıcı"/>
          <p:cNvCxnSpPr/>
          <p:nvPr/>
        </p:nvCxnSpPr>
        <p:spPr>
          <a:xfrm flipH="1">
            <a:off x="3203848" y="4201012"/>
            <a:ext cx="432048" cy="79208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 name="11 Düz Bağlayıcı"/>
          <p:cNvCxnSpPr/>
          <p:nvPr/>
        </p:nvCxnSpPr>
        <p:spPr>
          <a:xfrm flipH="1">
            <a:off x="5364088" y="3645024"/>
            <a:ext cx="432048" cy="79208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 name="12 Düz Bağlayıcı"/>
          <p:cNvCxnSpPr/>
          <p:nvPr/>
        </p:nvCxnSpPr>
        <p:spPr>
          <a:xfrm flipH="1">
            <a:off x="7452320" y="4129004"/>
            <a:ext cx="432048" cy="79208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568952" cy="720080"/>
          </a:xfrm>
        </p:spPr>
        <p:txBody>
          <a:bodyPr>
            <a:noAutofit/>
          </a:bodyPr>
          <a:lstStyle/>
          <a:p>
            <a:r>
              <a:rPr lang="en-US" sz="4000" noProof="0" smtClean="0"/>
              <a:t>The preliminary causal map</a:t>
            </a:r>
            <a:endParaRPr lang="en-US" sz="3600" noProof="0"/>
          </a:p>
        </p:txBody>
      </p:sp>
      <p:sp>
        <p:nvSpPr>
          <p:cNvPr id="3" name="Content Placeholder 2"/>
          <p:cNvSpPr>
            <a:spLocks noGrp="1"/>
          </p:cNvSpPr>
          <p:nvPr>
            <p:ph idx="1"/>
          </p:nvPr>
        </p:nvSpPr>
        <p:spPr>
          <a:xfrm>
            <a:off x="179619" y="1340768"/>
            <a:ext cx="8784869" cy="1244212"/>
          </a:xfrm>
        </p:spPr>
        <p:txBody>
          <a:bodyPr>
            <a:normAutofit/>
          </a:bodyPr>
          <a:lstStyle/>
          <a:p>
            <a:r>
              <a:rPr lang="en-US" sz="2400" noProof="0" smtClean="0"/>
              <a:t>3 experts (an urban planner , a civil engineer , an academician). were asked to specify causal relations. The resulting  map:</a:t>
            </a:r>
          </a:p>
        </p:txBody>
      </p:sp>
      <p:pic>
        <p:nvPicPr>
          <p:cNvPr id="39938" name="Picture 10"/>
          <p:cNvPicPr>
            <a:picLocks noChangeAspect="1" noChangeArrowheads="1"/>
          </p:cNvPicPr>
          <p:nvPr/>
        </p:nvPicPr>
        <p:blipFill>
          <a:blip r:embed="rId3" cstate="print"/>
          <a:srcRect l="14436" t="24062" r="33730" b="13023"/>
          <a:stretch>
            <a:fillRect/>
          </a:stretch>
        </p:blipFill>
        <p:spPr bwMode="auto">
          <a:xfrm>
            <a:off x="467544" y="2132856"/>
            <a:ext cx="6264696" cy="4738680"/>
          </a:xfrm>
          <a:prstGeom prst="rect">
            <a:avLst/>
          </a:prstGeom>
          <a:noFill/>
          <a:ln w="9525">
            <a:noFill/>
            <a:miter lim="800000"/>
            <a:headEnd/>
            <a:tailEnd/>
          </a:ln>
        </p:spPr>
      </p:pic>
      <p:grpSp>
        <p:nvGrpSpPr>
          <p:cNvPr id="8" name="Group 3"/>
          <p:cNvGrpSpPr>
            <a:grpSpLocks/>
          </p:cNvGrpSpPr>
          <p:nvPr/>
        </p:nvGrpSpPr>
        <p:grpSpPr bwMode="auto">
          <a:xfrm>
            <a:off x="6871855" y="6341940"/>
            <a:ext cx="2286000" cy="571480"/>
            <a:chOff x="6143636" y="146449"/>
            <a:chExt cx="3000396" cy="664205"/>
          </a:xfrm>
        </p:grpSpPr>
        <p:pic>
          <p:nvPicPr>
            <p:cNvPr id="9" name="Picture 4" descr="adsız.JPG"/>
            <p:cNvPicPr>
              <a:picLocks noChangeAspect="1"/>
            </p:cNvPicPr>
            <p:nvPr/>
          </p:nvPicPr>
          <p:blipFill>
            <a:blip r:embed="rId4"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10" name="Picture 5" descr="itu logo.JPG"/>
            <p:cNvPicPr>
              <a:picLocks noChangeAspect="1"/>
            </p:cNvPicPr>
            <p:nvPr/>
          </p:nvPicPr>
          <p:blipFill>
            <a:blip r:embed="rId5"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568952" cy="720080"/>
          </a:xfrm>
        </p:spPr>
        <p:txBody>
          <a:bodyPr>
            <a:noAutofit/>
          </a:bodyPr>
          <a:lstStyle/>
          <a:p>
            <a:r>
              <a:rPr lang="en-US" sz="4000" noProof="0" smtClean="0"/>
              <a:t>Construction of BBN</a:t>
            </a:r>
            <a:endParaRPr lang="en-US" sz="3600" noProof="0"/>
          </a:p>
        </p:txBody>
      </p:sp>
      <p:sp>
        <p:nvSpPr>
          <p:cNvPr id="3" name="Content Placeholder 2"/>
          <p:cNvSpPr>
            <a:spLocks noGrp="1"/>
          </p:cNvSpPr>
          <p:nvPr>
            <p:ph idx="1"/>
          </p:nvPr>
        </p:nvSpPr>
        <p:spPr>
          <a:xfrm>
            <a:off x="179619" y="1340768"/>
            <a:ext cx="8784869" cy="936104"/>
          </a:xfrm>
        </p:spPr>
        <p:txBody>
          <a:bodyPr>
            <a:normAutofit/>
          </a:bodyPr>
          <a:lstStyle/>
          <a:p>
            <a:r>
              <a:rPr lang="en-US" sz="2400" noProof="0" smtClean="0"/>
              <a:t>Relationships are revised with experts in order to maintain the acyclic structure of the BBN. The final causal map:</a:t>
            </a:r>
          </a:p>
        </p:txBody>
      </p:sp>
      <p:pic>
        <p:nvPicPr>
          <p:cNvPr id="40962" name="Picture 16"/>
          <p:cNvPicPr>
            <a:picLocks noChangeAspect="1" noChangeArrowheads="1"/>
          </p:cNvPicPr>
          <p:nvPr/>
        </p:nvPicPr>
        <p:blipFill>
          <a:blip r:embed="rId3" cstate="print"/>
          <a:srcRect l="17334" t="18542" r="34207" b="6348"/>
          <a:stretch>
            <a:fillRect/>
          </a:stretch>
        </p:blipFill>
        <p:spPr bwMode="auto">
          <a:xfrm>
            <a:off x="323528" y="2315142"/>
            <a:ext cx="5616624" cy="4542858"/>
          </a:xfrm>
          <a:prstGeom prst="rect">
            <a:avLst/>
          </a:prstGeom>
          <a:noFill/>
          <a:ln w="9525">
            <a:noFill/>
            <a:miter lim="800000"/>
            <a:headEnd/>
            <a:tailEnd/>
          </a:ln>
        </p:spPr>
      </p:pic>
      <p:grpSp>
        <p:nvGrpSpPr>
          <p:cNvPr id="6" name="Group 3"/>
          <p:cNvGrpSpPr>
            <a:grpSpLocks/>
          </p:cNvGrpSpPr>
          <p:nvPr/>
        </p:nvGrpSpPr>
        <p:grpSpPr bwMode="auto">
          <a:xfrm>
            <a:off x="6871855" y="6341940"/>
            <a:ext cx="2286000" cy="571480"/>
            <a:chOff x="6143636" y="146449"/>
            <a:chExt cx="3000396" cy="664205"/>
          </a:xfrm>
        </p:grpSpPr>
        <p:pic>
          <p:nvPicPr>
            <p:cNvPr id="7" name="Picture 4" descr="adsız.JPG"/>
            <p:cNvPicPr>
              <a:picLocks noChangeAspect="1"/>
            </p:cNvPicPr>
            <p:nvPr/>
          </p:nvPicPr>
          <p:blipFill>
            <a:blip r:embed="rId4"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8" name="Picture 5" descr="itu logo.JPG"/>
            <p:cNvPicPr>
              <a:picLocks noChangeAspect="1"/>
            </p:cNvPicPr>
            <p:nvPr/>
          </p:nvPicPr>
          <p:blipFill>
            <a:blip r:embed="rId5"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grpSp>
        <p:nvGrpSpPr>
          <p:cNvPr id="19" name="18 Grup"/>
          <p:cNvGrpSpPr/>
          <p:nvPr/>
        </p:nvGrpSpPr>
        <p:grpSpPr>
          <a:xfrm>
            <a:off x="4716016" y="2204864"/>
            <a:ext cx="4248472" cy="1368152"/>
            <a:chOff x="4716016" y="2204864"/>
            <a:chExt cx="4248472" cy="1368152"/>
          </a:xfrm>
        </p:grpSpPr>
        <p:sp>
          <p:nvSpPr>
            <p:cNvPr id="10" name="9 Dikdörtgen"/>
            <p:cNvSpPr/>
            <p:nvPr/>
          </p:nvSpPr>
          <p:spPr>
            <a:xfrm>
              <a:off x="4716016" y="2204864"/>
              <a:ext cx="1080120" cy="72008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10 Dikdörtgen"/>
            <p:cNvSpPr/>
            <p:nvPr/>
          </p:nvSpPr>
          <p:spPr>
            <a:xfrm>
              <a:off x="6156176" y="2204864"/>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72000" tIns="108000" rIns="36000" rtlCol="0" anchor="ctr"/>
            <a:lstStyle/>
            <a:p>
              <a:pPr lvl="0"/>
              <a:r>
                <a:rPr lang="en-US" noProof="1" smtClean="0"/>
                <a:t>the prior probability specified for “income level” is unconditional because </a:t>
              </a:r>
              <a:r>
                <a:rPr lang="tr-TR" noProof="1" smtClean="0"/>
                <a:t>there are </a:t>
              </a:r>
              <a:r>
                <a:rPr lang="en-US" noProof="1" smtClean="0"/>
                <a:t>no parent node</a:t>
              </a:r>
              <a:r>
                <a:rPr lang="tr-TR" noProof="1" smtClean="0"/>
                <a:t>s</a:t>
              </a:r>
              <a:endParaRPr lang="en-US" noProof="1" smtClean="0">
                <a:solidFill>
                  <a:schemeClr val="tx1"/>
                </a:solidFill>
              </a:endParaRPr>
            </a:p>
            <a:p>
              <a:endParaRPr lang="en-US" noProof="1"/>
            </a:p>
          </p:txBody>
        </p:sp>
        <p:cxnSp>
          <p:nvCxnSpPr>
            <p:cNvPr id="13" name="12 Düz Ok Bağlayıcısı"/>
            <p:cNvCxnSpPr>
              <a:stCxn id="10" idx="3"/>
            </p:cNvCxnSpPr>
            <p:nvPr/>
          </p:nvCxnSpPr>
          <p:spPr>
            <a:xfrm>
              <a:off x="5796136" y="2564904"/>
              <a:ext cx="36004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grpSp>
        <p:nvGrpSpPr>
          <p:cNvPr id="18" name="17 Grup"/>
          <p:cNvGrpSpPr/>
          <p:nvPr/>
        </p:nvGrpSpPr>
        <p:grpSpPr>
          <a:xfrm>
            <a:off x="2627784" y="3789040"/>
            <a:ext cx="6336704" cy="2232248"/>
            <a:chOff x="2627784" y="3789040"/>
            <a:chExt cx="6336704" cy="2232248"/>
          </a:xfrm>
        </p:grpSpPr>
        <p:sp>
          <p:nvSpPr>
            <p:cNvPr id="14" name="13 Dikdörtgen"/>
            <p:cNvSpPr/>
            <p:nvPr/>
          </p:nvSpPr>
          <p:spPr>
            <a:xfrm>
              <a:off x="3419872" y="3789040"/>
              <a:ext cx="1080120" cy="72008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14 Dikdörtgen"/>
            <p:cNvSpPr/>
            <p:nvPr/>
          </p:nvSpPr>
          <p:spPr>
            <a:xfrm>
              <a:off x="2627784" y="4725144"/>
              <a:ext cx="6336704"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r>
                <a:rPr lang="en-US" noProof="1" smtClean="0"/>
                <a:t>Conditional probability of “access mode” is formulated as:</a:t>
              </a:r>
            </a:p>
            <a:p>
              <a:r>
                <a:rPr lang="en-US" noProof="1" smtClean="0"/>
                <a:t>P(AccessMode|TimeofDay, Gender, SpatialSep., TicketType) = P(AccessMode, TimeofDay, Gender, SpatialSep., TicketType) / P(TimeofDay, Gender, SpatialSeperation, TicketType)</a:t>
              </a:r>
            </a:p>
            <a:p>
              <a:endParaRPr lang="en-US" noProof="1"/>
            </a:p>
          </p:txBody>
        </p:sp>
        <p:cxnSp>
          <p:nvCxnSpPr>
            <p:cNvPr id="16" name="15 Düz Ok Bağlayıcısı"/>
            <p:cNvCxnSpPr/>
            <p:nvPr/>
          </p:nvCxnSpPr>
          <p:spPr>
            <a:xfrm>
              <a:off x="4499992" y="4149080"/>
              <a:ext cx="1512168" cy="5040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6593" y="418048"/>
            <a:ext cx="8568952" cy="720080"/>
          </a:xfrm>
        </p:spPr>
        <p:txBody>
          <a:bodyPr>
            <a:noAutofit/>
          </a:bodyPr>
          <a:lstStyle/>
          <a:p>
            <a:r>
              <a:rPr lang="en-US" sz="4000" noProof="0" smtClean="0"/>
              <a:t>Complied BBN</a:t>
            </a:r>
            <a:endParaRPr lang="en-US" sz="3600" noProof="0"/>
          </a:p>
        </p:txBody>
      </p:sp>
      <p:pic>
        <p:nvPicPr>
          <p:cNvPr id="43010" name="Picture 2"/>
          <p:cNvPicPr>
            <a:picLocks noChangeAspect="1" noChangeArrowheads="1"/>
          </p:cNvPicPr>
          <p:nvPr/>
        </p:nvPicPr>
        <p:blipFill>
          <a:blip r:embed="rId3" cstate="print"/>
          <a:srcRect l="13956" t="13909" r="25880" b="16549"/>
          <a:stretch>
            <a:fillRect/>
          </a:stretch>
        </p:blipFill>
        <p:spPr bwMode="auto">
          <a:xfrm>
            <a:off x="179512" y="1066120"/>
            <a:ext cx="8896536" cy="5661248"/>
          </a:xfrm>
          <a:prstGeom prst="rect">
            <a:avLst/>
          </a:prstGeom>
          <a:noFill/>
          <a:ln w="9525">
            <a:noFill/>
            <a:miter lim="800000"/>
            <a:headEnd/>
            <a:tailEnd/>
          </a:ln>
        </p:spPr>
      </p:pic>
      <p:grpSp>
        <p:nvGrpSpPr>
          <p:cNvPr id="3" name="18 Grup"/>
          <p:cNvGrpSpPr/>
          <p:nvPr/>
        </p:nvGrpSpPr>
        <p:grpSpPr>
          <a:xfrm>
            <a:off x="251520" y="1700807"/>
            <a:ext cx="8641702" cy="5075548"/>
            <a:chOff x="251520" y="1700807"/>
            <a:chExt cx="8641702" cy="5075548"/>
          </a:xfrm>
        </p:grpSpPr>
        <p:grpSp>
          <p:nvGrpSpPr>
            <p:cNvPr id="4" name="16 Grup"/>
            <p:cNvGrpSpPr/>
            <p:nvPr/>
          </p:nvGrpSpPr>
          <p:grpSpPr>
            <a:xfrm>
              <a:off x="251520" y="1700807"/>
              <a:ext cx="8568952" cy="5075548"/>
              <a:chOff x="251520" y="1700807"/>
              <a:chExt cx="8568952" cy="5075548"/>
            </a:xfrm>
          </p:grpSpPr>
          <p:sp>
            <p:nvSpPr>
              <p:cNvPr id="11" name="10 Dikdörtgen"/>
              <p:cNvSpPr/>
              <p:nvPr/>
            </p:nvSpPr>
            <p:spPr>
              <a:xfrm>
                <a:off x="251520" y="4427475"/>
                <a:ext cx="6408712" cy="234888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11 Dikdörtgen"/>
              <p:cNvSpPr/>
              <p:nvPr/>
            </p:nvSpPr>
            <p:spPr>
              <a:xfrm>
                <a:off x="3131840" y="1700807"/>
                <a:ext cx="5688632" cy="44248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72000" tIns="108000" rIns="36000" rtlCol="0" anchor="ctr"/>
              <a:lstStyle/>
              <a:p>
                <a:pPr lvl="0" algn="ctr"/>
                <a:r>
                  <a:rPr lang="en-US" sz="2000" b="1" dirty="0" smtClean="0"/>
                  <a:t>Beliefs for satisfaction levels</a:t>
                </a:r>
                <a:endParaRPr lang="en-US" sz="2000" b="1" noProof="1"/>
              </a:p>
            </p:txBody>
          </p:sp>
          <p:cxnSp>
            <p:nvCxnSpPr>
              <p:cNvPr id="13" name="12 Düz Ok Bağlayıcısı"/>
              <p:cNvCxnSpPr/>
              <p:nvPr/>
            </p:nvCxnSpPr>
            <p:spPr>
              <a:xfrm>
                <a:off x="5076056" y="3789040"/>
                <a:ext cx="0" cy="64807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grpSp>
        <p:pic>
          <p:nvPicPr>
            <p:cNvPr id="18" name="17 Resim" descr="Resim1.png"/>
            <p:cNvPicPr>
              <a:picLocks noChangeAspect="1"/>
            </p:cNvPicPr>
            <p:nvPr/>
          </p:nvPicPr>
          <p:blipFill>
            <a:blip r:embed="rId4" cstate="print"/>
            <a:stretch>
              <a:fillRect/>
            </a:stretch>
          </p:blipFill>
          <p:spPr>
            <a:xfrm>
              <a:off x="3059832" y="2060848"/>
              <a:ext cx="5833390" cy="1798171"/>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Outline</a:t>
            </a:r>
            <a:endParaRPr lang="en-US" noProof="0"/>
          </a:p>
        </p:txBody>
      </p:sp>
      <p:sp>
        <p:nvSpPr>
          <p:cNvPr id="3" name="Content Placeholder 2"/>
          <p:cNvSpPr>
            <a:spLocks noGrp="1"/>
          </p:cNvSpPr>
          <p:nvPr>
            <p:ph idx="1"/>
          </p:nvPr>
        </p:nvSpPr>
        <p:spPr>
          <a:xfrm>
            <a:off x="457200" y="2071678"/>
            <a:ext cx="8229600" cy="4252922"/>
          </a:xfrm>
        </p:spPr>
        <p:txBody>
          <a:bodyPr>
            <a:normAutofit/>
          </a:bodyPr>
          <a:lstStyle/>
          <a:p>
            <a:r>
              <a:rPr lang="en-US" sz="3200" noProof="0" smtClean="0"/>
              <a:t>Introduction</a:t>
            </a:r>
          </a:p>
          <a:p>
            <a:r>
              <a:rPr lang="en-US" sz="3200" noProof="0" smtClean="0"/>
              <a:t>Literature Review</a:t>
            </a:r>
          </a:p>
          <a:p>
            <a:r>
              <a:rPr lang="en-US" sz="3200" noProof="0" smtClean="0"/>
              <a:t>Methodology</a:t>
            </a:r>
          </a:p>
          <a:p>
            <a:r>
              <a:rPr lang="en-US" sz="3200" noProof="0" smtClean="0"/>
              <a:t>A Case Study</a:t>
            </a:r>
          </a:p>
          <a:p>
            <a:r>
              <a:rPr lang="en-US" sz="3200" noProof="0" smtClean="0"/>
              <a:t>Results and Discussion</a:t>
            </a:r>
          </a:p>
          <a:p>
            <a:r>
              <a:rPr lang="en-US" sz="3200" noProof="0" smtClean="0"/>
              <a:t>Conclusion</a:t>
            </a:r>
            <a:endParaRPr lang="en-US" sz="3200" noProof="0"/>
          </a:p>
        </p:txBody>
      </p:sp>
      <p:grpSp>
        <p:nvGrpSpPr>
          <p:cNvPr id="4" name="Group 3"/>
          <p:cNvGrpSpPr>
            <a:grpSpLocks/>
          </p:cNvGrpSpPr>
          <p:nvPr/>
        </p:nvGrpSpPr>
        <p:grpSpPr bwMode="auto">
          <a:xfrm>
            <a:off x="6858000" y="6348412"/>
            <a:ext cx="2286000" cy="509588"/>
            <a:chOff x="6143636" y="146449"/>
            <a:chExt cx="3000396" cy="664205"/>
          </a:xfrm>
        </p:grpSpPr>
        <p:pic>
          <p:nvPicPr>
            <p:cNvPr id="5" name="Picture 4" descr="adsız.JPG"/>
            <p:cNvPicPr>
              <a:picLocks noChangeAspect="1"/>
            </p:cNvPicPr>
            <p:nvPr/>
          </p:nvPicPr>
          <p:blipFill>
            <a:blip r:embed="rId2"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3"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96752"/>
            <a:ext cx="8352928" cy="720080"/>
          </a:xfrm>
        </p:spPr>
        <p:txBody>
          <a:bodyPr>
            <a:noAutofit/>
          </a:bodyPr>
          <a:lstStyle/>
          <a:p>
            <a:r>
              <a:rPr lang="en-US" sz="3600" noProof="0" smtClean="0"/>
              <a:t>Calculating Posterior Probabilities </a:t>
            </a:r>
            <a:br>
              <a:rPr lang="en-US" sz="3600" noProof="0" smtClean="0"/>
            </a:br>
            <a:r>
              <a:rPr lang="en-US" sz="3600" noProof="0" smtClean="0"/>
              <a:t>When an Evidence is Known</a:t>
            </a:r>
          </a:p>
        </p:txBody>
      </p:sp>
      <p:sp>
        <p:nvSpPr>
          <p:cNvPr id="3" name="Content Placeholder 2"/>
          <p:cNvSpPr>
            <a:spLocks noGrp="1"/>
          </p:cNvSpPr>
          <p:nvPr>
            <p:ph idx="1"/>
          </p:nvPr>
        </p:nvSpPr>
        <p:spPr>
          <a:xfrm>
            <a:off x="251520" y="1988840"/>
            <a:ext cx="8892479" cy="4104456"/>
          </a:xfrm>
        </p:spPr>
        <p:txBody>
          <a:bodyPr>
            <a:noAutofit/>
          </a:bodyPr>
          <a:lstStyle/>
          <a:p>
            <a:r>
              <a:rPr lang="en-US" sz="2400" noProof="0" dirty="0" smtClean="0"/>
              <a:t>If the traveler’s mode is bus, this additional information is represented as </a:t>
            </a:r>
          </a:p>
          <a:p>
            <a:pPr marL="261938" indent="0">
              <a:buNone/>
            </a:pPr>
            <a:r>
              <a:rPr lang="en-US" sz="1800" noProof="0" dirty="0" smtClean="0"/>
              <a:t>P</a:t>
            </a:r>
            <a:r>
              <a:rPr lang="en-US" sz="1800" baseline="30000" noProof="0" dirty="0" smtClean="0"/>
              <a:t>*</a:t>
            </a:r>
            <a:r>
              <a:rPr lang="en-US" sz="1800" noProof="0" dirty="0" smtClean="0"/>
              <a:t>(</a:t>
            </a:r>
            <a:r>
              <a:rPr lang="en-US" sz="1800" noProof="0" dirty="0" err="1" smtClean="0"/>
              <a:t>AccessMode</a:t>
            </a:r>
            <a:r>
              <a:rPr lang="en-US" sz="1800" noProof="0" dirty="0" smtClean="0"/>
              <a:t>=Bus; </a:t>
            </a:r>
            <a:r>
              <a:rPr lang="en-US" sz="1800" noProof="0" dirty="0" err="1" smtClean="0"/>
              <a:t>Acc.Mode</a:t>
            </a:r>
            <a:r>
              <a:rPr lang="en-US" sz="1800" noProof="0" dirty="0" smtClean="0"/>
              <a:t>=Walking; </a:t>
            </a:r>
            <a:r>
              <a:rPr lang="en-US" sz="1800" noProof="0" dirty="0" err="1" smtClean="0"/>
              <a:t>AccessMode</a:t>
            </a:r>
            <a:r>
              <a:rPr lang="en-US" sz="1800" noProof="0" dirty="0" smtClean="0"/>
              <a:t>=</a:t>
            </a:r>
            <a:r>
              <a:rPr lang="en-US" sz="1800" noProof="0" dirty="0" err="1" smtClean="0"/>
              <a:t>Metrobus</a:t>
            </a:r>
            <a:r>
              <a:rPr lang="en-US" sz="1800" noProof="0" dirty="0" smtClean="0"/>
              <a:t>; </a:t>
            </a:r>
            <a:r>
              <a:rPr lang="en-US" sz="1800" noProof="0" dirty="0" err="1" smtClean="0"/>
              <a:t>AccessMode</a:t>
            </a:r>
            <a:r>
              <a:rPr lang="en-US" sz="1800" noProof="0" dirty="0" smtClean="0"/>
              <a:t>=Taxi; </a:t>
            </a:r>
            <a:r>
              <a:rPr lang="en-US" sz="1800" noProof="0" dirty="0" err="1" smtClean="0"/>
              <a:t>AccessMode</a:t>
            </a:r>
            <a:r>
              <a:rPr lang="en-US" sz="1800" noProof="0" dirty="0" smtClean="0"/>
              <a:t>=</a:t>
            </a:r>
            <a:r>
              <a:rPr lang="en-US" sz="1800" noProof="0" dirty="0" err="1" smtClean="0"/>
              <a:t>PrivateVehicle</a:t>
            </a:r>
            <a:r>
              <a:rPr lang="en-US" sz="1800" noProof="0" dirty="0" smtClean="0"/>
              <a:t>; </a:t>
            </a:r>
            <a:r>
              <a:rPr lang="en-US" sz="1800" noProof="0" dirty="0" err="1" smtClean="0"/>
              <a:t>AccessMode</a:t>
            </a:r>
            <a:r>
              <a:rPr lang="en-US" sz="1800" noProof="0" dirty="0" smtClean="0"/>
              <a:t>=Funicular; </a:t>
            </a:r>
            <a:r>
              <a:rPr lang="en-US" sz="1800" noProof="0" dirty="0" err="1" smtClean="0"/>
              <a:t>AccessMode</a:t>
            </a:r>
            <a:r>
              <a:rPr lang="en-US" sz="1800" noProof="0" dirty="0" smtClean="0"/>
              <a:t>=Minibus)                     = (1;0;0;0;0;0;0)</a:t>
            </a:r>
            <a:endParaRPr lang="en-US" sz="2400" noProof="0" dirty="0" smtClean="0"/>
          </a:p>
          <a:p>
            <a:r>
              <a:rPr lang="en-US" sz="2400" noProof="0" dirty="0" smtClean="0"/>
              <a:t>The posterior probability P</a:t>
            </a:r>
            <a:r>
              <a:rPr lang="en-US" sz="2400" baseline="30000" noProof="0" dirty="0" smtClean="0"/>
              <a:t>* </a:t>
            </a:r>
            <a:r>
              <a:rPr lang="en-US" sz="2400" noProof="0" dirty="0" smtClean="0"/>
              <a:t>is calculated as,</a:t>
            </a:r>
          </a:p>
          <a:p>
            <a:pPr>
              <a:buNone/>
            </a:pPr>
            <a:r>
              <a:rPr lang="en-US" sz="2400" noProof="0" dirty="0" smtClean="0"/>
              <a:t>	</a:t>
            </a:r>
            <a:r>
              <a:rPr lang="en-US" sz="1800" noProof="0" dirty="0" smtClean="0"/>
              <a:t>P</a:t>
            </a:r>
            <a:r>
              <a:rPr lang="en-US" sz="1800" baseline="30000" noProof="0" dirty="0" smtClean="0"/>
              <a:t>*</a:t>
            </a:r>
            <a:r>
              <a:rPr lang="en-US" sz="1800" noProof="0" dirty="0" smtClean="0"/>
              <a:t>(</a:t>
            </a:r>
            <a:r>
              <a:rPr lang="en-US" sz="1800" noProof="0" dirty="0" err="1" smtClean="0"/>
              <a:t>AccessMode</a:t>
            </a:r>
            <a:r>
              <a:rPr lang="en-US" sz="1800" noProof="0" dirty="0" smtClean="0"/>
              <a:t>, </a:t>
            </a:r>
            <a:r>
              <a:rPr lang="en-US" sz="1800" noProof="0" dirty="0" err="1" smtClean="0"/>
              <a:t>TimeofDay</a:t>
            </a:r>
            <a:r>
              <a:rPr lang="en-US" sz="1800" noProof="0" dirty="0" smtClean="0"/>
              <a:t>, Gender, </a:t>
            </a:r>
            <a:r>
              <a:rPr lang="en-US" sz="1800" noProof="0" dirty="0" err="1" smtClean="0"/>
              <a:t>SpatialSep</a:t>
            </a:r>
            <a:r>
              <a:rPr lang="en-US" sz="1800" noProof="0" dirty="0" smtClean="0"/>
              <a:t>., </a:t>
            </a:r>
            <a:r>
              <a:rPr lang="en-US" sz="1800" noProof="0" dirty="0" err="1" smtClean="0"/>
              <a:t>TicketType</a:t>
            </a:r>
            <a:r>
              <a:rPr lang="en-US" sz="1800" noProof="0" dirty="0" smtClean="0"/>
              <a:t>) =                                      = P(</a:t>
            </a:r>
            <a:r>
              <a:rPr lang="en-US" sz="1800" noProof="0" dirty="0" err="1" smtClean="0"/>
              <a:t>TimeofDay</a:t>
            </a:r>
            <a:r>
              <a:rPr lang="en-US" sz="1800" noProof="0" dirty="0" smtClean="0"/>
              <a:t>, Gender, </a:t>
            </a:r>
            <a:r>
              <a:rPr lang="en-US" sz="1800" noProof="0" dirty="0" err="1" smtClean="0"/>
              <a:t>SpatialSep</a:t>
            </a:r>
            <a:r>
              <a:rPr lang="en-US" sz="1800" noProof="0" dirty="0" smtClean="0"/>
              <a:t>., </a:t>
            </a:r>
            <a:r>
              <a:rPr lang="en-US" sz="1800" noProof="0" dirty="0" err="1" smtClean="0"/>
              <a:t>TicketType</a:t>
            </a:r>
            <a:r>
              <a:rPr lang="en-US" sz="1800" noProof="0" dirty="0" smtClean="0"/>
              <a:t> | </a:t>
            </a:r>
            <a:r>
              <a:rPr lang="en-US" sz="1800" noProof="0" dirty="0" err="1" smtClean="0"/>
              <a:t>AccessMode</a:t>
            </a:r>
            <a:r>
              <a:rPr lang="en-US" sz="1800" noProof="0" dirty="0" smtClean="0"/>
              <a:t>) x P</a:t>
            </a:r>
            <a:r>
              <a:rPr lang="en-US" sz="1800" baseline="30000" noProof="0" dirty="0" smtClean="0"/>
              <a:t>*</a:t>
            </a:r>
            <a:r>
              <a:rPr lang="en-US" sz="1800" noProof="0" dirty="0" smtClean="0"/>
              <a:t>(</a:t>
            </a:r>
            <a:r>
              <a:rPr lang="en-US" sz="1800" noProof="0" dirty="0" err="1" smtClean="0"/>
              <a:t>AccessMode</a:t>
            </a:r>
            <a:r>
              <a:rPr lang="en-US" sz="1800" noProof="0" dirty="0" smtClean="0"/>
              <a:t>)        = [P(</a:t>
            </a:r>
            <a:r>
              <a:rPr lang="en-US" sz="1800" noProof="0" dirty="0" err="1" smtClean="0"/>
              <a:t>AccessMode</a:t>
            </a:r>
            <a:r>
              <a:rPr lang="en-US" sz="1800" noProof="0" dirty="0" smtClean="0"/>
              <a:t>, </a:t>
            </a:r>
            <a:r>
              <a:rPr lang="en-US" sz="1800" noProof="0" dirty="0" err="1" smtClean="0"/>
              <a:t>TimeofDay</a:t>
            </a:r>
            <a:r>
              <a:rPr lang="en-US" sz="1800" noProof="0" dirty="0" smtClean="0"/>
              <a:t>, Gender, </a:t>
            </a:r>
            <a:r>
              <a:rPr lang="en-US" sz="1800" noProof="0" dirty="0" err="1" smtClean="0"/>
              <a:t>SpatialSep</a:t>
            </a:r>
            <a:r>
              <a:rPr lang="en-US" sz="1800" noProof="0" dirty="0" smtClean="0"/>
              <a:t>., </a:t>
            </a:r>
            <a:r>
              <a:rPr lang="en-US" sz="1800" noProof="0" dirty="0" err="1" smtClean="0"/>
              <a:t>TicketType</a:t>
            </a:r>
            <a:r>
              <a:rPr lang="en-US" sz="1800" noProof="0" dirty="0" smtClean="0"/>
              <a:t>) x P</a:t>
            </a:r>
            <a:r>
              <a:rPr lang="en-US" sz="1800" baseline="30000" noProof="0" dirty="0" smtClean="0"/>
              <a:t>*</a:t>
            </a:r>
            <a:r>
              <a:rPr lang="en-US" sz="1800" noProof="0" dirty="0" smtClean="0"/>
              <a:t>(</a:t>
            </a:r>
            <a:r>
              <a:rPr lang="en-US" sz="1800" noProof="0" dirty="0" err="1" smtClean="0"/>
              <a:t>AccessMode</a:t>
            </a:r>
            <a:r>
              <a:rPr lang="en-US" sz="1800" noProof="0" dirty="0" smtClean="0"/>
              <a:t>)]/ P(</a:t>
            </a:r>
            <a:r>
              <a:rPr lang="en-US" sz="1800" noProof="0" dirty="0" err="1" smtClean="0"/>
              <a:t>AccessMode</a:t>
            </a:r>
            <a:r>
              <a:rPr lang="en-US" sz="1800" noProof="0" dirty="0" smtClean="0"/>
              <a:t>).</a:t>
            </a:r>
            <a:endParaRPr lang="en-US" sz="2400" noProof="0" dirty="0" smtClean="0"/>
          </a:p>
        </p:txBody>
      </p:sp>
      <p:grpSp>
        <p:nvGrpSpPr>
          <p:cNvPr id="4" name="Group 3"/>
          <p:cNvGrpSpPr>
            <a:grpSpLocks/>
          </p:cNvGrpSpPr>
          <p:nvPr/>
        </p:nvGrpSpPr>
        <p:grpSpPr bwMode="auto">
          <a:xfrm>
            <a:off x="6871855" y="6341940"/>
            <a:ext cx="2286000" cy="571480"/>
            <a:chOff x="6143636" y="146449"/>
            <a:chExt cx="3000396" cy="664205"/>
          </a:xfrm>
        </p:grpSpPr>
        <p:pic>
          <p:nvPicPr>
            <p:cNvPr id="9"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10"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96752"/>
            <a:ext cx="8352928" cy="720080"/>
          </a:xfrm>
        </p:spPr>
        <p:txBody>
          <a:bodyPr>
            <a:noAutofit/>
          </a:bodyPr>
          <a:lstStyle/>
          <a:p>
            <a:r>
              <a:rPr lang="en-US" sz="3600" noProof="0" smtClean="0"/>
              <a:t>Calculating Posterior Probabilities </a:t>
            </a:r>
            <a:br>
              <a:rPr lang="en-US" sz="3600" noProof="0" smtClean="0"/>
            </a:br>
            <a:r>
              <a:rPr lang="en-US" sz="3600" noProof="0" smtClean="0"/>
              <a:t>When an Evidence is Known                (cont’d)</a:t>
            </a:r>
          </a:p>
        </p:txBody>
      </p:sp>
      <p:sp>
        <p:nvSpPr>
          <p:cNvPr id="3" name="Content Placeholder 2"/>
          <p:cNvSpPr>
            <a:spLocks noGrp="1"/>
          </p:cNvSpPr>
          <p:nvPr>
            <p:ph idx="1"/>
          </p:nvPr>
        </p:nvSpPr>
        <p:spPr>
          <a:xfrm>
            <a:off x="251521" y="1988840"/>
            <a:ext cx="8496943" cy="4104456"/>
          </a:xfrm>
        </p:spPr>
        <p:txBody>
          <a:bodyPr>
            <a:normAutofit/>
          </a:bodyPr>
          <a:lstStyle/>
          <a:p>
            <a:r>
              <a:rPr lang="en-US" sz="2400" noProof="0" smtClean="0"/>
              <a:t>Posterior probability distribution of “travel time satisfaction” when “access mode” is known in our BBN</a:t>
            </a:r>
            <a:endParaRPr lang="en-US" sz="2800" noProof="0" smtClean="0"/>
          </a:p>
        </p:txBody>
      </p:sp>
      <p:grpSp>
        <p:nvGrpSpPr>
          <p:cNvPr id="4" name="Group 3"/>
          <p:cNvGrpSpPr>
            <a:grpSpLocks/>
          </p:cNvGrpSpPr>
          <p:nvPr/>
        </p:nvGrpSpPr>
        <p:grpSpPr bwMode="auto">
          <a:xfrm>
            <a:off x="6871855" y="6341940"/>
            <a:ext cx="2286000" cy="571480"/>
            <a:chOff x="6143636" y="146449"/>
            <a:chExt cx="3000396" cy="664205"/>
          </a:xfrm>
        </p:grpSpPr>
        <p:pic>
          <p:nvPicPr>
            <p:cNvPr id="9"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10"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graphicFrame>
        <p:nvGraphicFramePr>
          <p:cNvPr id="7" name="6 Tablo"/>
          <p:cNvGraphicFramePr>
            <a:graphicFrameLocks noGrp="1"/>
          </p:cNvGraphicFramePr>
          <p:nvPr/>
        </p:nvGraphicFramePr>
        <p:xfrm>
          <a:off x="536608" y="2855881"/>
          <a:ext cx="7200799" cy="3505200"/>
        </p:xfrm>
        <a:graphic>
          <a:graphicData uri="http://schemas.openxmlformats.org/drawingml/2006/table">
            <a:tbl>
              <a:tblPr/>
              <a:tblGrid>
                <a:gridCol w="3624605"/>
                <a:gridCol w="1141999"/>
                <a:gridCol w="1231372"/>
                <a:gridCol w="1202823"/>
              </a:tblGrid>
              <a:tr h="190500">
                <a:tc>
                  <a:txBody>
                    <a:bodyPr/>
                    <a:lstStyle/>
                    <a:p>
                      <a:pPr indent="252095">
                        <a:lnSpc>
                          <a:spcPct val="115000"/>
                        </a:lnSpc>
                        <a:spcAft>
                          <a:spcPts val="0"/>
                        </a:spcAft>
                      </a:pPr>
                      <a:r>
                        <a:rPr lang="en-US" sz="2000" noProof="0" smtClean="0">
                          <a:solidFill>
                            <a:srgbClr val="000000"/>
                          </a:solidFill>
                          <a:latin typeface="Times New Roman"/>
                          <a:ea typeface="Times New Roman"/>
                          <a:cs typeface="Times New Roman"/>
                        </a:rPr>
                        <a:t> </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indent="252095" algn="ctr">
                        <a:lnSpc>
                          <a:spcPct val="115000"/>
                        </a:lnSpc>
                        <a:spcAft>
                          <a:spcPts val="0"/>
                        </a:spcAft>
                      </a:pPr>
                      <a:r>
                        <a:rPr lang="en-US" sz="2000" b="1" noProof="0" smtClean="0">
                          <a:solidFill>
                            <a:srgbClr val="000000"/>
                          </a:solidFill>
                          <a:latin typeface="Times New Roman"/>
                          <a:ea typeface="Times New Roman"/>
                          <a:cs typeface="Times New Roman"/>
                        </a:rPr>
                        <a:t>Travel Time Satisfaction</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r>
              <a:tr h="190500">
                <a:tc>
                  <a:txBody>
                    <a:bodyPr/>
                    <a:lstStyle/>
                    <a:p>
                      <a:pPr indent="252095">
                        <a:lnSpc>
                          <a:spcPct val="115000"/>
                        </a:lnSpc>
                        <a:spcAft>
                          <a:spcPts val="0"/>
                        </a:spcAft>
                      </a:pPr>
                      <a:r>
                        <a:rPr lang="en-US" sz="2000" noProof="0" smtClean="0">
                          <a:solidFill>
                            <a:srgbClr val="000000"/>
                          </a:solidFill>
                          <a:latin typeface="Times New Roman"/>
                          <a:ea typeface="Times New Roman"/>
                          <a:cs typeface="Times New Roman"/>
                        </a:rPr>
                        <a:t> </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lnSpc>
                          <a:spcPct val="115000"/>
                        </a:lnSpc>
                        <a:spcAft>
                          <a:spcPts val="0"/>
                        </a:spcAft>
                      </a:pPr>
                      <a:r>
                        <a:rPr lang="en-US" sz="2000" b="1" noProof="0" smtClean="0">
                          <a:solidFill>
                            <a:srgbClr val="000000"/>
                          </a:solidFill>
                          <a:latin typeface="Times New Roman"/>
                          <a:ea typeface="Times New Roman"/>
                          <a:cs typeface="Times New Roman"/>
                        </a:rPr>
                        <a:t>High</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80963" algn="ctr">
                        <a:lnSpc>
                          <a:spcPct val="115000"/>
                        </a:lnSpc>
                        <a:spcAft>
                          <a:spcPts val="0"/>
                        </a:spcAft>
                      </a:pPr>
                      <a:r>
                        <a:rPr lang="en-US" sz="2000" b="1" noProof="0" smtClean="0">
                          <a:solidFill>
                            <a:srgbClr val="000000"/>
                          </a:solidFill>
                          <a:latin typeface="Times New Roman"/>
                          <a:ea typeface="Times New Roman"/>
                          <a:cs typeface="Times New Roman"/>
                        </a:rPr>
                        <a:t>Medium</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lnSpc>
                          <a:spcPct val="115000"/>
                        </a:lnSpc>
                        <a:spcAft>
                          <a:spcPts val="0"/>
                        </a:spcAft>
                      </a:pPr>
                      <a:r>
                        <a:rPr lang="en-US" sz="2000" b="1" noProof="0" smtClean="0">
                          <a:solidFill>
                            <a:srgbClr val="000000"/>
                          </a:solidFill>
                          <a:latin typeface="Times New Roman"/>
                          <a:ea typeface="Times New Roman"/>
                          <a:cs typeface="Times New Roman"/>
                        </a:rPr>
                        <a:t>Low</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No additional Information</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18.8%</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62.6%</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18.6%</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 Mode Is Bus</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20.3%</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60.6%</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19.1%</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 Mode Is Walking</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14%</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71.6%</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14.3%</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 Mode Is Metrobus</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31.2%</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39.2%</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29.7%</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 Mode Is Taxi</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29.1%</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41.9%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29.1%</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 Mode Is Private Vehicle</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30.8%</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39.3%</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29.9%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 Mode Is Funicular</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27.9%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44.2%</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27.9%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 Mode Is Minibus</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32.3%</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36.9%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dirty="0" smtClean="0">
                          <a:solidFill>
                            <a:srgbClr val="000000"/>
                          </a:solidFill>
                          <a:latin typeface="Times New Roman"/>
                          <a:ea typeface="Times New Roman"/>
                          <a:cs typeface="Times New Roman"/>
                        </a:rPr>
                        <a:t>30.8%</a:t>
                      </a:r>
                      <a:endParaRPr lang="en-US" sz="1600" noProof="0" dirty="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836712"/>
            <a:ext cx="8352928" cy="720080"/>
          </a:xfrm>
        </p:spPr>
        <p:txBody>
          <a:bodyPr>
            <a:noAutofit/>
          </a:bodyPr>
          <a:lstStyle/>
          <a:p>
            <a:r>
              <a:rPr lang="en-US" sz="3600" noProof="0" smtClean="0"/>
              <a:t>Sensitivity Analysis</a:t>
            </a:r>
          </a:p>
        </p:txBody>
      </p:sp>
      <p:sp>
        <p:nvSpPr>
          <p:cNvPr id="3" name="Content Placeholder 2"/>
          <p:cNvSpPr>
            <a:spLocks noGrp="1"/>
          </p:cNvSpPr>
          <p:nvPr>
            <p:ph idx="1"/>
          </p:nvPr>
        </p:nvSpPr>
        <p:spPr>
          <a:xfrm>
            <a:off x="251521" y="1700808"/>
            <a:ext cx="8712967" cy="4392488"/>
          </a:xfrm>
        </p:spPr>
        <p:txBody>
          <a:bodyPr>
            <a:normAutofit/>
          </a:bodyPr>
          <a:lstStyle/>
          <a:p>
            <a:r>
              <a:rPr lang="en-US" sz="2400" noProof="0" dirty="0" smtClean="0"/>
              <a:t>Sensitivity analysis to identify relative importance of those variables affecting a variable of interest</a:t>
            </a:r>
          </a:p>
          <a:p>
            <a:r>
              <a:rPr lang="en-US" sz="2400" noProof="0" dirty="0" smtClean="0"/>
              <a:t>In our final BBN, travel time satisfaction is the main performance indicator . So sensitivity analysis of travel time satisfaction is:</a:t>
            </a:r>
            <a:endParaRPr lang="en-US" sz="2800" noProof="0" dirty="0" smtClean="0"/>
          </a:p>
        </p:txBody>
      </p:sp>
      <p:grpSp>
        <p:nvGrpSpPr>
          <p:cNvPr id="4" name="Group 3"/>
          <p:cNvGrpSpPr>
            <a:grpSpLocks/>
          </p:cNvGrpSpPr>
          <p:nvPr/>
        </p:nvGrpSpPr>
        <p:grpSpPr bwMode="auto">
          <a:xfrm>
            <a:off x="6871855" y="6341940"/>
            <a:ext cx="2286000" cy="571480"/>
            <a:chOff x="6143636" y="146449"/>
            <a:chExt cx="3000396" cy="664205"/>
          </a:xfrm>
        </p:grpSpPr>
        <p:pic>
          <p:nvPicPr>
            <p:cNvPr id="9"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10"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graphicFrame>
        <p:nvGraphicFramePr>
          <p:cNvPr id="8" name="7 Tablo"/>
          <p:cNvGraphicFramePr>
            <a:graphicFrameLocks noGrp="1"/>
          </p:cNvGraphicFramePr>
          <p:nvPr/>
        </p:nvGraphicFramePr>
        <p:xfrm>
          <a:off x="827584" y="3789040"/>
          <a:ext cx="6912768" cy="2299325"/>
        </p:xfrm>
        <a:graphic>
          <a:graphicData uri="http://schemas.openxmlformats.org/drawingml/2006/table">
            <a:tbl>
              <a:tblPr/>
              <a:tblGrid>
                <a:gridCol w="3188644"/>
                <a:gridCol w="1607594"/>
                <a:gridCol w="2116530"/>
              </a:tblGrid>
              <a:tr h="504056">
                <a:tc>
                  <a:txBody>
                    <a:bodyPr/>
                    <a:lstStyle/>
                    <a:p>
                      <a:pPr indent="252095">
                        <a:lnSpc>
                          <a:spcPct val="115000"/>
                        </a:lnSpc>
                        <a:spcAft>
                          <a:spcPts val="0"/>
                        </a:spcAft>
                      </a:pPr>
                      <a:r>
                        <a:rPr lang="en-US" sz="2000" b="1" noProof="0" dirty="0" smtClean="0">
                          <a:solidFill>
                            <a:srgbClr val="000000"/>
                          </a:solidFill>
                          <a:latin typeface="Times New Roman"/>
                          <a:ea typeface="Times New Roman"/>
                          <a:cs typeface="Times New Roman"/>
                        </a:rPr>
                        <a:t>Node</a:t>
                      </a:r>
                      <a:endParaRPr lang="en-US" sz="1600" noProof="0" dirty="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lnSpc>
                          <a:spcPct val="115000"/>
                        </a:lnSpc>
                        <a:spcAft>
                          <a:spcPts val="0"/>
                        </a:spcAft>
                      </a:pPr>
                      <a:r>
                        <a:rPr lang="en-US" sz="2000" b="1" noProof="0" smtClean="0">
                          <a:solidFill>
                            <a:srgbClr val="000000"/>
                          </a:solidFill>
                          <a:latin typeface="Times New Roman"/>
                          <a:ea typeface="Times New Roman"/>
                          <a:cs typeface="Times New Roman"/>
                        </a:rPr>
                        <a:t>Mutual Info</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lnSpc>
                          <a:spcPct val="115000"/>
                        </a:lnSpc>
                        <a:spcAft>
                          <a:spcPts val="0"/>
                        </a:spcAft>
                      </a:pPr>
                      <a:r>
                        <a:rPr lang="en-US" sz="2000" b="1" noProof="0" smtClean="0">
                          <a:solidFill>
                            <a:srgbClr val="000000"/>
                          </a:solidFill>
                          <a:latin typeface="Times New Roman"/>
                          <a:ea typeface="Times New Roman"/>
                          <a:cs typeface="Times New Roman"/>
                        </a:rPr>
                        <a:t>Quadratic Score</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892">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Accessibility satisfaction</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dirty="0" smtClean="0">
                          <a:solidFill>
                            <a:srgbClr val="000000"/>
                          </a:solidFill>
                          <a:latin typeface="Times New Roman"/>
                          <a:ea typeface="Times New Roman"/>
                          <a:cs typeface="Times New Roman"/>
                        </a:rPr>
                        <a:t>0.05479</a:t>
                      </a:r>
                      <a:endParaRPr lang="en-US" sz="1600" noProof="0" dirty="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0.0103149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892">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Access mode</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0.04759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0.009749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892">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Total travel time</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0.01967</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0.0042372</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189">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Safety&amp;security satisfaction</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0.01699</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0.0036876</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892">
                <a:tc>
                  <a:txBody>
                    <a:bodyPr/>
                    <a:lstStyle/>
                    <a:p>
                      <a:pPr marL="0" indent="0">
                        <a:lnSpc>
                          <a:spcPct val="115000"/>
                        </a:lnSpc>
                        <a:spcAft>
                          <a:spcPts val="0"/>
                        </a:spcAft>
                      </a:pPr>
                      <a:r>
                        <a:rPr lang="en-US" sz="2000" noProof="0" smtClean="0">
                          <a:solidFill>
                            <a:srgbClr val="000000"/>
                          </a:solidFill>
                          <a:latin typeface="Times New Roman"/>
                          <a:ea typeface="Times New Roman"/>
                          <a:cs typeface="Times New Roman"/>
                        </a:rPr>
                        <a:t>Comfort satisfaction</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smtClean="0">
                          <a:solidFill>
                            <a:srgbClr val="000000"/>
                          </a:solidFill>
                          <a:latin typeface="Times New Roman"/>
                          <a:ea typeface="Times New Roman"/>
                          <a:cs typeface="Times New Roman"/>
                        </a:rPr>
                        <a:t>0.00981</a:t>
                      </a:r>
                      <a:endParaRPr lang="en-US" sz="1600" noProof="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a:lnSpc>
                          <a:spcPct val="115000"/>
                        </a:lnSpc>
                        <a:spcAft>
                          <a:spcPts val="0"/>
                        </a:spcAft>
                      </a:pPr>
                      <a:r>
                        <a:rPr lang="en-US" sz="2000" noProof="0" dirty="0" smtClean="0">
                          <a:solidFill>
                            <a:srgbClr val="000000"/>
                          </a:solidFill>
                          <a:latin typeface="Times New Roman"/>
                          <a:ea typeface="Times New Roman"/>
                          <a:cs typeface="Times New Roman"/>
                        </a:rPr>
                        <a:t>0.0021108</a:t>
                      </a:r>
                      <a:endParaRPr lang="en-US" sz="1600" noProof="0" dirty="0">
                        <a:latin typeface="Times New Roman"/>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57232"/>
            <a:ext cx="8568952" cy="771568"/>
          </a:xfrm>
        </p:spPr>
        <p:txBody>
          <a:bodyPr>
            <a:noAutofit/>
          </a:bodyPr>
          <a:lstStyle/>
          <a:p>
            <a:r>
              <a:rPr lang="en-US" sz="4000" noProof="0" smtClean="0"/>
              <a:t>Results and Discussions</a:t>
            </a:r>
            <a:endParaRPr lang="en-US" sz="3600" noProof="0"/>
          </a:p>
        </p:txBody>
      </p:sp>
      <p:sp>
        <p:nvSpPr>
          <p:cNvPr id="3" name="Content Placeholder 2"/>
          <p:cNvSpPr>
            <a:spLocks noGrp="1"/>
          </p:cNvSpPr>
          <p:nvPr>
            <p:ph idx="1"/>
          </p:nvPr>
        </p:nvSpPr>
        <p:spPr>
          <a:xfrm>
            <a:off x="323528" y="1772816"/>
            <a:ext cx="8280920" cy="4248472"/>
          </a:xfrm>
        </p:spPr>
        <p:txBody>
          <a:bodyPr>
            <a:normAutofit/>
          </a:bodyPr>
          <a:lstStyle/>
          <a:p>
            <a:r>
              <a:rPr lang="en-US" noProof="0" dirty="0" smtClean="0"/>
              <a:t>The most important variable of the multimodal travels: access (feeder) mode.</a:t>
            </a:r>
          </a:p>
          <a:p>
            <a:r>
              <a:rPr lang="en-US" noProof="0" dirty="0" smtClean="0"/>
              <a:t>In </a:t>
            </a:r>
            <a:r>
              <a:rPr lang="en-US" dirty="0" smtClean="0"/>
              <a:t>terms of travel time satisfaction; </a:t>
            </a:r>
            <a:r>
              <a:rPr lang="en-US" i="1" dirty="0" smtClean="0"/>
              <a:t>accessibility </a:t>
            </a:r>
            <a:r>
              <a:rPr lang="en-US" i="1" noProof="0" dirty="0" smtClean="0"/>
              <a:t>satisfaction</a:t>
            </a:r>
            <a:r>
              <a:rPr lang="en-US" noProof="0" dirty="0" smtClean="0"/>
              <a:t> and </a:t>
            </a:r>
            <a:r>
              <a:rPr lang="en-US" i="1" noProof="0" dirty="0" smtClean="0"/>
              <a:t>access mode </a:t>
            </a:r>
            <a:r>
              <a:rPr lang="en-US" noProof="0" dirty="0" smtClean="0"/>
              <a:t>are more effective variables than </a:t>
            </a:r>
            <a:r>
              <a:rPr lang="en-US" i="1" noProof="0" dirty="0" smtClean="0"/>
              <a:t>total travel time</a:t>
            </a:r>
            <a:r>
              <a:rPr lang="en-US" noProof="0" dirty="0" smtClean="0"/>
              <a:t>. </a:t>
            </a:r>
          </a:p>
          <a:p>
            <a:r>
              <a:rPr lang="en-US" noProof="0" dirty="0" smtClean="0"/>
              <a:t>The performance dimensions, comfort, safety &amp; security and accessibility satisfaction are closely related to departure station of the trunk line (</a:t>
            </a:r>
            <a:r>
              <a:rPr lang="en-US" i="1" noProof="0" dirty="0" smtClean="0"/>
              <a:t>interchange station</a:t>
            </a:r>
            <a:r>
              <a:rPr lang="en-US" noProof="0" dirty="0" smtClean="0"/>
              <a:t>).</a:t>
            </a:r>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57232"/>
            <a:ext cx="8568952" cy="771568"/>
          </a:xfrm>
        </p:spPr>
        <p:txBody>
          <a:bodyPr>
            <a:noAutofit/>
          </a:bodyPr>
          <a:lstStyle/>
          <a:p>
            <a:r>
              <a:rPr lang="en-US" sz="4000" noProof="0" smtClean="0"/>
              <a:t>Conclusion &amp; Future research</a:t>
            </a:r>
            <a:endParaRPr lang="en-US" sz="3600" noProof="0"/>
          </a:p>
        </p:txBody>
      </p:sp>
      <p:sp>
        <p:nvSpPr>
          <p:cNvPr id="3" name="Content Placeholder 2"/>
          <p:cNvSpPr>
            <a:spLocks noGrp="1"/>
          </p:cNvSpPr>
          <p:nvPr>
            <p:ph idx="1"/>
          </p:nvPr>
        </p:nvSpPr>
        <p:spPr>
          <a:xfrm>
            <a:off x="323528" y="1772816"/>
            <a:ext cx="8280920" cy="4752528"/>
          </a:xfrm>
        </p:spPr>
        <p:txBody>
          <a:bodyPr>
            <a:normAutofit lnSpcReduction="10000"/>
          </a:bodyPr>
          <a:lstStyle/>
          <a:p>
            <a:r>
              <a:rPr lang="en-US" noProof="0" dirty="0" smtClean="0"/>
              <a:t>A BBN approach for performance evaluation of multimodal transportation </a:t>
            </a:r>
            <a:r>
              <a:rPr lang="en-US" dirty="0" smtClean="0"/>
              <a:t>systems to handle the complexity of </a:t>
            </a:r>
            <a:endParaRPr lang="en-US" noProof="0" dirty="0" smtClean="0"/>
          </a:p>
          <a:p>
            <a:pPr lvl="1"/>
            <a:r>
              <a:rPr lang="en-US" noProof="0" dirty="0" smtClean="0"/>
              <a:t>the integrated services, </a:t>
            </a:r>
          </a:p>
          <a:p>
            <a:pPr lvl="1"/>
            <a:r>
              <a:rPr lang="en-US" noProof="0" dirty="0" smtClean="0"/>
              <a:t>incomparable variables and </a:t>
            </a:r>
          </a:p>
          <a:p>
            <a:pPr lvl="1"/>
            <a:r>
              <a:rPr lang="en-US" noProof="0" dirty="0" smtClean="0"/>
              <a:t>uncertainties regarding customer perceptions</a:t>
            </a:r>
          </a:p>
          <a:p>
            <a:r>
              <a:rPr lang="en-US" noProof="0" dirty="0" smtClean="0"/>
              <a:t>Future research:</a:t>
            </a:r>
          </a:p>
          <a:p>
            <a:pPr lvl="1"/>
            <a:r>
              <a:rPr lang="en-US" noProof="0" dirty="0" smtClean="0"/>
              <a:t>Incorporating the policy dimension in the BBN</a:t>
            </a:r>
          </a:p>
          <a:p>
            <a:pPr lvl="1"/>
            <a:r>
              <a:rPr lang="en-US" sz="2600" noProof="0" dirty="0" smtClean="0"/>
              <a:t>Learning of BBN network structure from database based on search methods (i.e. greedy search, simulated annealing, genetic algorithms)</a:t>
            </a:r>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72816"/>
            <a:ext cx="9144000" cy="2355744"/>
          </a:xfrm>
        </p:spPr>
        <p:txBody>
          <a:bodyPr>
            <a:noAutofit/>
          </a:bodyPr>
          <a:lstStyle/>
          <a:p>
            <a:pPr algn="ctr"/>
            <a:r>
              <a:rPr lang="en-US" sz="5400" noProof="0" dirty="0" smtClean="0"/>
              <a:t>Thank you</a:t>
            </a:r>
            <a:br>
              <a:rPr lang="en-US" sz="5400" noProof="0" dirty="0" smtClean="0"/>
            </a:br>
            <a:r>
              <a:rPr lang="en-US" sz="5400" noProof="0" dirty="0" smtClean="0"/>
              <a:t/>
            </a:r>
            <a:br>
              <a:rPr lang="en-US" sz="5400" noProof="0" dirty="0" smtClean="0"/>
            </a:br>
            <a:r>
              <a:rPr lang="en-US" sz="5400" noProof="0" dirty="0" smtClean="0"/>
              <a:t>Questions?</a:t>
            </a:r>
            <a:endParaRPr lang="en-US" sz="4800" noProof="0" dirty="0"/>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en-US" noProof="0" smtClean="0"/>
              <a:t>Introduction</a:t>
            </a:r>
            <a:endParaRPr lang="en-US" noProof="0"/>
          </a:p>
        </p:txBody>
      </p:sp>
      <p:sp>
        <p:nvSpPr>
          <p:cNvPr id="3" name="2 İçerik Yer Tutucusu"/>
          <p:cNvSpPr>
            <a:spLocks noGrp="1"/>
          </p:cNvSpPr>
          <p:nvPr>
            <p:ph idx="1"/>
          </p:nvPr>
        </p:nvSpPr>
        <p:spPr>
          <a:xfrm>
            <a:off x="251520" y="1935480"/>
            <a:ext cx="8640960" cy="4389120"/>
          </a:xfrm>
        </p:spPr>
        <p:txBody>
          <a:bodyPr>
            <a:noAutofit/>
          </a:bodyPr>
          <a:lstStyle/>
          <a:p>
            <a:r>
              <a:rPr lang="en-US" sz="2800" noProof="0" smtClean="0"/>
              <a:t>Increasing transit ridership due to</a:t>
            </a:r>
          </a:p>
          <a:p>
            <a:pPr marL="719138" lvl="2" indent="-180975"/>
            <a:r>
              <a:rPr lang="en-US" sz="2400" noProof="0" smtClean="0"/>
              <a:t>Higher  capacity, cost efficiency</a:t>
            </a:r>
          </a:p>
          <a:p>
            <a:pPr marL="719138" lvl="2" indent="-180975"/>
            <a:r>
              <a:rPr lang="en-US" sz="2400" noProof="0" smtClean="0"/>
              <a:t>Less environmental stress (i.e. low emissions &amp; energy use)</a:t>
            </a:r>
          </a:p>
          <a:p>
            <a:pPr marL="79058" indent="-180975"/>
            <a:r>
              <a:rPr lang="en-US" sz="2800" noProof="0" smtClean="0"/>
              <a:t> Service quality </a:t>
            </a:r>
          </a:p>
          <a:p>
            <a:pPr marL="719138" lvl="2" indent="-180975"/>
            <a:r>
              <a:rPr lang="en-US" noProof="0" smtClean="0"/>
              <a:t>The key to promote transit ridership</a:t>
            </a:r>
          </a:p>
          <a:p>
            <a:pPr marL="168593" lvl="1" indent="-179388">
              <a:buClr>
                <a:schemeClr val="accent3"/>
              </a:buClr>
            </a:pPr>
            <a:r>
              <a:rPr lang="en-US" sz="2800" noProof="0" smtClean="0"/>
              <a:t>Service quality in multimodal transportation systems </a:t>
            </a:r>
          </a:p>
          <a:p>
            <a:pPr marL="719138" lvl="2" indent="-180975"/>
            <a:r>
              <a:rPr lang="en-US" sz="2400" noProof="0" smtClean="0"/>
              <a:t>Integration of different types of modes  and services</a:t>
            </a:r>
          </a:p>
          <a:p>
            <a:pPr marL="719138" lvl="2" indent="-180975"/>
            <a:r>
              <a:rPr lang="en-US" sz="2400" noProof="0" smtClean="0"/>
              <a:t>Interaction of  various factors (time, comfort, etc.)</a:t>
            </a:r>
          </a:p>
          <a:p>
            <a:pPr marL="719138" lvl="2" indent="-180975"/>
            <a:r>
              <a:rPr lang="en-US" sz="2400" noProof="0" smtClean="0"/>
              <a:t>Customer perception</a:t>
            </a:r>
          </a:p>
          <a:p>
            <a:pPr lvl="1"/>
            <a:endParaRPr lang="en-US" sz="2800" noProof="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8229600" cy="989856"/>
          </a:xfrm>
        </p:spPr>
        <p:txBody>
          <a:bodyPr>
            <a:normAutofit/>
          </a:bodyPr>
          <a:lstStyle/>
          <a:p>
            <a:r>
              <a:rPr lang="en-US" noProof="0" smtClean="0"/>
              <a:t>Introduction			     (cont’d)</a:t>
            </a:r>
            <a:endParaRPr lang="en-US" noProof="0"/>
          </a:p>
        </p:txBody>
      </p:sp>
      <p:sp>
        <p:nvSpPr>
          <p:cNvPr id="3" name="Content Placeholder 2"/>
          <p:cNvSpPr>
            <a:spLocks noGrp="1"/>
          </p:cNvSpPr>
          <p:nvPr>
            <p:ph idx="1"/>
          </p:nvPr>
        </p:nvSpPr>
        <p:spPr>
          <a:xfrm>
            <a:off x="251520" y="1935480"/>
            <a:ext cx="8640960" cy="4565354"/>
          </a:xfrm>
        </p:spPr>
        <p:txBody>
          <a:bodyPr>
            <a:normAutofit/>
          </a:bodyPr>
          <a:lstStyle/>
          <a:p>
            <a:r>
              <a:rPr lang="en-US" sz="2800" noProof="0" smtClean="0"/>
              <a:t>Multimodal transportation </a:t>
            </a:r>
            <a:r>
              <a:rPr lang="en-US" sz="2800" noProof="0" smtClean="0">
                <a:sym typeface="Wingdings" pitchFamily="2" charset="2"/>
              </a:rPr>
              <a:t> at least one transfer</a:t>
            </a:r>
          </a:p>
          <a:p>
            <a:pPr>
              <a:buNone/>
            </a:pPr>
            <a:endParaRPr lang="en-US" sz="3200" noProof="0" smtClean="0">
              <a:sym typeface="Wingdings" pitchFamily="2" charset="2"/>
            </a:endParaRPr>
          </a:p>
          <a:p>
            <a:endParaRPr lang="en-US" sz="3200" noProof="0" smtClean="0">
              <a:sym typeface="Wingdings" pitchFamily="2" charset="2"/>
            </a:endParaRPr>
          </a:p>
          <a:p>
            <a:pPr>
              <a:buNone/>
            </a:pPr>
            <a:endParaRPr lang="en-US" sz="3600" noProof="0" smtClean="0">
              <a:sym typeface="Wingdings" pitchFamily="2" charset="2"/>
            </a:endParaRPr>
          </a:p>
        </p:txBody>
      </p:sp>
      <p:grpSp>
        <p:nvGrpSpPr>
          <p:cNvPr id="4" name="Group 3"/>
          <p:cNvGrpSpPr>
            <a:grpSpLocks/>
          </p:cNvGrpSpPr>
          <p:nvPr/>
        </p:nvGrpSpPr>
        <p:grpSpPr bwMode="auto">
          <a:xfrm>
            <a:off x="6871855" y="6381328"/>
            <a:ext cx="2286000" cy="532092"/>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grpSp>
        <p:nvGrpSpPr>
          <p:cNvPr id="46" name="45 Grup"/>
          <p:cNvGrpSpPr/>
          <p:nvPr/>
        </p:nvGrpSpPr>
        <p:grpSpPr>
          <a:xfrm>
            <a:off x="395536" y="2492896"/>
            <a:ext cx="6480529" cy="1677475"/>
            <a:chOff x="404511" y="2636912"/>
            <a:chExt cx="6480529" cy="1677475"/>
          </a:xfrm>
        </p:grpSpPr>
        <p:grpSp>
          <p:nvGrpSpPr>
            <p:cNvPr id="1184" name="Group 160"/>
            <p:cNvGrpSpPr>
              <a:grpSpLocks/>
            </p:cNvGrpSpPr>
            <p:nvPr/>
          </p:nvGrpSpPr>
          <p:grpSpPr bwMode="auto">
            <a:xfrm>
              <a:off x="1139236" y="2996693"/>
              <a:ext cx="4551833" cy="253280"/>
              <a:chOff x="6457" y="8153"/>
              <a:chExt cx="2750" cy="169"/>
            </a:xfrm>
          </p:grpSpPr>
          <p:cxnSp>
            <p:nvCxnSpPr>
              <p:cNvPr id="1185" name="AutoShape 161"/>
              <p:cNvCxnSpPr>
                <a:cxnSpLocks noChangeShapeType="1"/>
              </p:cNvCxnSpPr>
              <p:nvPr/>
            </p:nvCxnSpPr>
            <p:spPr bwMode="auto">
              <a:xfrm>
                <a:off x="8542" y="8249"/>
                <a:ext cx="510" cy="1"/>
              </a:xfrm>
              <a:prstGeom prst="straightConnector1">
                <a:avLst/>
              </a:prstGeom>
              <a:noFill/>
              <a:ln w="28575">
                <a:solidFill>
                  <a:srgbClr val="000000"/>
                </a:solidFill>
                <a:prstDash val="sysDot"/>
                <a:round/>
                <a:headEnd/>
                <a:tailEnd/>
              </a:ln>
            </p:spPr>
          </p:cxnSp>
          <p:cxnSp>
            <p:nvCxnSpPr>
              <p:cNvPr id="1186" name="AutoShape 162"/>
              <p:cNvCxnSpPr>
                <a:cxnSpLocks noChangeShapeType="1"/>
              </p:cNvCxnSpPr>
              <p:nvPr/>
            </p:nvCxnSpPr>
            <p:spPr bwMode="auto">
              <a:xfrm flipV="1">
                <a:off x="6462" y="8254"/>
                <a:ext cx="588" cy="8"/>
              </a:xfrm>
              <a:prstGeom prst="straightConnector1">
                <a:avLst/>
              </a:prstGeom>
              <a:noFill/>
              <a:ln w="28575">
                <a:solidFill>
                  <a:srgbClr val="000000"/>
                </a:solidFill>
                <a:prstDash val="sysDot"/>
                <a:round/>
                <a:headEnd/>
                <a:tailEnd type="triangle" w="med" len="med"/>
              </a:ln>
            </p:spPr>
          </p:cxnSp>
          <p:sp>
            <p:nvSpPr>
              <p:cNvPr id="1188" name="Oval 164"/>
              <p:cNvSpPr>
                <a:spLocks noChangeArrowheads="1"/>
              </p:cNvSpPr>
              <p:nvPr/>
            </p:nvSpPr>
            <p:spPr bwMode="auto">
              <a:xfrm>
                <a:off x="9064" y="8153"/>
                <a:ext cx="143" cy="14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tr-TR"/>
              </a:p>
            </p:txBody>
          </p:sp>
          <p:sp>
            <p:nvSpPr>
              <p:cNvPr id="1189" name="Oval 165"/>
              <p:cNvSpPr>
                <a:spLocks noChangeArrowheads="1"/>
              </p:cNvSpPr>
              <p:nvPr/>
            </p:nvSpPr>
            <p:spPr bwMode="auto">
              <a:xfrm>
                <a:off x="6457" y="8179"/>
                <a:ext cx="143" cy="14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tr-TR"/>
              </a:p>
            </p:txBody>
          </p:sp>
          <p:cxnSp>
            <p:nvCxnSpPr>
              <p:cNvPr id="1190" name="AutoShape 166"/>
              <p:cNvCxnSpPr>
                <a:cxnSpLocks noChangeShapeType="1"/>
              </p:cNvCxnSpPr>
              <p:nvPr/>
            </p:nvCxnSpPr>
            <p:spPr bwMode="auto">
              <a:xfrm>
                <a:off x="7743" y="8249"/>
                <a:ext cx="810" cy="1"/>
              </a:xfrm>
              <a:prstGeom prst="straightConnector1">
                <a:avLst/>
              </a:prstGeom>
              <a:noFill/>
              <a:ln w="28575">
                <a:solidFill>
                  <a:srgbClr val="000000"/>
                </a:solidFill>
                <a:round/>
                <a:headEnd/>
                <a:tailEnd type="triangle" w="med" len="med"/>
              </a:ln>
            </p:spPr>
          </p:cxnSp>
        </p:grpSp>
        <p:sp>
          <p:nvSpPr>
            <p:cNvPr id="1212" name="Rectangle 188"/>
            <p:cNvSpPr>
              <a:spLocks noChangeArrowheads="1"/>
            </p:cNvSpPr>
            <p:nvPr/>
          </p:nvSpPr>
          <p:spPr bwMode="auto">
            <a:xfrm>
              <a:off x="1220768" y="2765688"/>
              <a:ext cx="857256" cy="35719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cs typeface="Arial" pitchFamily="34" charset="0"/>
                </a:rPr>
                <a:t>Walking</a:t>
              </a:r>
              <a:endParaRPr kumimoji="0" lang="en-US" sz="3600" b="0" i="0" u="none" strike="noStrike" cap="none" normalizeH="0" baseline="0" smtClean="0">
                <a:ln>
                  <a:noFill/>
                </a:ln>
                <a:solidFill>
                  <a:schemeClr val="tx1"/>
                </a:solidFill>
                <a:effectLst/>
                <a:cs typeface="Arial" pitchFamily="34" charset="0"/>
              </a:endParaRPr>
            </a:p>
          </p:txBody>
        </p:sp>
        <p:sp>
          <p:nvSpPr>
            <p:cNvPr id="1219" name="Rectangle 195"/>
            <p:cNvSpPr>
              <a:spLocks noChangeArrowheads="1"/>
            </p:cNvSpPr>
            <p:nvPr/>
          </p:nvSpPr>
          <p:spPr bwMode="auto">
            <a:xfrm>
              <a:off x="2213640" y="2924944"/>
              <a:ext cx="500066" cy="202622"/>
            </a:xfrm>
            <a:prstGeom prst="rect">
              <a:avLst/>
            </a:prstGeom>
            <a:solidFill>
              <a:srgbClr val="FFFFFF"/>
            </a:solidFill>
            <a:ln w="9525">
              <a:noFill/>
              <a:miter lim="800000"/>
              <a:headEnd/>
              <a:tailEnd/>
            </a:ln>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cs typeface="Arial" pitchFamily="34" charset="0"/>
                </a:rPr>
                <a:t>Bus</a:t>
              </a:r>
              <a:endParaRPr kumimoji="0" lang="en-US" sz="4000" b="0" i="0" u="none" strike="noStrike" cap="none" normalizeH="0" baseline="0" smtClean="0">
                <a:ln>
                  <a:noFill/>
                </a:ln>
                <a:solidFill>
                  <a:schemeClr val="tx1"/>
                </a:solidFill>
                <a:effectLst/>
                <a:cs typeface="Arial" pitchFamily="34" charset="0"/>
              </a:endParaRPr>
            </a:p>
          </p:txBody>
        </p:sp>
        <p:sp>
          <p:nvSpPr>
            <p:cNvPr id="204" name="Rectangle 188"/>
            <p:cNvSpPr>
              <a:spLocks noChangeArrowheads="1"/>
            </p:cNvSpPr>
            <p:nvPr/>
          </p:nvSpPr>
          <p:spPr bwMode="auto">
            <a:xfrm>
              <a:off x="4530472" y="2765688"/>
              <a:ext cx="911081" cy="35719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cs typeface="Arial" pitchFamily="34" charset="0"/>
                </a:rPr>
                <a:t>Walking</a:t>
              </a:r>
              <a:endParaRPr kumimoji="0" lang="en-US" sz="3600" b="0" i="0" u="none" strike="noStrike" cap="none" normalizeH="0" baseline="0" dirty="0" smtClean="0">
                <a:ln>
                  <a:noFill/>
                </a:ln>
                <a:solidFill>
                  <a:schemeClr val="tx1"/>
                </a:solidFill>
                <a:effectLst/>
                <a:cs typeface="Arial" pitchFamily="34" charset="0"/>
              </a:endParaRPr>
            </a:p>
          </p:txBody>
        </p:sp>
        <p:sp>
          <p:nvSpPr>
            <p:cNvPr id="205" name="Rectangle 195"/>
            <p:cNvSpPr>
              <a:spLocks noChangeArrowheads="1"/>
            </p:cNvSpPr>
            <p:nvPr/>
          </p:nvSpPr>
          <p:spPr bwMode="auto">
            <a:xfrm>
              <a:off x="3563888" y="2924944"/>
              <a:ext cx="732561" cy="196133"/>
            </a:xfrm>
            <a:prstGeom prst="rect">
              <a:avLst/>
            </a:prstGeom>
            <a:solidFill>
              <a:srgbClr val="FFFFFF"/>
            </a:solidFill>
            <a:ln w="9525">
              <a:noFill/>
              <a:miter lim="800000"/>
              <a:headEnd/>
              <a:tailEnd/>
            </a:ln>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tr-TR" b="0" i="0" u="none" strike="noStrike" cap="none" normalizeH="0" baseline="0" dirty="0" smtClean="0">
                  <a:ln>
                    <a:noFill/>
                  </a:ln>
                  <a:solidFill>
                    <a:schemeClr val="tx1"/>
                  </a:solidFill>
                  <a:effectLst/>
                  <a:cs typeface="Arial" pitchFamily="34" charset="0"/>
                </a:rPr>
                <a:t>Metro</a:t>
              </a:r>
              <a:endParaRPr kumimoji="0" lang="tr-TR" sz="4000" b="0" i="0" u="none" strike="noStrike" cap="none" normalizeH="0" baseline="0" dirty="0" smtClean="0">
                <a:ln>
                  <a:noFill/>
                </a:ln>
                <a:solidFill>
                  <a:schemeClr val="tx1"/>
                </a:solidFill>
                <a:effectLst/>
                <a:cs typeface="Arial" pitchFamily="34" charset="0"/>
              </a:endParaRPr>
            </a:p>
          </p:txBody>
        </p:sp>
        <p:grpSp>
          <p:nvGrpSpPr>
            <p:cNvPr id="217" name="Group 216"/>
            <p:cNvGrpSpPr/>
            <p:nvPr/>
          </p:nvGrpSpPr>
          <p:grpSpPr>
            <a:xfrm>
              <a:off x="2838083" y="2923271"/>
              <a:ext cx="406122" cy="214314"/>
              <a:chOff x="2285984" y="2714620"/>
              <a:chExt cx="358778" cy="285752"/>
            </a:xfrm>
          </p:grpSpPr>
          <p:cxnSp>
            <p:nvCxnSpPr>
              <p:cNvPr id="208" name="Straight Connector 207"/>
              <p:cNvCxnSpPr/>
              <p:nvPr/>
            </p:nvCxnSpPr>
            <p:spPr>
              <a:xfrm rot="5400000" flipH="1" flipV="1">
                <a:off x="2143902" y="2856702"/>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5400000" flipH="1" flipV="1">
                <a:off x="2501092" y="2856702"/>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2285984" y="2714620"/>
                <a:ext cx="357190"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212" name="Rectangle 188"/>
            <p:cNvSpPr>
              <a:spLocks noChangeArrowheads="1"/>
            </p:cNvSpPr>
            <p:nvPr/>
          </p:nvSpPr>
          <p:spPr bwMode="auto">
            <a:xfrm>
              <a:off x="2555776" y="2636912"/>
              <a:ext cx="982519" cy="28575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tr-TR" b="0" i="1" u="none" strike="noStrike" cap="none" normalizeH="0" baseline="0" dirty="0" smtClean="0">
                  <a:ln>
                    <a:noFill/>
                  </a:ln>
                  <a:solidFill>
                    <a:schemeClr val="tx1"/>
                  </a:solidFill>
                  <a:effectLst/>
                  <a:cs typeface="Arial" pitchFamily="34" charset="0"/>
                </a:rPr>
                <a:t>Transfer</a:t>
              </a:r>
              <a:endParaRPr kumimoji="0" lang="tr-TR" sz="3600" b="0" i="1" u="none" strike="noStrike" cap="none" normalizeH="0" baseline="0" dirty="0" smtClean="0">
                <a:ln>
                  <a:noFill/>
                </a:ln>
                <a:solidFill>
                  <a:schemeClr val="tx1"/>
                </a:solidFill>
                <a:effectLst/>
                <a:cs typeface="Arial" pitchFamily="34" charset="0"/>
              </a:endParaRPr>
            </a:p>
          </p:txBody>
        </p:sp>
        <p:sp>
          <p:nvSpPr>
            <p:cNvPr id="223" name="Rectangle 188"/>
            <p:cNvSpPr>
              <a:spLocks noChangeArrowheads="1"/>
            </p:cNvSpPr>
            <p:nvPr/>
          </p:nvSpPr>
          <p:spPr bwMode="auto">
            <a:xfrm>
              <a:off x="404511" y="2892791"/>
              <a:ext cx="702688" cy="35719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dirty="0" smtClean="0">
                  <a:ln>
                    <a:noFill/>
                  </a:ln>
                  <a:solidFill>
                    <a:schemeClr val="tx1"/>
                  </a:solidFill>
                  <a:effectLst/>
                  <a:cs typeface="Arial" pitchFamily="34" charset="0"/>
                </a:rPr>
                <a:t>Origin</a:t>
              </a:r>
              <a:endParaRPr kumimoji="0" lang="en-US" sz="3200" b="0" i="1" u="none" strike="noStrike" cap="none" normalizeH="0" baseline="0" dirty="0" smtClean="0">
                <a:ln>
                  <a:noFill/>
                </a:ln>
                <a:solidFill>
                  <a:schemeClr val="tx1"/>
                </a:solidFill>
                <a:effectLst/>
                <a:cs typeface="Arial" pitchFamily="34" charset="0"/>
              </a:endParaRPr>
            </a:p>
          </p:txBody>
        </p:sp>
        <p:sp>
          <p:nvSpPr>
            <p:cNvPr id="224" name="Rectangle 188"/>
            <p:cNvSpPr>
              <a:spLocks noChangeArrowheads="1"/>
            </p:cNvSpPr>
            <p:nvPr/>
          </p:nvSpPr>
          <p:spPr bwMode="auto">
            <a:xfrm>
              <a:off x="5742032" y="2996952"/>
              <a:ext cx="1143008" cy="28575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1" u="none" strike="noStrike" cap="none" normalizeH="0" baseline="0" smtClean="0">
                  <a:ln>
                    <a:noFill/>
                  </a:ln>
                  <a:solidFill>
                    <a:schemeClr val="tx1"/>
                  </a:solidFill>
                  <a:effectLst/>
                  <a:cs typeface="Arial" pitchFamily="34" charset="0"/>
                </a:rPr>
                <a:t>Destination</a:t>
              </a:r>
              <a:endParaRPr kumimoji="0" lang="en-US" sz="3200" b="0" i="1" u="none" strike="noStrike" cap="none" normalizeH="0" baseline="0" smtClean="0">
                <a:ln>
                  <a:noFill/>
                </a:ln>
                <a:solidFill>
                  <a:schemeClr val="tx1"/>
                </a:solidFill>
                <a:effectLst/>
                <a:cs typeface="Arial" pitchFamily="34" charset="0"/>
              </a:endParaRPr>
            </a:p>
          </p:txBody>
        </p:sp>
        <p:cxnSp>
          <p:nvCxnSpPr>
            <p:cNvPr id="28" name="27 Düz Ok Bağlayıcısı"/>
            <p:cNvCxnSpPr/>
            <p:nvPr/>
          </p:nvCxnSpPr>
          <p:spPr>
            <a:xfrm>
              <a:off x="2069624" y="3156208"/>
              <a:ext cx="792088"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31 Düz Bağlayıcı"/>
            <p:cNvCxnSpPr>
              <a:stCxn id="1189" idx="4"/>
            </p:cNvCxnSpPr>
            <p:nvPr/>
          </p:nvCxnSpPr>
          <p:spPr>
            <a:xfrm>
              <a:off x="1257584" y="3249973"/>
              <a:ext cx="2048" cy="61107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32 Düz Bağlayıcı"/>
            <p:cNvCxnSpPr/>
            <p:nvPr/>
          </p:nvCxnSpPr>
          <p:spPr>
            <a:xfrm>
              <a:off x="5580112" y="3212976"/>
              <a:ext cx="0" cy="64807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5" name="34 Düz Bağlayıcı"/>
            <p:cNvCxnSpPr/>
            <p:nvPr/>
          </p:nvCxnSpPr>
          <p:spPr>
            <a:xfrm>
              <a:off x="1259632" y="3867904"/>
              <a:ext cx="43204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Oval 165"/>
            <p:cNvSpPr>
              <a:spLocks noChangeArrowheads="1"/>
            </p:cNvSpPr>
            <p:nvPr/>
          </p:nvSpPr>
          <p:spPr bwMode="auto">
            <a:xfrm>
              <a:off x="2907077" y="3797659"/>
              <a:ext cx="112012" cy="9692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tr-TR"/>
            </a:p>
          </p:txBody>
        </p:sp>
        <p:sp>
          <p:nvSpPr>
            <p:cNvPr id="39" name="Oval 165"/>
            <p:cNvSpPr>
              <a:spLocks noChangeArrowheads="1"/>
            </p:cNvSpPr>
            <p:nvPr/>
          </p:nvSpPr>
          <p:spPr bwMode="auto">
            <a:xfrm>
              <a:off x="4492037" y="3812899"/>
              <a:ext cx="112012" cy="9692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tr-TR"/>
            </a:p>
          </p:txBody>
        </p:sp>
        <p:sp>
          <p:nvSpPr>
            <p:cNvPr id="40" name="Rectangle 81"/>
            <p:cNvSpPr>
              <a:spLocks noChangeArrowheads="1"/>
            </p:cNvSpPr>
            <p:nvPr/>
          </p:nvSpPr>
          <p:spPr bwMode="auto">
            <a:xfrm>
              <a:off x="1403648" y="4005064"/>
              <a:ext cx="1310663" cy="309323"/>
            </a:xfrm>
            <a:prstGeom prst="rect">
              <a:avLst/>
            </a:prstGeom>
            <a:solidFill>
              <a:schemeClr val="accent1"/>
            </a:solidFill>
            <a:ln w="9525">
              <a:noFill/>
              <a:miter lim="800000"/>
              <a:headEnd/>
              <a:tailEnd/>
            </a:ln>
          </p:spPr>
          <p:txBody>
            <a:bodyPr lIns="0" tIns="10800" rIns="0" bIns="10800" anchor="ctr" anchorCtr="0"/>
            <a:lstStyle/>
            <a:p>
              <a:pPr algn="ctr">
                <a:spcAft>
                  <a:spcPts val="1000"/>
                </a:spcAft>
              </a:pPr>
              <a:r>
                <a:rPr lang="tr-TR" b="1" dirty="0" smtClean="0"/>
                <a:t>Access</a:t>
              </a:r>
              <a:endParaRPr lang="tr-TR" sz="3200" b="1" dirty="0"/>
            </a:p>
          </p:txBody>
        </p:sp>
        <p:sp>
          <p:nvSpPr>
            <p:cNvPr id="44" name="Rectangle 81"/>
            <p:cNvSpPr>
              <a:spLocks noChangeArrowheads="1"/>
            </p:cNvSpPr>
            <p:nvPr/>
          </p:nvSpPr>
          <p:spPr bwMode="auto">
            <a:xfrm>
              <a:off x="3059832" y="4005064"/>
              <a:ext cx="1310663" cy="309323"/>
            </a:xfrm>
            <a:prstGeom prst="rect">
              <a:avLst/>
            </a:prstGeom>
            <a:solidFill>
              <a:schemeClr val="accent1"/>
            </a:solidFill>
            <a:ln w="9525">
              <a:noFill/>
              <a:miter lim="800000"/>
              <a:headEnd/>
              <a:tailEnd/>
            </a:ln>
          </p:spPr>
          <p:txBody>
            <a:bodyPr lIns="0" tIns="10800" rIns="0" bIns="10800" anchor="ctr" anchorCtr="0"/>
            <a:lstStyle/>
            <a:p>
              <a:pPr algn="ctr">
                <a:spcAft>
                  <a:spcPts val="1000"/>
                </a:spcAft>
              </a:pPr>
              <a:r>
                <a:rPr lang="en-US" b="1" smtClean="0"/>
                <a:t>Main</a:t>
              </a:r>
              <a:endParaRPr lang="en-US" sz="3200" b="1"/>
            </a:p>
          </p:txBody>
        </p:sp>
        <p:sp>
          <p:nvSpPr>
            <p:cNvPr id="45" name="Rectangle 81"/>
            <p:cNvSpPr>
              <a:spLocks noChangeArrowheads="1"/>
            </p:cNvSpPr>
            <p:nvPr/>
          </p:nvSpPr>
          <p:spPr bwMode="auto">
            <a:xfrm>
              <a:off x="4567809" y="4005065"/>
              <a:ext cx="1008111" cy="288032"/>
            </a:xfrm>
            <a:prstGeom prst="rect">
              <a:avLst/>
            </a:prstGeom>
            <a:solidFill>
              <a:schemeClr val="accent1"/>
            </a:solidFill>
            <a:ln w="9525">
              <a:noFill/>
              <a:miter lim="800000"/>
              <a:headEnd/>
              <a:tailEnd/>
            </a:ln>
          </p:spPr>
          <p:txBody>
            <a:bodyPr lIns="0" tIns="10800" rIns="0" bIns="10800" anchor="ctr" anchorCtr="0"/>
            <a:lstStyle/>
            <a:p>
              <a:pPr algn="ctr">
                <a:spcAft>
                  <a:spcPts val="1000"/>
                </a:spcAft>
              </a:pPr>
              <a:r>
                <a:rPr lang="en-US" b="1" dirty="0" smtClean="0"/>
                <a:t>Egress</a:t>
              </a:r>
              <a:endParaRPr lang="en-US" sz="3200" b="1" dirty="0"/>
            </a:p>
          </p:txBody>
        </p:sp>
      </p:grpSp>
      <p:grpSp>
        <p:nvGrpSpPr>
          <p:cNvPr id="50" name="49 Grup"/>
          <p:cNvGrpSpPr/>
          <p:nvPr/>
        </p:nvGrpSpPr>
        <p:grpSpPr>
          <a:xfrm>
            <a:off x="251520" y="3645024"/>
            <a:ext cx="8824986" cy="2961965"/>
            <a:chOff x="251520" y="3645024"/>
            <a:chExt cx="8824986" cy="2961965"/>
          </a:xfrm>
        </p:grpSpPr>
        <p:grpSp>
          <p:nvGrpSpPr>
            <p:cNvPr id="48" name="47 Grup"/>
            <p:cNvGrpSpPr/>
            <p:nvPr/>
          </p:nvGrpSpPr>
          <p:grpSpPr>
            <a:xfrm>
              <a:off x="5754930" y="3645024"/>
              <a:ext cx="3321576" cy="2790745"/>
              <a:chOff x="5724450" y="3645024"/>
              <a:chExt cx="3321576" cy="2790745"/>
            </a:xfrm>
          </p:grpSpPr>
          <p:pic>
            <p:nvPicPr>
              <p:cNvPr id="213" name="Picture 212" descr="figure10.gif"/>
              <p:cNvPicPr>
                <a:picLocks noChangeAspect="1"/>
              </p:cNvPicPr>
              <p:nvPr/>
            </p:nvPicPr>
            <p:blipFill>
              <a:blip r:embed="rId5" cstate="print"/>
              <a:srcRect l="50014"/>
              <a:stretch>
                <a:fillRect/>
              </a:stretch>
            </p:blipFill>
            <p:spPr>
              <a:xfrm>
                <a:off x="7210330" y="3645024"/>
                <a:ext cx="1835696" cy="2782361"/>
              </a:xfrm>
              <a:prstGeom prst="rect">
                <a:avLst/>
              </a:prstGeom>
            </p:spPr>
          </p:pic>
          <p:pic>
            <p:nvPicPr>
              <p:cNvPr id="47" name="Picture 212" descr="figure10.gif"/>
              <p:cNvPicPr>
                <a:picLocks noChangeAspect="1"/>
              </p:cNvPicPr>
              <p:nvPr/>
            </p:nvPicPr>
            <p:blipFill>
              <a:blip r:embed="rId5" cstate="print"/>
              <a:srcRect r="58058"/>
              <a:stretch>
                <a:fillRect/>
              </a:stretch>
            </p:blipFill>
            <p:spPr>
              <a:xfrm>
                <a:off x="5724450" y="3653408"/>
                <a:ext cx="1540296" cy="2782361"/>
              </a:xfrm>
              <a:prstGeom prst="rect">
                <a:avLst/>
              </a:prstGeom>
            </p:spPr>
          </p:pic>
        </p:grpSp>
        <p:sp>
          <p:nvSpPr>
            <p:cNvPr id="49" name="Content Placeholder 2"/>
            <p:cNvSpPr txBox="1">
              <a:spLocks/>
            </p:cNvSpPr>
            <p:nvPr/>
          </p:nvSpPr>
          <p:spPr>
            <a:xfrm>
              <a:off x="251520" y="4230725"/>
              <a:ext cx="8640960" cy="2376264"/>
            </a:xfrm>
            <a:prstGeom prst="rect">
              <a:avLst/>
            </a:prstGeom>
          </p:spPr>
          <p:txBody>
            <a:bodyPr vert="horz">
              <a:normAutofit/>
            </a:bodyPr>
            <a:lstStyle/>
            <a:p>
              <a:pPr marL="274320" lvl="0" indent="-274320">
                <a:spcBef>
                  <a:spcPct val="20000"/>
                </a:spcBef>
                <a:buClr>
                  <a:schemeClr val="accent3"/>
                </a:buClr>
                <a:buSzPct val="95000"/>
                <a:buFont typeface="Wingdings 2"/>
                <a:buChar char=""/>
                <a:defRPr/>
              </a:pPr>
              <a:r>
                <a:rPr lang="en-US" sz="2800" dirty="0" smtClean="0">
                  <a:sym typeface="Wingdings" pitchFamily="2" charset="2"/>
                </a:rPr>
                <a:t>Trunk and feeder lines: </a:t>
              </a:r>
            </a:p>
            <a:p>
              <a:pPr marL="898525" lvl="1" indent="-179388">
                <a:spcBef>
                  <a:spcPct val="20000"/>
                </a:spcBef>
                <a:buClr>
                  <a:schemeClr val="accent1"/>
                </a:buClr>
                <a:buSzPct val="85000"/>
                <a:buFont typeface="Wingdings 2"/>
                <a:buChar char=""/>
                <a:defRPr/>
              </a:pPr>
              <a:r>
                <a:rPr lang="en-US" sz="2000" dirty="0" smtClean="0">
                  <a:sym typeface="Wingdings" pitchFamily="2" charset="2"/>
                </a:rPr>
                <a:t>Trunk  high-capacity/high speed  </a:t>
              </a:r>
            </a:p>
            <a:p>
              <a:pPr marL="640080" lvl="1" indent="-246888">
                <a:spcBef>
                  <a:spcPct val="20000"/>
                </a:spcBef>
                <a:buClr>
                  <a:schemeClr val="accent1"/>
                </a:buClr>
                <a:buSzPct val="85000"/>
                <a:defRPr/>
              </a:pPr>
              <a:r>
                <a:rPr lang="en-US" sz="2000" dirty="0" smtClean="0">
                  <a:sym typeface="Wingdings" pitchFamily="2" charset="2"/>
                </a:rPr>
                <a:t>		</a:t>
              </a:r>
              <a:r>
                <a:rPr lang="tr-TR" sz="2000" dirty="0" smtClean="0">
                  <a:sym typeface="Wingdings" pitchFamily="2" charset="2"/>
                </a:rPr>
                <a:t>       </a:t>
              </a:r>
              <a:r>
                <a:rPr lang="en-US" sz="2000" dirty="0" smtClean="0">
                  <a:sym typeface="Wingdings" pitchFamily="2" charset="2"/>
                </a:rPr>
                <a:t>routes connecting important nodes </a:t>
              </a:r>
            </a:p>
            <a:p>
              <a:pPr marL="898525" lvl="1" indent="-179388">
                <a:spcBef>
                  <a:spcPct val="20000"/>
                </a:spcBef>
                <a:buClr>
                  <a:schemeClr val="accent1"/>
                </a:buClr>
                <a:buSzPct val="85000"/>
                <a:buFont typeface="Wingdings 2"/>
                <a:buChar char=""/>
                <a:defRPr/>
              </a:pPr>
              <a:r>
                <a:rPr lang="en-US" sz="2000" dirty="0" smtClean="0">
                  <a:sym typeface="Wingdings" pitchFamily="2" charset="2"/>
                </a:rPr>
                <a:t>Feeders  connect these nodes to </a:t>
              </a:r>
            </a:p>
            <a:p>
              <a:pPr marL="640080" lvl="1" indent="-246888">
                <a:spcBef>
                  <a:spcPct val="20000"/>
                </a:spcBef>
                <a:buClr>
                  <a:schemeClr val="accent1"/>
                </a:buClr>
                <a:buSzPct val="85000"/>
                <a:defRPr/>
              </a:pPr>
              <a:r>
                <a:rPr lang="en-US" sz="2000" dirty="0" smtClean="0">
                  <a:sym typeface="Wingdings" pitchFamily="2" charset="2"/>
                </a:rPr>
                <a:t> 		</a:t>
              </a:r>
              <a:r>
                <a:rPr lang="tr-TR" sz="2000" dirty="0" smtClean="0">
                  <a:sym typeface="Wingdings" pitchFamily="2" charset="2"/>
                </a:rPr>
                <a:t>       </a:t>
              </a:r>
              <a:r>
                <a:rPr lang="en-US" sz="2000" dirty="0" smtClean="0">
                  <a:sym typeface="Wingdings" pitchFamily="2" charset="2"/>
                </a:rPr>
                <a:t>departure and destination points</a:t>
              </a:r>
              <a:r>
                <a:rPr lang="en-US" sz="2400" dirty="0" smtClean="0">
                  <a:sym typeface="Wingdings" pitchFamily="2" charset="2"/>
                </a:rPr>
                <a: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sym typeface="Wingdings" pitchFamily="2" charset="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8229600" cy="989856"/>
          </a:xfrm>
        </p:spPr>
        <p:txBody>
          <a:bodyPr/>
          <a:lstStyle/>
          <a:p>
            <a:r>
              <a:rPr lang="en-US" noProof="0" smtClean="0"/>
              <a:t>Introduction			     (cont’d)</a:t>
            </a:r>
            <a:endParaRPr lang="en-US" noProof="0"/>
          </a:p>
        </p:txBody>
      </p:sp>
      <p:sp>
        <p:nvSpPr>
          <p:cNvPr id="3" name="Content Placeholder 2"/>
          <p:cNvSpPr>
            <a:spLocks noGrp="1"/>
          </p:cNvSpPr>
          <p:nvPr>
            <p:ph idx="1"/>
          </p:nvPr>
        </p:nvSpPr>
        <p:spPr>
          <a:xfrm>
            <a:off x="357158" y="1935480"/>
            <a:ext cx="8786842" cy="4565354"/>
          </a:xfrm>
        </p:spPr>
        <p:txBody>
          <a:bodyPr>
            <a:normAutofit/>
          </a:bodyPr>
          <a:lstStyle/>
          <a:p>
            <a:r>
              <a:rPr lang="en-US" sz="2800" noProof="0" dirty="0" smtClean="0"/>
              <a:t>A Bayesian Belief Network to handle</a:t>
            </a:r>
          </a:p>
          <a:p>
            <a:pPr lvl="1"/>
            <a:r>
              <a:rPr lang="en-US" noProof="0" dirty="0" smtClean="0"/>
              <a:t>the multistage nature of multimodal travels and the integration between different services</a:t>
            </a:r>
          </a:p>
          <a:p>
            <a:pPr lvl="1"/>
            <a:r>
              <a:rPr lang="en-US" noProof="0" dirty="0" smtClean="0"/>
              <a:t>interaction among the related factors (i.e. travel mode, travel time, comfort, etc.)</a:t>
            </a:r>
          </a:p>
          <a:p>
            <a:pPr lvl="1"/>
            <a:r>
              <a:rPr lang="en-US" noProof="0" dirty="0" smtClean="0"/>
              <a:t>uncertainties and incomplete  knowledge about customer perceptions</a:t>
            </a:r>
          </a:p>
          <a:p>
            <a:r>
              <a:rPr lang="en-US" sz="2800" noProof="0" dirty="0" smtClean="0"/>
              <a:t>Bayesian Belief Network (BBN)</a:t>
            </a:r>
          </a:p>
          <a:p>
            <a:pPr lvl="1"/>
            <a:r>
              <a:rPr lang="en-US" noProof="0" dirty="0" smtClean="0"/>
              <a:t>a new methodology to evaluate the service quality </a:t>
            </a:r>
          </a:p>
          <a:p>
            <a:pPr lvl="1"/>
            <a:r>
              <a:rPr lang="en-US" noProof="0" dirty="0" smtClean="0"/>
              <a:t>a decision support system to identify improvement policies</a:t>
            </a:r>
          </a:p>
          <a:p>
            <a:pPr lvl="1"/>
            <a:endParaRPr lang="en-US" noProof="0" dirty="0" smtClean="0"/>
          </a:p>
          <a:p>
            <a:pPr lvl="1"/>
            <a:endParaRPr lang="en-US" noProof="0" dirty="0" smtClean="0"/>
          </a:p>
          <a:p>
            <a:pPr lvl="1"/>
            <a:endParaRPr lang="en-US" noProof="0" dirty="0" smtClean="0"/>
          </a:p>
          <a:p>
            <a:pPr lvl="1"/>
            <a:endParaRPr lang="en-US" noProof="0" dirty="0" smtClean="0">
              <a:sym typeface="Wingdings" pitchFamily="2" charset="2"/>
            </a:endParaRPr>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1916"/>
            <a:ext cx="8229600" cy="843576"/>
          </a:xfrm>
        </p:spPr>
        <p:txBody>
          <a:bodyPr/>
          <a:lstStyle/>
          <a:p>
            <a:r>
              <a:rPr lang="en-US" noProof="0" smtClean="0"/>
              <a:t>Literature Review</a:t>
            </a:r>
            <a:endParaRPr lang="en-US" noProof="0"/>
          </a:p>
        </p:txBody>
      </p:sp>
      <p:sp>
        <p:nvSpPr>
          <p:cNvPr id="3" name="Content Placeholder 2"/>
          <p:cNvSpPr>
            <a:spLocks noGrp="1"/>
          </p:cNvSpPr>
          <p:nvPr>
            <p:ph idx="1"/>
          </p:nvPr>
        </p:nvSpPr>
        <p:spPr>
          <a:xfrm>
            <a:off x="323528" y="1779508"/>
            <a:ext cx="8568952" cy="4656010"/>
          </a:xfrm>
        </p:spPr>
        <p:txBody>
          <a:bodyPr>
            <a:noAutofit/>
          </a:bodyPr>
          <a:lstStyle/>
          <a:p>
            <a:pPr marL="274320" lvl="1" indent="-274320">
              <a:buClr>
                <a:schemeClr val="accent3"/>
              </a:buClr>
              <a:buSzPct val="95000"/>
            </a:pPr>
            <a:r>
              <a:rPr lang="en-US" sz="2800" noProof="0" dirty="0" smtClean="0"/>
              <a:t>Structural equation modeling </a:t>
            </a:r>
            <a:r>
              <a:rPr lang="en-US" sz="2000" noProof="0" dirty="0" smtClean="0"/>
              <a:t>(</a:t>
            </a:r>
            <a:r>
              <a:rPr lang="en-US" sz="2000" noProof="0" dirty="0" err="1" smtClean="0"/>
              <a:t>Roorda</a:t>
            </a:r>
            <a:r>
              <a:rPr lang="en-US" sz="2000" noProof="0" dirty="0" smtClean="0"/>
              <a:t>, Ruiz, 2008; </a:t>
            </a:r>
            <a:r>
              <a:rPr lang="en-US" sz="2000" noProof="0" dirty="0" err="1" smtClean="0"/>
              <a:t>Shiftan</a:t>
            </a:r>
            <a:r>
              <a:rPr lang="en-US" sz="2000" noProof="0" dirty="0" smtClean="0"/>
              <a:t> et al., 2008; </a:t>
            </a:r>
            <a:r>
              <a:rPr lang="en-US" sz="2000" noProof="0" dirty="0" err="1" smtClean="0"/>
              <a:t>Chou,Kim</a:t>
            </a:r>
            <a:r>
              <a:rPr lang="en-US" sz="2000" noProof="0" dirty="0" smtClean="0"/>
              <a:t>, 2009)</a:t>
            </a:r>
            <a:r>
              <a:rPr lang="en-US" sz="2800" noProof="0" dirty="0" smtClean="0"/>
              <a:t> </a:t>
            </a:r>
          </a:p>
          <a:p>
            <a:pPr lvl="1"/>
            <a:r>
              <a:rPr lang="en-US" noProof="0" dirty="0" smtClean="0"/>
              <a:t>to capture the interactions among quality factors</a:t>
            </a:r>
          </a:p>
          <a:p>
            <a:pPr marL="274320" lvl="1" indent="-274320">
              <a:buClr>
                <a:schemeClr val="accent3"/>
              </a:buClr>
              <a:buSzPct val="95000"/>
            </a:pPr>
            <a:r>
              <a:rPr lang="en-US" sz="2800" noProof="0" dirty="0" smtClean="0"/>
              <a:t>Simulation </a:t>
            </a:r>
            <a:r>
              <a:rPr lang="en-US" sz="2000" noProof="0" dirty="0" smtClean="0"/>
              <a:t>(Hsu, 2010; </a:t>
            </a:r>
            <a:r>
              <a:rPr lang="en-US" sz="2000" noProof="0" dirty="0" err="1" smtClean="0"/>
              <a:t>Rietveld</a:t>
            </a:r>
            <a:r>
              <a:rPr lang="en-US" sz="2000" noProof="0" dirty="0" smtClean="0"/>
              <a:t> et al., 2001)</a:t>
            </a:r>
            <a:endParaRPr lang="en-US" sz="2800" noProof="0" dirty="0" smtClean="0"/>
          </a:p>
          <a:p>
            <a:pPr lvl="1"/>
            <a:r>
              <a:rPr lang="en-US" noProof="0" dirty="0" smtClean="0"/>
              <a:t>to evaluate specific service quality factors in multimodal transportation systems </a:t>
            </a:r>
          </a:p>
          <a:p>
            <a:r>
              <a:rPr lang="en-US" sz="2800" noProof="0" dirty="0" smtClean="0"/>
              <a:t>Quality index formulations with regression analysis </a:t>
            </a:r>
            <a:r>
              <a:rPr lang="en-US" sz="2000" noProof="0" dirty="0" smtClean="0"/>
              <a:t>(</a:t>
            </a:r>
            <a:r>
              <a:rPr lang="en-US" sz="2000" noProof="0" dirty="0" err="1" smtClean="0"/>
              <a:t>Estupinan,Rodriguez</a:t>
            </a:r>
            <a:r>
              <a:rPr lang="en-US" sz="2000" noProof="0" dirty="0" smtClean="0"/>
              <a:t>, 2008; </a:t>
            </a:r>
            <a:r>
              <a:rPr lang="en-US" sz="2000" noProof="0" dirty="0" err="1" smtClean="0"/>
              <a:t>Debrezion</a:t>
            </a:r>
            <a:r>
              <a:rPr lang="en-US" sz="2000" noProof="0" dirty="0" smtClean="0"/>
              <a:t> et al., 2009)</a:t>
            </a:r>
            <a:endParaRPr lang="en-US" sz="2800" noProof="0" dirty="0" smtClean="0"/>
          </a:p>
          <a:p>
            <a:r>
              <a:rPr lang="en-US" sz="2800" noProof="0" dirty="0" smtClean="0"/>
              <a:t>Quality evaluation with gap/impact </a:t>
            </a:r>
            <a:r>
              <a:rPr lang="en-US" sz="2800" noProof="0" dirty="0" err="1" smtClean="0"/>
              <a:t>anaylsis</a:t>
            </a:r>
            <a:r>
              <a:rPr lang="en-US" sz="2800" noProof="0" dirty="0" smtClean="0"/>
              <a:t> </a:t>
            </a:r>
            <a:r>
              <a:rPr lang="en-US" sz="2000" noProof="0" dirty="0" smtClean="0"/>
              <a:t>(</a:t>
            </a:r>
            <a:r>
              <a:rPr lang="en-US" sz="2000" noProof="0" dirty="0" err="1" smtClean="0"/>
              <a:t>Morpace,Cambridge</a:t>
            </a:r>
            <a:r>
              <a:rPr lang="en-US" sz="2000" noProof="0" dirty="0" smtClean="0"/>
              <a:t> Sys., 1999; </a:t>
            </a:r>
            <a:r>
              <a:rPr lang="en-US" sz="2000" noProof="0" dirty="0" err="1" smtClean="0"/>
              <a:t>Brons</a:t>
            </a:r>
            <a:r>
              <a:rPr lang="en-US" sz="2000" noProof="0" dirty="0" smtClean="0"/>
              <a:t> et al., 2009)</a:t>
            </a:r>
            <a:endParaRPr lang="en-US" sz="2800" noProof="0" dirty="0" smtClean="0"/>
          </a:p>
          <a:p>
            <a:pPr lvl="2"/>
            <a:endParaRPr lang="en-US" sz="2400" noProof="0" dirty="0" smtClean="0"/>
          </a:p>
          <a:p>
            <a:pPr lvl="2"/>
            <a:endParaRPr lang="en-US" sz="2400" noProof="0" dirty="0" smtClean="0"/>
          </a:p>
          <a:p>
            <a:pPr lvl="2"/>
            <a:endParaRPr lang="en-US" sz="2400" noProof="0" dirty="0" smtClean="0"/>
          </a:p>
          <a:p>
            <a:pPr lvl="1"/>
            <a:endParaRPr lang="en-US" sz="2800" noProof="0" dirty="0" smtClean="0"/>
          </a:p>
          <a:p>
            <a:pPr lvl="1"/>
            <a:endParaRPr lang="en-US" sz="2800" noProof="0" dirty="0" smtClean="0"/>
          </a:p>
          <a:p>
            <a:pPr lvl="1"/>
            <a:endParaRPr lang="en-US" sz="2800" noProof="0" dirty="0" smtClean="0"/>
          </a:p>
          <a:p>
            <a:pPr lvl="1"/>
            <a:endParaRPr lang="en-US" sz="2800" noProof="0" dirty="0" smtClean="0"/>
          </a:p>
          <a:p>
            <a:pPr lvl="1"/>
            <a:endParaRPr lang="en-US" sz="2800" noProof="0" dirty="0" smtClean="0">
              <a:sym typeface="Wingdings" pitchFamily="2" charset="2"/>
            </a:endParaRPr>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8229600" cy="915584"/>
          </a:xfrm>
        </p:spPr>
        <p:txBody>
          <a:bodyPr/>
          <a:lstStyle/>
          <a:p>
            <a:r>
              <a:rPr lang="en-US" sz="5400" noProof="0" smtClean="0"/>
              <a:t>Bayesian Belief Networks</a:t>
            </a:r>
            <a:endParaRPr lang="en-US" noProof="0"/>
          </a:p>
        </p:txBody>
      </p:sp>
      <p:sp>
        <p:nvSpPr>
          <p:cNvPr id="3" name="Content Placeholder 2"/>
          <p:cNvSpPr>
            <a:spLocks noGrp="1"/>
          </p:cNvSpPr>
          <p:nvPr>
            <p:ph idx="1"/>
          </p:nvPr>
        </p:nvSpPr>
        <p:spPr>
          <a:xfrm>
            <a:off x="323528" y="1916832"/>
            <a:ext cx="8640960" cy="4941168"/>
          </a:xfrm>
        </p:spPr>
        <p:txBody>
          <a:bodyPr>
            <a:normAutofit fontScale="85000" lnSpcReduction="10000"/>
          </a:bodyPr>
          <a:lstStyle/>
          <a:p>
            <a:pPr marL="274320" lvl="1" indent="-274320">
              <a:buClr>
                <a:schemeClr val="accent3"/>
              </a:buClr>
              <a:buSzPct val="95000"/>
            </a:pPr>
            <a:r>
              <a:rPr lang="en-US" sz="3000" noProof="0" dirty="0" smtClean="0"/>
              <a:t>A network-based framework for representing and analyzing models involving uncertainty</a:t>
            </a:r>
          </a:p>
          <a:p>
            <a:pPr marL="548640" lvl="2" indent="-274320">
              <a:buClr>
                <a:schemeClr val="accent3"/>
              </a:buClr>
              <a:buSzPct val="95000"/>
            </a:pPr>
            <a:r>
              <a:rPr lang="en-US" sz="2600" noProof="0" dirty="0" smtClean="0"/>
              <a:t>uncertainty is handled with the use of Bayesian statistics </a:t>
            </a:r>
          </a:p>
          <a:p>
            <a:pPr marL="548640" lvl="2" indent="-274320">
              <a:spcBef>
                <a:spcPts val="672"/>
              </a:spcBef>
              <a:buClr>
                <a:schemeClr val="accent3"/>
              </a:buClr>
              <a:buSzPct val="95000"/>
            </a:pPr>
            <a:r>
              <a:rPr lang="en-US" sz="2600" noProof="0" dirty="0" smtClean="0"/>
              <a:t>network representation of problems is used</a:t>
            </a:r>
          </a:p>
          <a:p>
            <a:pPr marL="274320" lvl="1" indent="-274320">
              <a:spcBef>
                <a:spcPts val="672"/>
              </a:spcBef>
              <a:buClr>
                <a:schemeClr val="accent3"/>
              </a:buClr>
              <a:buSzPct val="95000"/>
            </a:pPr>
            <a:r>
              <a:rPr lang="en-US" sz="3000" noProof="0" dirty="0" smtClean="0"/>
              <a:t>Knowledge structure as a network</a:t>
            </a:r>
          </a:p>
          <a:p>
            <a:pPr marL="548640" lvl="2" indent="-274320">
              <a:buClr>
                <a:schemeClr val="accent3"/>
              </a:buClr>
              <a:buSzPct val="95000"/>
            </a:pPr>
            <a:r>
              <a:rPr lang="en-US" sz="2600" noProof="0" dirty="0" smtClean="0"/>
              <a:t>Variables depicted as nodes</a:t>
            </a:r>
          </a:p>
          <a:p>
            <a:pPr marL="548640" lvl="2" indent="-274320">
              <a:buClr>
                <a:schemeClr val="accent3"/>
              </a:buClr>
              <a:buSzPct val="95000"/>
            </a:pPr>
            <a:r>
              <a:rPr lang="en-US" sz="2600" noProof="0" dirty="0" smtClean="0"/>
              <a:t>arcs represent probabilistic dependence between variables</a:t>
            </a:r>
          </a:p>
          <a:p>
            <a:pPr marL="548640" lvl="2" indent="-274320">
              <a:spcBef>
                <a:spcPts val="672"/>
              </a:spcBef>
              <a:buClr>
                <a:schemeClr val="accent3"/>
              </a:buClr>
              <a:buSzPct val="95000"/>
            </a:pPr>
            <a:r>
              <a:rPr lang="en-US" sz="2600" noProof="0" dirty="0" smtClean="0"/>
              <a:t>conditional probabilities encode the strength of dependencies</a:t>
            </a:r>
          </a:p>
          <a:p>
            <a:pPr marL="274320" lvl="1" indent="-274320">
              <a:spcBef>
                <a:spcPts val="672"/>
              </a:spcBef>
              <a:buClr>
                <a:schemeClr val="accent3"/>
              </a:buClr>
              <a:buSzPct val="95000"/>
            </a:pPr>
            <a:r>
              <a:rPr lang="en-US" sz="3100" noProof="0" dirty="0" smtClean="0"/>
              <a:t>Factored joint probability distribution as a directed graph</a:t>
            </a:r>
          </a:p>
          <a:p>
            <a:pPr marL="548640" lvl="2" indent="-274320">
              <a:buClr>
                <a:schemeClr val="accent3"/>
              </a:buClr>
              <a:buSzPct val="95000"/>
            </a:pPr>
            <a:r>
              <a:rPr lang="en-US" sz="2600" noProof="0" dirty="0" smtClean="0"/>
              <a:t>structure for representing knowledge about uncertain variables</a:t>
            </a:r>
          </a:p>
          <a:p>
            <a:pPr marL="548640" lvl="2" indent="-274320">
              <a:buClr>
                <a:schemeClr val="accent3"/>
              </a:buClr>
              <a:buSzPct val="95000"/>
            </a:pPr>
            <a:r>
              <a:rPr lang="en-US" sz="2600" noProof="0" dirty="0" smtClean="0"/>
              <a:t>computational architecture for computing the impact of evidence on beliefs</a:t>
            </a:r>
          </a:p>
          <a:p>
            <a:pPr marL="274320" lvl="1" indent="-274320">
              <a:buClr>
                <a:schemeClr val="accent3"/>
              </a:buClr>
              <a:buSzPct val="95000"/>
            </a:pPr>
            <a:endParaRPr lang="en-US" noProof="0" dirty="0" smtClean="0"/>
          </a:p>
          <a:p>
            <a:pPr lvl="1"/>
            <a:endParaRPr lang="en-US" noProof="0" dirty="0" smtClean="0"/>
          </a:p>
          <a:p>
            <a:pPr lvl="1"/>
            <a:endParaRPr lang="en-US" noProof="0" dirty="0" smtClean="0"/>
          </a:p>
          <a:p>
            <a:pPr lvl="1"/>
            <a:endParaRPr lang="en-US" noProof="0" dirty="0" smtClean="0">
              <a:sym typeface="Wingdings" pitchFamily="2" charset="2"/>
            </a:endParaRPr>
          </a:p>
        </p:txBody>
      </p:sp>
      <p:grpSp>
        <p:nvGrpSpPr>
          <p:cNvPr id="8"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996720"/>
          </a:xfrm>
        </p:spPr>
        <p:txBody>
          <a:bodyPr>
            <a:noAutofit/>
          </a:bodyPr>
          <a:lstStyle/>
          <a:p>
            <a:r>
              <a:rPr lang="en-US" sz="3600" noProof="0" smtClean="0"/>
              <a:t>An Example for A Factored Joint Distribution</a:t>
            </a:r>
            <a:endParaRPr lang="en-US" sz="3600" noProof="0"/>
          </a:p>
        </p:txBody>
      </p:sp>
      <p:grpSp>
        <p:nvGrpSpPr>
          <p:cNvPr id="4" name="Group 4"/>
          <p:cNvGrpSpPr>
            <a:grpSpLocks/>
          </p:cNvGrpSpPr>
          <p:nvPr/>
        </p:nvGrpSpPr>
        <p:grpSpPr bwMode="auto">
          <a:xfrm>
            <a:off x="327930" y="1978402"/>
            <a:ext cx="8734425" cy="4150497"/>
            <a:chOff x="180" y="1176"/>
            <a:chExt cx="5502" cy="2837"/>
          </a:xfrm>
          <a:solidFill>
            <a:schemeClr val="bg1"/>
          </a:solidFill>
        </p:grpSpPr>
        <p:sp>
          <p:nvSpPr>
            <p:cNvPr id="5" name="Oval 5"/>
            <p:cNvSpPr>
              <a:spLocks noChangeArrowheads="1"/>
            </p:cNvSpPr>
            <p:nvPr/>
          </p:nvSpPr>
          <p:spPr bwMode="auto">
            <a:xfrm>
              <a:off x="2607" y="1176"/>
              <a:ext cx="387" cy="417"/>
            </a:xfrm>
            <a:prstGeom prst="ellipse">
              <a:avLst/>
            </a:prstGeom>
            <a:grpFill/>
            <a:ln w="25400">
              <a:solidFill>
                <a:schemeClr val="tx1"/>
              </a:solidFill>
              <a:round/>
              <a:headEnd/>
              <a:tailEnd/>
            </a:ln>
          </p:spPr>
          <p:txBody>
            <a:bodyPr wrap="none" lIns="90488" tIns="44450" rIns="90488" bIns="44450" anchor="ctr"/>
            <a:lstStyle/>
            <a:p>
              <a:pPr algn="ctr"/>
              <a:r>
                <a:rPr lang="en-US" sz="1800" b="1">
                  <a:latin typeface="Arial" pitchFamily="34" charset="0"/>
                </a:rPr>
                <a:t>X</a:t>
              </a:r>
              <a:r>
                <a:rPr lang="en-US" sz="1800" b="1" baseline="-25000">
                  <a:latin typeface="Arial" pitchFamily="34" charset="0"/>
                </a:rPr>
                <a:t>1</a:t>
              </a:r>
            </a:p>
          </p:txBody>
        </p:sp>
        <p:sp>
          <p:nvSpPr>
            <p:cNvPr id="6" name="Oval 6"/>
            <p:cNvSpPr>
              <a:spLocks noChangeArrowheads="1"/>
            </p:cNvSpPr>
            <p:nvPr/>
          </p:nvSpPr>
          <p:spPr bwMode="auto">
            <a:xfrm>
              <a:off x="3816" y="2053"/>
              <a:ext cx="393" cy="430"/>
            </a:xfrm>
            <a:prstGeom prst="ellipse">
              <a:avLst/>
            </a:prstGeom>
            <a:grpFill/>
            <a:ln w="25400">
              <a:solidFill>
                <a:schemeClr val="tx1"/>
              </a:solidFill>
              <a:round/>
              <a:headEnd/>
              <a:tailEnd/>
            </a:ln>
          </p:spPr>
          <p:txBody>
            <a:bodyPr wrap="none" lIns="90488" tIns="44450" rIns="90488" bIns="44450" anchor="ctr"/>
            <a:lstStyle/>
            <a:p>
              <a:pPr algn="ctr"/>
              <a:r>
                <a:rPr lang="en-US" sz="1800" b="1">
                  <a:latin typeface="Arial" pitchFamily="34" charset="0"/>
                </a:rPr>
                <a:t>X</a:t>
              </a:r>
              <a:r>
                <a:rPr lang="en-US" sz="1800" b="1" baseline="-25000">
                  <a:latin typeface="Arial" pitchFamily="34" charset="0"/>
                </a:rPr>
                <a:t>3</a:t>
              </a:r>
            </a:p>
          </p:txBody>
        </p:sp>
        <p:sp>
          <p:nvSpPr>
            <p:cNvPr id="7" name="Oval 7"/>
            <p:cNvSpPr>
              <a:spLocks noChangeArrowheads="1"/>
            </p:cNvSpPr>
            <p:nvPr/>
          </p:nvSpPr>
          <p:spPr bwMode="auto">
            <a:xfrm>
              <a:off x="1508" y="2037"/>
              <a:ext cx="393" cy="410"/>
            </a:xfrm>
            <a:prstGeom prst="ellipse">
              <a:avLst/>
            </a:prstGeom>
            <a:grpFill/>
            <a:ln w="25400">
              <a:solidFill>
                <a:schemeClr val="tx1"/>
              </a:solidFill>
              <a:round/>
              <a:headEnd/>
              <a:tailEnd/>
            </a:ln>
          </p:spPr>
          <p:txBody>
            <a:bodyPr wrap="none" lIns="90488" tIns="44450" rIns="90488" bIns="44450" anchor="ctr"/>
            <a:lstStyle/>
            <a:p>
              <a:pPr algn="ctr"/>
              <a:r>
                <a:rPr lang="en-US" sz="1800" b="1">
                  <a:latin typeface="Arial" pitchFamily="34" charset="0"/>
                </a:rPr>
                <a:t>X</a:t>
              </a:r>
              <a:r>
                <a:rPr lang="en-US" sz="1800" b="1" baseline="-25000">
                  <a:latin typeface="Arial" pitchFamily="34" charset="0"/>
                </a:rPr>
                <a:t>2</a:t>
              </a:r>
            </a:p>
          </p:txBody>
        </p:sp>
        <p:sp>
          <p:nvSpPr>
            <p:cNvPr id="8" name="Oval 8"/>
            <p:cNvSpPr>
              <a:spLocks noChangeArrowheads="1"/>
            </p:cNvSpPr>
            <p:nvPr/>
          </p:nvSpPr>
          <p:spPr bwMode="auto">
            <a:xfrm>
              <a:off x="2619" y="2556"/>
              <a:ext cx="387" cy="419"/>
            </a:xfrm>
            <a:prstGeom prst="ellipse">
              <a:avLst/>
            </a:prstGeom>
            <a:grpFill/>
            <a:ln w="25400">
              <a:solidFill>
                <a:schemeClr val="tx1"/>
              </a:solidFill>
              <a:round/>
              <a:headEnd/>
              <a:tailEnd/>
            </a:ln>
          </p:spPr>
          <p:txBody>
            <a:bodyPr wrap="none" lIns="90488" tIns="44450" rIns="90488" bIns="44450" anchor="ctr"/>
            <a:lstStyle/>
            <a:p>
              <a:pPr algn="ctr"/>
              <a:r>
                <a:rPr lang="en-US" sz="1800" b="1">
                  <a:latin typeface="Arial" pitchFamily="34" charset="0"/>
                </a:rPr>
                <a:t>X</a:t>
              </a:r>
              <a:r>
                <a:rPr lang="en-US" sz="1800" b="1" baseline="-25000">
                  <a:latin typeface="Arial" pitchFamily="34" charset="0"/>
                </a:rPr>
                <a:t>5</a:t>
              </a:r>
            </a:p>
          </p:txBody>
        </p:sp>
        <p:sp>
          <p:nvSpPr>
            <p:cNvPr id="9" name="Oval 9"/>
            <p:cNvSpPr>
              <a:spLocks noChangeArrowheads="1"/>
            </p:cNvSpPr>
            <p:nvPr/>
          </p:nvSpPr>
          <p:spPr bwMode="auto">
            <a:xfrm>
              <a:off x="1503" y="3228"/>
              <a:ext cx="387" cy="417"/>
            </a:xfrm>
            <a:prstGeom prst="ellipse">
              <a:avLst/>
            </a:prstGeom>
            <a:grpFill/>
            <a:ln w="25400">
              <a:solidFill>
                <a:schemeClr val="tx1"/>
              </a:solidFill>
              <a:round/>
              <a:headEnd/>
              <a:tailEnd/>
            </a:ln>
          </p:spPr>
          <p:txBody>
            <a:bodyPr wrap="none" lIns="90488" tIns="44450" rIns="90488" bIns="44450" anchor="ctr"/>
            <a:lstStyle/>
            <a:p>
              <a:pPr algn="ctr"/>
              <a:r>
                <a:rPr lang="en-US" sz="1800" b="1">
                  <a:latin typeface="Arial" pitchFamily="34" charset="0"/>
                </a:rPr>
                <a:t>X</a:t>
              </a:r>
              <a:r>
                <a:rPr lang="en-US" sz="1800" b="1" baseline="-25000">
                  <a:latin typeface="Arial" pitchFamily="34" charset="0"/>
                </a:rPr>
                <a:t>4</a:t>
              </a:r>
            </a:p>
          </p:txBody>
        </p:sp>
        <p:sp>
          <p:nvSpPr>
            <p:cNvPr id="10" name="Oval 10"/>
            <p:cNvSpPr>
              <a:spLocks noChangeArrowheads="1"/>
            </p:cNvSpPr>
            <p:nvPr/>
          </p:nvSpPr>
          <p:spPr bwMode="auto">
            <a:xfrm>
              <a:off x="3843" y="3216"/>
              <a:ext cx="387" cy="387"/>
            </a:xfrm>
            <a:prstGeom prst="ellipse">
              <a:avLst/>
            </a:prstGeom>
            <a:grpFill/>
            <a:ln w="25400">
              <a:solidFill>
                <a:schemeClr val="tx1"/>
              </a:solidFill>
              <a:round/>
              <a:headEnd/>
              <a:tailEnd/>
            </a:ln>
          </p:spPr>
          <p:txBody>
            <a:bodyPr wrap="none" lIns="90488" tIns="44450" rIns="90488" bIns="44450" anchor="ctr"/>
            <a:lstStyle/>
            <a:p>
              <a:pPr algn="ctr"/>
              <a:r>
                <a:rPr lang="en-US" sz="1800" b="1">
                  <a:latin typeface="Arial" pitchFamily="34" charset="0"/>
                </a:rPr>
                <a:t>X</a:t>
              </a:r>
              <a:r>
                <a:rPr lang="en-US" sz="1800" b="1" baseline="-25000">
                  <a:latin typeface="Arial" pitchFamily="34" charset="0"/>
                </a:rPr>
                <a:t>6</a:t>
              </a:r>
            </a:p>
          </p:txBody>
        </p:sp>
        <p:sp>
          <p:nvSpPr>
            <p:cNvPr id="11" name="Line 11"/>
            <p:cNvSpPr>
              <a:spLocks noChangeShapeType="1"/>
            </p:cNvSpPr>
            <p:nvPr/>
          </p:nvSpPr>
          <p:spPr bwMode="auto">
            <a:xfrm flipH="1">
              <a:off x="2975" y="2375"/>
              <a:ext cx="824" cy="292"/>
            </a:xfrm>
            <a:prstGeom prst="line">
              <a:avLst/>
            </a:prstGeom>
            <a:grpFill/>
            <a:ln w="12700">
              <a:solidFill>
                <a:schemeClr val="tx1"/>
              </a:solidFill>
              <a:round/>
              <a:headEnd/>
              <a:tailEnd type="triangle" w="med" len="med"/>
            </a:ln>
          </p:spPr>
          <p:txBody>
            <a:bodyPr wrap="none" anchor="ctr"/>
            <a:lstStyle/>
            <a:p>
              <a:endParaRPr lang="tr-TR"/>
            </a:p>
          </p:txBody>
        </p:sp>
        <p:sp>
          <p:nvSpPr>
            <p:cNvPr id="12" name="Line 12"/>
            <p:cNvSpPr>
              <a:spLocks noChangeShapeType="1"/>
            </p:cNvSpPr>
            <p:nvPr/>
          </p:nvSpPr>
          <p:spPr bwMode="auto">
            <a:xfrm flipH="1">
              <a:off x="1859" y="1511"/>
              <a:ext cx="752" cy="580"/>
            </a:xfrm>
            <a:prstGeom prst="line">
              <a:avLst/>
            </a:prstGeom>
            <a:grpFill/>
            <a:ln w="12700">
              <a:solidFill>
                <a:schemeClr val="tx1"/>
              </a:solidFill>
              <a:round/>
              <a:headEnd/>
              <a:tailEnd type="triangle" w="med" len="med"/>
            </a:ln>
          </p:spPr>
          <p:txBody>
            <a:bodyPr wrap="none" anchor="ctr"/>
            <a:lstStyle/>
            <a:p>
              <a:endParaRPr lang="tr-TR"/>
            </a:p>
          </p:txBody>
        </p:sp>
        <p:sp>
          <p:nvSpPr>
            <p:cNvPr id="13" name="Line 13"/>
            <p:cNvSpPr>
              <a:spLocks noChangeShapeType="1"/>
            </p:cNvSpPr>
            <p:nvPr/>
          </p:nvSpPr>
          <p:spPr bwMode="auto">
            <a:xfrm>
              <a:off x="3007" y="1487"/>
              <a:ext cx="844" cy="640"/>
            </a:xfrm>
            <a:prstGeom prst="line">
              <a:avLst/>
            </a:prstGeom>
            <a:grpFill/>
            <a:ln w="12700">
              <a:solidFill>
                <a:schemeClr val="tx1"/>
              </a:solidFill>
              <a:round/>
              <a:headEnd/>
              <a:tailEnd type="triangle" w="med" len="med"/>
            </a:ln>
          </p:spPr>
          <p:txBody>
            <a:bodyPr wrap="none" anchor="ctr"/>
            <a:lstStyle/>
            <a:p>
              <a:endParaRPr lang="tr-TR"/>
            </a:p>
          </p:txBody>
        </p:sp>
        <p:sp>
          <p:nvSpPr>
            <p:cNvPr id="14" name="Line 14"/>
            <p:cNvSpPr>
              <a:spLocks noChangeShapeType="1"/>
            </p:cNvSpPr>
            <p:nvPr/>
          </p:nvSpPr>
          <p:spPr bwMode="auto">
            <a:xfrm>
              <a:off x="1891" y="2363"/>
              <a:ext cx="736" cy="316"/>
            </a:xfrm>
            <a:prstGeom prst="line">
              <a:avLst/>
            </a:prstGeom>
            <a:grpFill/>
            <a:ln w="12700">
              <a:solidFill>
                <a:schemeClr val="tx1"/>
              </a:solidFill>
              <a:round/>
              <a:headEnd/>
              <a:tailEnd type="triangle" w="med" len="med"/>
            </a:ln>
          </p:spPr>
          <p:txBody>
            <a:bodyPr wrap="none" anchor="ctr"/>
            <a:lstStyle/>
            <a:p>
              <a:endParaRPr lang="tr-TR"/>
            </a:p>
          </p:txBody>
        </p:sp>
        <p:sp>
          <p:nvSpPr>
            <p:cNvPr id="15" name="Line 15"/>
            <p:cNvSpPr>
              <a:spLocks noChangeShapeType="1"/>
            </p:cNvSpPr>
            <p:nvPr/>
          </p:nvSpPr>
          <p:spPr bwMode="auto">
            <a:xfrm>
              <a:off x="1683" y="2471"/>
              <a:ext cx="0" cy="736"/>
            </a:xfrm>
            <a:prstGeom prst="line">
              <a:avLst/>
            </a:prstGeom>
            <a:grpFill/>
            <a:ln w="12700">
              <a:solidFill>
                <a:schemeClr val="tx1"/>
              </a:solidFill>
              <a:round/>
              <a:headEnd/>
              <a:tailEnd type="triangle" w="med" len="med"/>
            </a:ln>
          </p:spPr>
          <p:txBody>
            <a:bodyPr wrap="none" anchor="ctr"/>
            <a:lstStyle/>
            <a:p>
              <a:endParaRPr lang="tr-TR"/>
            </a:p>
          </p:txBody>
        </p:sp>
        <p:sp>
          <p:nvSpPr>
            <p:cNvPr id="16" name="Line 16"/>
            <p:cNvSpPr>
              <a:spLocks noChangeShapeType="1"/>
            </p:cNvSpPr>
            <p:nvPr/>
          </p:nvSpPr>
          <p:spPr bwMode="auto">
            <a:xfrm>
              <a:off x="3007" y="2879"/>
              <a:ext cx="868" cy="424"/>
            </a:xfrm>
            <a:prstGeom prst="line">
              <a:avLst/>
            </a:prstGeom>
            <a:grpFill/>
            <a:ln w="12700">
              <a:solidFill>
                <a:schemeClr val="tx1"/>
              </a:solidFill>
              <a:round/>
              <a:headEnd/>
              <a:tailEnd type="triangle" w="med" len="med"/>
            </a:ln>
          </p:spPr>
          <p:txBody>
            <a:bodyPr wrap="none" anchor="ctr"/>
            <a:lstStyle/>
            <a:p>
              <a:endParaRPr lang="tr-TR"/>
            </a:p>
          </p:txBody>
        </p:sp>
        <p:sp>
          <p:nvSpPr>
            <p:cNvPr id="17" name="Line 17"/>
            <p:cNvSpPr>
              <a:spLocks noChangeShapeType="1"/>
            </p:cNvSpPr>
            <p:nvPr/>
          </p:nvSpPr>
          <p:spPr bwMode="auto">
            <a:xfrm flipH="1">
              <a:off x="1847" y="1571"/>
              <a:ext cx="872" cy="1696"/>
            </a:xfrm>
            <a:prstGeom prst="line">
              <a:avLst/>
            </a:prstGeom>
            <a:grpFill/>
            <a:ln w="12700">
              <a:solidFill>
                <a:schemeClr val="tx1"/>
              </a:solidFill>
              <a:round/>
              <a:headEnd/>
              <a:tailEnd type="triangle" w="med" len="med"/>
            </a:ln>
          </p:spPr>
          <p:txBody>
            <a:bodyPr wrap="none" anchor="ctr"/>
            <a:lstStyle/>
            <a:p>
              <a:endParaRPr lang="tr-TR"/>
            </a:p>
          </p:txBody>
        </p:sp>
        <p:sp>
          <p:nvSpPr>
            <p:cNvPr id="18" name="Rectangle 18"/>
            <p:cNvSpPr>
              <a:spLocks noChangeArrowheads="1"/>
            </p:cNvSpPr>
            <p:nvPr/>
          </p:nvSpPr>
          <p:spPr bwMode="auto">
            <a:xfrm>
              <a:off x="180" y="3784"/>
              <a:ext cx="5502" cy="229"/>
            </a:xfrm>
            <a:prstGeom prst="rect">
              <a:avLst/>
            </a:prstGeom>
            <a:grpFill/>
            <a:ln w="12700">
              <a:noFill/>
              <a:miter lim="800000"/>
              <a:headEnd/>
              <a:tailEnd/>
            </a:ln>
          </p:spPr>
          <p:txBody>
            <a:bodyPr lIns="90488" tIns="44450" rIns="90488" bIns="44450">
              <a:spAutoFit/>
            </a:bodyPr>
            <a:lstStyle/>
            <a:p>
              <a:pPr>
                <a:spcBef>
                  <a:spcPct val="50000"/>
                </a:spcBef>
              </a:pPr>
              <a:r>
                <a:rPr lang="en-US" sz="1800" b="1" dirty="0">
                  <a:latin typeface="Arial" pitchFamily="34" charset="0"/>
                </a:rPr>
                <a:t>p(x</a:t>
              </a:r>
              <a:r>
                <a:rPr lang="en-US" sz="1800" b="1" baseline="-25000" dirty="0">
                  <a:latin typeface="Arial" pitchFamily="34" charset="0"/>
                </a:rPr>
                <a:t>1</a:t>
              </a:r>
              <a:r>
                <a:rPr lang="en-US" sz="1800" b="1" dirty="0">
                  <a:latin typeface="Arial" pitchFamily="34" charset="0"/>
                </a:rPr>
                <a:t>, x</a:t>
              </a:r>
              <a:r>
                <a:rPr lang="en-US" sz="1800" b="1" baseline="-25000" dirty="0">
                  <a:latin typeface="Arial" pitchFamily="34" charset="0"/>
                </a:rPr>
                <a:t>2</a:t>
              </a:r>
              <a:r>
                <a:rPr lang="en-US" sz="1800" b="1" dirty="0">
                  <a:latin typeface="Arial" pitchFamily="34" charset="0"/>
                </a:rPr>
                <a:t>, x</a:t>
              </a:r>
              <a:r>
                <a:rPr lang="en-US" sz="1800" b="1" baseline="-25000" dirty="0">
                  <a:latin typeface="Arial" pitchFamily="34" charset="0"/>
                </a:rPr>
                <a:t>3</a:t>
              </a:r>
              <a:r>
                <a:rPr lang="en-US" sz="1800" b="1" dirty="0">
                  <a:latin typeface="Arial" pitchFamily="34" charset="0"/>
                </a:rPr>
                <a:t>, x</a:t>
              </a:r>
              <a:r>
                <a:rPr lang="en-US" sz="1800" b="1" baseline="-25000" dirty="0">
                  <a:latin typeface="Arial" pitchFamily="34" charset="0"/>
                </a:rPr>
                <a:t>4</a:t>
              </a:r>
              <a:r>
                <a:rPr lang="en-US" sz="1800" b="1" dirty="0">
                  <a:latin typeface="Arial" pitchFamily="34" charset="0"/>
                </a:rPr>
                <a:t>, x</a:t>
              </a:r>
              <a:r>
                <a:rPr lang="en-US" sz="1800" b="1" baseline="-25000" dirty="0">
                  <a:latin typeface="Arial" pitchFamily="34" charset="0"/>
                </a:rPr>
                <a:t>5</a:t>
              </a:r>
              <a:r>
                <a:rPr lang="en-US" sz="1800" b="1" dirty="0">
                  <a:latin typeface="Arial" pitchFamily="34" charset="0"/>
                </a:rPr>
                <a:t>, x</a:t>
              </a:r>
              <a:r>
                <a:rPr lang="en-US" sz="1800" b="1" baseline="-25000" dirty="0">
                  <a:latin typeface="Arial" pitchFamily="34" charset="0"/>
                </a:rPr>
                <a:t>6</a:t>
              </a:r>
              <a:r>
                <a:rPr lang="en-US" sz="1800" b="1" dirty="0">
                  <a:latin typeface="Arial" pitchFamily="34" charset="0"/>
                </a:rPr>
                <a:t>) = p(x</a:t>
              </a:r>
              <a:r>
                <a:rPr lang="en-US" sz="1800" b="1" baseline="-25000" dirty="0">
                  <a:latin typeface="Arial" pitchFamily="34" charset="0"/>
                </a:rPr>
                <a:t>6 </a:t>
              </a:r>
              <a:r>
                <a:rPr lang="en-US" sz="1800" b="1" dirty="0">
                  <a:latin typeface="Arial" pitchFamily="34" charset="0"/>
                </a:rPr>
                <a:t>| x</a:t>
              </a:r>
              <a:r>
                <a:rPr lang="en-US" sz="1800" b="1" baseline="-25000" dirty="0">
                  <a:latin typeface="Arial" pitchFamily="34" charset="0"/>
                </a:rPr>
                <a:t>5</a:t>
              </a:r>
              <a:r>
                <a:rPr lang="en-US" sz="1800" b="1" dirty="0">
                  <a:latin typeface="Arial" pitchFamily="34" charset="0"/>
                </a:rPr>
                <a:t>) p(x</a:t>
              </a:r>
              <a:r>
                <a:rPr lang="en-US" sz="1800" b="1" baseline="-25000" dirty="0">
                  <a:latin typeface="Arial" pitchFamily="34" charset="0"/>
                </a:rPr>
                <a:t>5  </a:t>
              </a:r>
              <a:r>
                <a:rPr lang="en-US" sz="1800" b="1" dirty="0">
                  <a:latin typeface="Arial" pitchFamily="34" charset="0"/>
                </a:rPr>
                <a:t>| x</a:t>
              </a:r>
              <a:r>
                <a:rPr lang="en-US" sz="1800" b="1" baseline="-25000" dirty="0">
                  <a:latin typeface="Arial" pitchFamily="34" charset="0"/>
                </a:rPr>
                <a:t>3</a:t>
              </a:r>
              <a:r>
                <a:rPr lang="en-US" sz="1800" b="1" dirty="0">
                  <a:latin typeface="Arial" pitchFamily="34" charset="0"/>
                </a:rPr>
                <a:t>, x</a:t>
              </a:r>
              <a:r>
                <a:rPr lang="en-US" sz="1800" b="1" baseline="-25000" dirty="0">
                  <a:latin typeface="Arial" pitchFamily="34" charset="0"/>
                </a:rPr>
                <a:t>2</a:t>
              </a:r>
              <a:r>
                <a:rPr lang="en-US" sz="1800" b="1" dirty="0">
                  <a:latin typeface="Arial" pitchFamily="34" charset="0"/>
                </a:rPr>
                <a:t>) p(x</a:t>
              </a:r>
              <a:r>
                <a:rPr lang="en-US" sz="1800" b="1" baseline="-25000" dirty="0">
                  <a:latin typeface="Arial" pitchFamily="34" charset="0"/>
                </a:rPr>
                <a:t>4  </a:t>
              </a:r>
              <a:r>
                <a:rPr lang="en-US" sz="1800" b="1" dirty="0">
                  <a:latin typeface="Arial" pitchFamily="34" charset="0"/>
                </a:rPr>
                <a:t>| x</a:t>
              </a:r>
              <a:r>
                <a:rPr lang="en-US" sz="1800" b="1" baseline="-25000" dirty="0">
                  <a:latin typeface="Arial" pitchFamily="34" charset="0"/>
                </a:rPr>
                <a:t>2</a:t>
              </a:r>
              <a:r>
                <a:rPr lang="en-US" sz="1800" b="1" dirty="0">
                  <a:latin typeface="Arial" pitchFamily="34" charset="0"/>
                </a:rPr>
                <a:t>, x</a:t>
              </a:r>
              <a:r>
                <a:rPr lang="en-US" sz="1800" b="1" baseline="-25000" dirty="0">
                  <a:latin typeface="Arial" pitchFamily="34" charset="0"/>
                </a:rPr>
                <a:t>1</a:t>
              </a:r>
              <a:r>
                <a:rPr lang="en-US" sz="1800" b="1" dirty="0">
                  <a:latin typeface="Arial" pitchFamily="34" charset="0"/>
                </a:rPr>
                <a:t>) p(x</a:t>
              </a:r>
              <a:r>
                <a:rPr lang="en-US" sz="1800" b="1" baseline="-25000" dirty="0">
                  <a:latin typeface="Arial" pitchFamily="34" charset="0"/>
                </a:rPr>
                <a:t>3  </a:t>
              </a:r>
              <a:r>
                <a:rPr lang="en-US" sz="1800" b="1" dirty="0">
                  <a:latin typeface="Arial" pitchFamily="34" charset="0"/>
                </a:rPr>
                <a:t>| x</a:t>
              </a:r>
              <a:r>
                <a:rPr lang="en-US" sz="1800" b="1" baseline="-25000" dirty="0">
                  <a:latin typeface="Arial" pitchFamily="34" charset="0"/>
                </a:rPr>
                <a:t>1</a:t>
              </a:r>
              <a:r>
                <a:rPr lang="en-US" sz="1800" b="1" dirty="0">
                  <a:latin typeface="Arial" pitchFamily="34" charset="0"/>
                </a:rPr>
                <a:t>) p(x</a:t>
              </a:r>
              <a:r>
                <a:rPr lang="en-US" sz="1800" b="1" baseline="-25000" dirty="0">
                  <a:latin typeface="Arial" pitchFamily="34" charset="0"/>
                </a:rPr>
                <a:t>2  </a:t>
              </a:r>
              <a:r>
                <a:rPr lang="en-US" sz="1800" b="1" dirty="0">
                  <a:latin typeface="Arial" pitchFamily="34" charset="0"/>
                </a:rPr>
                <a:t>| x</a:t>
              </a:r>
              <a:r>
                <a:rPr lang="en-US" sz="1800" b="1" baseline="-25000" dirty="0">
                  <a:latin typeface="Arial" pitchFamily="34" charset="0"/>
                </a:rPr>
                <a:t>1</a:t>
              </a:r>
              <a:r>
                <a:rPr lang="en-US" sz="1800" b="1" dirty="0">
                  <a:latin typeface="Arial" pitchFamily="34" charset="0"/>
                </a:rPr>
                <a:t>) p(x</a:t>
              </a:r>
              <a:r>
                <a:rPr lang="en-US" sz="1800" b="1" baseline="-25000" dirty="0">
                  <a:latin typeface="Arial" pitchFamily="34" charset="0"/>
                </a:rPr>
                <a:t>1</a:t>
              </a:r>
              <a:r>
                <a:rPr lang="en-US" sz="1800" b="1" dirty="0">
                  <a:latin typeface="Arial" pitchFamily="34" charset="0"/>
                </a:rPr>
                <a:t>) </a:t>
              </a:r>
            </a:p>
          </p:txBody>
        </p:sp>
      </p:grpSp>
      <p:grpSp>
        <p:nvGrpSpPr>
          <p:cNvPr id="19" name="Group 3"/>
          <p:cNvGrpSpPr>
            <a:grpSpLocks/>
          </p:cNvGrpSpPr>
          <p:nvPr/>
        </p:nvGrpSpPr>
        <p:grpSpPr bwMode="auto">
          <a:xfrm>
            <a:off x="6871855" y="6341940"/>
            <a:ext cx="2286000" cy="571480"/>
            <a:chOff x="6143636" y="146449"/>
            <a:chExt cx="3000396" cy="664205"/>
          </a:xfrm>
        </p:grpSpPr>
        <p:pic>
          <p:nvPicPr>
            <p:cNvPr id="20"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21"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grpSp>
        <p:nvGrpSpPr>
          <p:cNvPr id="31" name="30 Grup"/>
          <p:cNvGrpSpPr/>
          <p:nvPr/>
        </p:nvGrpSpPr>
        <p:grpSpPr>
          <a:xfrm>
            <a:off x="2837116" y="3986435"/>
            <a:ext cx="3909300" cy="2178870"/>
            <a:chOff x="2837116" y="3986435"/>
            <a:chExt cx="3909300" cy="2178870"/>
          </a:xfrm>
        </p:grpSpPr>
        <p:sp>
          <p:nvSpPr>
            <p:cNvPr id="22" name="Rectangle 18"/>
            <p:cNvSpPr>
              <a:spLocks noChangeArrowheads="1"/>
            </p:cNvSpPr>
            <p:nvPr/>
          </p:nvSpPr>
          <p:spPr bwMode="auto">
            <a:xfrm>
              <a:off x="2837116" y="5798573"/>
              <a:ext cx="903446" cy="366732"/>
            </a:xfrm>
            <a:prstGeom prst="rect">
              <a:avLst/>
            </a:prstGeom>
            <a:solidFill>
              <a:schemeClr val="bg1"/>
            </a:solidFill>
            <a:ln w="12700">
              <a:noFill/>
              <a:miter lim="800000"/>
              <a:headEnd/>
              <a:tailEnd/>
            </a:ln>
          </p:spPr>
          <p:txBody>
            <a:bodyPr wrap="square" lIns="0" tIns="44450" rIns="0" bIns="44450">
              <a:spAutoFit/>
            </a:bodyPr>
            <a:lstStyle/>
            <a:p>
              <a:pPr>
                <a:spcBef>
                  <a:spcPct val="50000"/>
                </a:spcBef>
              </a:pPr>
              <a:r>
                <a:rPr lang="en-US" sz="1800" b="1" dirty="0" smtClean="0">
                  <a:solidFill>
                    <a:srgbClr val="FF0000"/>
                  </a:solidFill>
                  <a:latin typeface="Arial" pitchFamily="34" charset="0"/>
                </a:rPr>
                <a:t>p(x</a:t>
              </a:r>
              <a:r>
                <a:rPr lang="en-US" sz="1800" b="1" baseline="-25000" dirty="0" smtClean="0">
                  <a:solidFill>
                    <a:srgbClr val="FF0000"/>
                  </a:solidFill>
                  <a:latin typeface="Arial" pitchFamily="34" charset="0"/>
                </a:rPr>
                <a:t>6 </a:t>
              </a:r>
              <a:r>
                <a:rPr lang="en-US" sz="1800" b="1" dirty="0">
                  <a:solidFill>
                    <a:srgbClr val="FF0000"/>
                  </a:solidFill>
                  <a:latin typeface="Arial" pitchFamily="34" charset="0"/>
                </a:rPr>
                <a:t>| </a:t>
              </a:r>
              <a:r>
                <a:rPr lang="en-US" sz="1800" b="1" dirty="0" smtClean="0">
                  <a:solidFill>
                    <a:srgbClr val="FF0000"/>
                  </a:solidFill>
                  <a:latin typeface="Arial" pitchFamily="34" charset="0"/>
                </a:rPr>
                <a:t>x</a:t>
              </a:r>
              <a:r>
                <a:rPr lang="en-US" sz="1800" b="1" baseline="-25000" dirty="0" smtClean="0">
                  <a:solidFill>
                    <a:srgbClr val="FF0000"/>
                  </a:solidFill>
                  <a:latin typeface="Arial" pitchFamily="34" charset="0"/>
                </a:rPr>
                <a:t>5</a:t>
              </a:r>
              <a:r>
                <a:rPr lang="tr-TR" sz="1800" b="1" dirty="0" smtClean="0">
                  <a:solidFill>
                    <a:srgbClr val="FF0000"/>
                  </a:solidFill>
                  <a:latin typeface="Arial" pitchFamily="34" charset="0"/>
                </a:rPr>
                <a:t>)</a:t>
              </a:r>
              <a:endParaRPr lang="en-US" sz="1800" b="1" dirty="0">
                <a:solidFill>
                  <a:srgbClr val="FF0000"/>
                </a:solidFill>
                <a:latin typeface="Arial" pitchFamily="34" charset="0"/>
              </a:endParaRPr>
            </a:p>
          </p:txBody>
        </p:sp>
        <p:sp>
          <p:nvSpPr>
            <p:cNvPr id="28" name="Oval 8"/>
            <p:cNvSpPr>
              <a:spLocks noChangeArrowheads="1"/>
            </p:cNvSpPr>
            <p:nvPr/>
          </p:nvSpPr>
          <p:spPr bwMode="auto">
            <a:xfrm>
              <a:off x="4188953" y="3986435"/>
              <a:ext cx="614363" cy="612992"/>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5</a:t>
              </a:r>
            </a:p>
          </p:txBody>
        </p:sp>
        <p:sp>
          <p:nvSpPr>
            <p:cNvPr id="29" name="Oval 10"/>
            <p:cNvSpPr>
              <a:spLocks noChangeArrowheads="1"/>
            </p:cNvSpPr>
            <p:nvPr/>
          </p:nvSpPr>
          <p:spPr bwMode="auto">
            <a:xfrm>
              <a:off x="6132053" y="4952008"/>
              <a:ext cx="614363" cy="566176"/>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6</a:t>
              </a:r>
            </a:p>
          </p:txBody>
        </p:sp>
        <p:sp>
          <p:nvSpPr>
            <p:cNvPr id="30" name="Line 16"/>
            <p:cNvSpPr>
              <a:spLocks noChangeShapeType="1"/>
            </p:cNvSpPr>
            <p:nvPr/>
          </p:nvSpPr>
          <p:spPr bwMode="auto">
            <a:xfrm>
              <a:off x="4804903" y="4475310"/>
              <a:ext cx="1377950" cy="620307"/>
            </a:xfrm>
            <a:prstGeom prst="line">
              <a:avLst/>
            </a:prstGeom>
            <a:noFill/>
            <a:ln w="57150">
              <a:solidFill>
                <a:srgbClr val="FF0000"/>
              </a:solidFill>
              <a:round/>
              <a:headEnd/>
              <a:tailEnd type="triangle" w="med" len="med"/>
            </a:ln>
          </p:spPr>
          <p:txBody>
            <a:bodyPr wrap="none" anchor="ctr"/>
            <a:lstStyle/>
            <a:p>
              <a:endParaRPr lang="tr-TR" b="1">
                <a:solidFill>
                  <a:srgbClr val="FF0000"/>
                </a:solidFill>
              </a:endParaRPr>
            </a:p>
          </p:txBody>
        </p:sp>
      </p:grpSp>
      <p:grpSp>
        <p:nvGrpSpPr>
          <p:cNvPr id="38" name="37 Grup"/>
          <p:cNvGrpSpPr/>
          <p:nvPr/>
        </p:nvGrpSpPr>
        <p:grpSpPr>
          <a:xfrm>
            <a:off x="2425240" y="3243474"/>
            <a:ext cx="4287838" cy="2918920"/>
            <a:chOff x="2425240" y="3243474"/>
            <a:chExt cx="4287838" cy="2918920"/>
          </a:xfrm>
        </p:grpSpPr>
        <p:sp>
          <p:nvSpPr>
            <p:cNvPr id="23" name="Rectangle 18"/>
            <p:cNvSpPr>
              <a:spLocks noChangeArrowheads="1"/>
            </p:cNvSpPr>
            <p:nvPr/>
          </p:nvSpPr>
          <p:spPr bwMode="auto">
            <a:xfrm>
              <a:off x="3740562" y="5795627"/>
              <a:ext cx="1410340" cy="366767"/>
            </a:xfrm>
            <a:prstGeom prst="rect">
              <a:avLst/>
            </a:prstGeom>
            <a:solidFill>
              <a:schemeClr val="bg1"/>
            </a:solidFill>
            <a:ln w="12700">
              <a:noFill/>
              <a:miter lim="800000"/>
              <a:headEnd/>
              <a:tailEnd/>
            </a:ln>
          </p:spPr>
          <p:txBody>
            <a:bodyPr wrap="square" lIns="90488" tIns="44450" rIns="0" bIns="44450">
              <a:spAutoFit/>
            </a:bodyPr>
            <a:lstStyle/>
            <a:p>
              <a:pPr>
                <a:spcBef>
                  <a:spcPct val="50000"/>
                </a:spcBef>
              </a:pPr>
              <a:r>
                <a:rPr lang="en-US" sz="1800" b="1" dirty="0" smtClean="0">
                  <a:solidFill>
                    <a:srgbClr val="FF0000"/>
                  </a:solidFill>
                  <a:latin typeface="Arial" pitchFamily="34" charset="0"/>
                </a:rPr>
                <a:t>p(x</a:t>
              </a:r>
              <a:r>
                <a:rPr lang="en-US" sz="1800" b="1" baseline="-25000" dirty="0" smtClean="0">
                  <a:solidFill>
                    <a:srgbClr val="FF0000"/>
                  </a:solidFill>
                  <a:latin typeface="Arial" pitchFamily="34" charset="0"/>
                </a:rPr>
                <a:t>5  </a:t>
              </a:r>
              <a:r>
                <a:rPr lang="en-US" sz="1800" b="1" dirty="0">
                  <a:solidFill>
                    <a:srgbClr val="FF0000"/>
                  </a:solidFill>
                  <a:latin typeface="Arial" pitchFamily="34" charset="0"/>
                </a:rPr>
                <a:t>| x</a:t>
              </a:r>
              <a:r>
                <a:rPr lang="en-US" sz="1800" b="1" baseline="-25000" dirty="0">
                  <a:solidFill>
                    <a:srgbClr val="FF0000"/>
                  </a:solidFill>
                  <a:latin typeface="Arial" pitchFamily="34" charset="0"/>
                </a:rPr>
                <a:t>3</a:t>
              </a:r>
              <a:r>
                <a:rPr lang="en-US" sz="1800" b="1" dirty="0">
                  <a:solidFill>
                    <a:srgbClr val="FF0000"/>
                  </a:solidFill>
                  <a:latin typeface="Arial" pitchFamily="34" charset="0"/>
                </a:rPr>
                <a:t>, </a:t>
              </a:r>
              <a:r>
                <a:rPr lang="en-US" sz="1800" b="1" dirty="0" smtClean="0">
                  <a:solidFill>
                    <a:srgbClr val="FF0000"/>
                  </a:solidFill>
                  <a:latin typeface="Arial" pitchFamily="34" charset="0"/>
                </a:rPr>
                <a:t>x</a:t>
              </a:r>
              <a:r>
                <a:rPr lang="en-US" sz="1800" b="1" baseline="-25000" dirty="0" smtClean="0">
                  <a:solidFill>
                    <a:srgbClr val="FF0000"/>
                  </a:solidFill>
                  <a:latin typeface="Arial" pitchFamily="34" charset="0"/>
                </a:rPr>
                <a:t>2</a:t>
              </a:r>
              <a:r>
                <a:rPr lang="tr-TR" sz="1800" b="1" dirty="0" smtClean="0">
                  <a:solidFill>
                    <a:srgbClr val="FF0000"/>
                  </a:solidFill>
                  <a:latin typeface="Arial" pitchFamily="34" charset="0"/>
                </a:rPr>
                <a:t>)</a:t>
              </a:r>
              <a:endParaRPr lang="en-US" sz="1800" b="1" dirty="0">
                <a:solidFill>
                  <a:srgbClr val="FF0000"/>
                </a:solidFill>
                <a:latin typeface="Arial" pitchFamily="34" charset="0"/>
              </a:endParaRPr>
            </a:p>
          </p:txBody>
        </p:sp>
        <p:grpSp>
          <p:nvGrpSpPr>
            <p:cNvPr id="37" name="36 Grup"/>
            <p:cNvGrpSpPr/>
            <p:nvPr/>
          </p:nvGrpSpPr>
          <p:grpSpPr>
            <a:xfrm>
              <a:off x="2425240" y="3243474"/>
              <a:ext cx="4287838" cy="1358253"/>
              <a:chOff x="2425240" y="3243474"/>
              <a:chExt cx="4287838" cy="1358253"/>
            </a:xfrm>
          </p:grpSpPr>
          <p:sp>
            <p:nvSpPr>
              <p:cNvPr id="32" name="Oval 6"/>
              <p:cNvSpPr>
                <a:spLocks noChangeArrowheads="1"/>
              </p:cNvSpPr>
              <p:nvPr/>
            </p:nvSpPr>
            <p:spPr bwMode="auto">
              <a:xfrm>
                <a:off x="6089190" y="3266881"/>
                <a:ext cx="623888" cy="629085"/>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3</a:t>
                </a:r>
              </a:p>
            </p:txBody>
          </p:sp>
          <p:sp>
            <p:nvSpPr>
              <p:cNvPr id="33" name="Oval 7"/>
              <p:cNvSpPr>
                <a:spLocks noChangeArrowheads="1"/>
              </p:cNvSpPr>
              <p:nvPr/>
            </p:nvSpPr>
            <p:spPr bwMode="auto">
              <a:xfrm>
                <a:off x="2425240" y="3243474"/>
                <a:ext cx="623888" cy="599825"/>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2</a:t>
                </a:r>
              </a:p>
            </p:txBody>
          </p:sp>
          <p:sp>
            <p:nvSpPr>
              <p:cNvPr id="34" name="Line 11"/>
              <p:cNvSpPr>
                <a:spLocks noChangeShapeType="1"/>
              </p:cNvSpPr>
              <p:nvPr/>
            </p:nvSpPr>
            <p:spPr bwMode="auto">
              <a:xfrm flipH="1">
                <a:off x="4754103" y="3737964"/>
                <a:ext cx="1308100" cy="427193"/>
              </a:xfrm>
              <a:prstGeom prst="line">
                <a:avLst/>
              </a:prstGeom>
              <a:solidFill>
                <a:schemeClr val="bg1"/>
              </a:solidFill>
              <a:ln w="57150">
                <a:solidFill>
                  <a:srgbClr val="FF0000"/>
                </a:solidFill>
                <a:round/>
                <a:headEnd/>
                <a:tailEnd type="triangle" w="med" len="med"/>
              </a:ln>
            </p:spPr>
            <p:txBody>
              <a:bodyPr wrap="none" anchor="ctr"/>
              <a:lstStyle/>
              <a:p>
                <a:endParaRPr lang="tr-TR">
                  <a:solidFill>
                    <a:srgbClr val="FF0000"/>
                  </a:solidFill>
                </a:endParaRPr>
              </a:p>
            </p:txBody>
          </p:sp>
          <p:sp>
            <p:nvSpPr>
              <p:cNvPr id="35" name="Line 14"/>
              <p:cNvSpPr>
                <a:spLocks noChangeShapeType="1"/>
              </p:cNvSpPr>
              <p:nvPr/>
            </p:nvSpPr>
            <p:spPr bwMode="auto">
              <a:xfrm>
                <a:off x="3033253" y="3720408"/>
                <a:ext cx="1168400" cy="462304"/>
              </a:xfrm>
              <a:prstGeom prst="line">
                <a:avLst/>
              </a:prstGeom>
              <a:solidFill>
                <a:schemeClr val="bg1"/>
              </a:solidFill>
              <a:ln w="57150">
                <a:solidFill>
                  <a:srgbClr val="FF0000"/>
                </a:solidFill>
                <a:round/>
                <a:headEnd/>
                <a:tailEnd type="triangle" w="med" len="med"/>
              </a:ln>
            </p:spPr>
            <p:txBody>
              <a:bodyPr wrap="none" anchor="ctr"/>
              <a:lstStyle/>
              <a:p>
                <a:endParaRPr lang="tr-TR">
                  <a:solidFill>
                    <a:srgbClr val="FF0000"/>
                  </a:solidFill>
                </a:endParaRPr>
              </a:p>
            </p:txBody>
          </p:sp>
          <p:sp>
            <p:nvSpPr>
              <p:cNvPr id="36" name="Oval 8"/>
              <p:cNvSpPr>
                <a:spLocks noChangeArrowheads="1"/>
              </p:cNvSpPr>
              <p:nvPr/>
            </p:nvSpPr>
            <p:spPr bwMode="auto">
              <a:xfrm>
                <a:off x="4195631" y="3988735"/>
                <a:ext cx="614363" cy="612992"/>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5</a:t>
                </a:r>
              </a:p>
            </p:txBody>
          </p:sp>
        </p:grpSp>
      </p:grpSp>
      <p:grpSp>
        <p:nvGrpSpPr>
          <p:cNvPr id="44" name="43 Grup"/>
          <p:cNvGrpSpPr/>
          <p:nvPr/>
        </p:nvGrpSpPr>
        <p:grpSpPr>
          <a:xfrm>
            <a:off x="2417303" y="1983841"/>
            <a:ext cx="4020213" cy="4178553"/>
            <a:chOff x="2417303" y="1983841"/>
            <a:chExt cx="4020213" cy="4178553"/>
          </a:xfrm>
        </p:grpSpPr>
        <p:sp>
          <p:nvSpPr>
            <p:cNvPr id="24" name="Rectangle 18"/>
            <p:cNvSpPr>
              <a:spLocks noChangeArrowheads="1"/>
            </p:cNvSpPr>
            <p:nvPr/>
          </p:nvSpPr>
          <p:spPr bwMode="auto">
            <a:xfrm>
              <a:off x="5079001" y="5795627"/>
              <a:ext cx="1358515" cy="366767"/>
            </a:xfrm>
            <a:prstGeom prst="rect">
              <a:avLst/>
            </a:prstGeom>
            <a:solidFill>
              <a:schemeClr val="bg1"/>
            </a:solidFill>
            <a:ln w="12700">
              <a:noFill/>
              <a:miter lim="800000"/>
              <a:headEnd/>
              <a:tailEnd/>
            </a:ln>
          </p:spPr>
          <p:txBody>
            <a:bodyPr wrap="square" lIns="90488" tIns="44450" rIns="0" bIns="44450">
              <a:spAutoFit/>
            </a:bodyPr>
            <a:lstStyle/>
            <a:p>
              <a:pPr>
                <a:spcBef>
                  <a:spcPct val="50000"/>
                </a:spcBef>
              </a:pPr>
              <a:r>
                <a:rPr lang="en-US" sz="1800" b="1" dirty="0" smtClean="0">
                  <a:solidFill>
                    <a:srgbClr val="FF0000"/>
                  </a:solidFill>
                  <a:latin typeface="Arial" pitchFamily="34" charset="0"/>
                </a:rPr>
                <a:t>p(x</a:t>
              </a:r>
              <a:r>
                <a:rPr lang="en-US" sz="1800" b="1" baseline="-25000" dirty="0" smtClean="0">
                  <a:solidFill>
                    <a:srgbClr val="FF0000"/>
                  </a:solidFill>
                  <a:latin typeface="Arial" pitchFamily="34" charset="0"/>
                </a:rPr>
                <a:t>4  </a:t>
              </a:r>
              <a:r>
                <a:rPr lang="en-US" sz="1800" b="1" dirty="0">
                  <a:solidFill>
                    <a:srgbClr val="FF0000"/>
                  </a:solidFill>
                  <a:latin typeface="Arial" pitchFamily="34" charset="0"/>
                </a:rPr>
                <a:t>| x</a:t>
              </a:r>
              <a:r>
                <a:rPr lang="en-US" sz="1800" b="1" baseline="-25000" dirty="0">
                  <a:solidFill>
                    <a:srgbClr val="FF0000"/>
                  </a:solidFill>
                  <a:latin typeface="Arial" pitchFamily="34" charset="0"/>
                </a:rPr>
                <a:t>2</a:t>
              </a:r>
              <a:r>
                <a:rPr lang="en-US" sz="1800" b="1" dirty="0">
                  <a:solidFill>
                    <a:srgbClr val="FF0000"/>
                  </a:solidFill>
                  <a:latin typeface="Arial" pitchFamily="34" charset="0"/>
                </a:rPr>
                <a:t>, x</a:t>
              </a:r>
              <a:r>
                <a:rPr lang="en-US" sz="1800" b="1" baseline="-25000" dirty="0">
                  <a:solidFill>
                    <a:srgbClr val="FF0000"/>
                  </a:solidFill>
                  <a:latin typeface="Arial" pitchFamily="34" charset="0"/>
                </a:rPr>
                <a:t>1</a:t>
              </a:r>
              <a:r>
                <a:rPr lang="en-US" sz="1800" b="1" dirty="0" smtClean="0">
                  <a:solidFill>
                    <a:srgbClr val="FF0000"/>
                  </a:solidFill>
                  <a:latin typeface="Arial" pitchFamily="34" charset="0"/>
                </a:rPr>
                <a:t>)</a:t>
              </a:r>
              <a:endParaRPr lang="en-US" sz="1800" b="1" dirty="0">
                <a:solidFill>
                  <a:srgbClr val="FF0000"/>
                </a:solidFill>
                <a:latin typeface="Arial" pitchFamily="34" charset="0"/>
              </a:endParaRPr>
            </a:p>
          </p:txBody>
        </p:sp>
        <p:sp>
          <p:nvSpPr>
            <p:cNvPr id="39" name="Oval 5"/>
            <p:cNvSpPr>
              <a:spLocks noChangeArrowheads="1"/>
            </p:cNvSpPr>
            <p:nvPr/>
          </p:nvSpPr>
          <p:spPr bwMode="auto">
            <a:xfrm>
              <a:off x="4169903" y="1983841"/>
              <a:ext cx="614363" cy="610066"/>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1</a:t>
              </a:r>
            </a:p>
          </p:txBody>
        </p:sp>
        <p:sp>
          <p:nvSpPr>
            <p:cNvPr id="40" name="Oval 9"/>
            <p:cNvSpPr>
              <a:spLocks noChangeArrowheads="1"/>
            </p:cNvSpPr>
            <p:nvPr/>
          </p:nvSpPr>
          <p:spPr bwMode="auto">
            <a:xfrm>
              <a:off x="2417303" y="4985892"/>
              <a:ext cx="614363" cy="610066"/>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4</a:t>
              </a:r>
            </a:p>
          </p:txBody>
        </p:sp>
        <p:sp>
          <p:nvSpPr>
            <p:cNvPr id="41" name="Line 15"/>
            <p:cNvSpPr>
              <a:spLocks noChangeShapeType="1"/>
            </p:cNvSpPr>
            <p:nvPr/>
          </p:nvSpPr>
          <p:spPr bwMode="auto">
            <a:xfrm>
              <a:off x="2719382" y="3878410"/>
              <a:ext cx="0" cy="1076759"/>
            </a:xfrm>
            <a:prstGeom prst="line">
              <a:avLst/>
            </a:prstGeom>
            <a:solidFill>
              <a:schemeClr val="bg1"/>
            </a:solidFill>
            <a:ln w="57150">
              <a:solidFill>
                <a:srgbClr val="FF0000"/>
              </a:solidFill>
              <a:round/>
              <a:headEnd/>
              <a:tailEnd type="triangle" w="med" len="med"/>
            </a:ln>
          </p:spPr>
          <p:txBody>
            <a:bodyPr wrap="none" anchor="ctr"/>
            <a:lstStyle/>
            <a:p>
              <a:endParaRPr lang="tr-TR">
                <a:solidFill>
                  <a:srgbClr val="FF0000"/>
                </a:solidFill>
              </a:endParaRPr>
            </a:p>
          </p:txBody>
        </p:sp>
        <p:sp>
          <p:nvSpPr>
            <p:cNvPr id="42" name="Line 17"/>
            <p:cNvSpPr>
              <a:spLocks noChangeShapeType="1"/>
            </p:cNvSpPr>
            <p:nvPr/>
          </p:nvSpPr>
          <p:spPr bwMode="auto">
            <a:xfrm flipH="1">
              <a:off x="2979732" y="2594379"/>
              <a:ext cx="1384300" cy="2481228"/>
            </a:xfrm>
            <a:prstGeom prst="line">
              <a:avLst/>
            </a:prstGeom>
            <a:solidFill>
              <a:schemeClr val="bg1"/>
            </a:solidFill>
            <a:ln w="57150">
              <a:solidFill>
                <a:srgbClr val="FF0000"/>
              </a:solidFill>
              <a:round/>
              <a:headEnd/>
              <a:tailEnd type="triangle" w="med" len="med"/>
            </a:ln>
          </p:spPr>
          <p:txBody>
            <a:bodyPr wrap="none" anchor="ctr"/>
            <a:lstStyle/>
            <a:p>
              <a:endParaRPr lang="tr-TR">
                <a:solidFill>
                  <a:srgbClr val="FF0000"/>
                </a:solidFill>
              </a:endParaRPr>
            </a:p>
          </p:txBody>
        </p:sp>
        <p:sp>
          <p:nvSpPr>
            <p:cNvPr id="43" name="Oval 7"/>
            <p:cNvSpPr>
              <a:spLocks noChangeArrowheads="1"/>
            </p:cNvSpPr>
            <p:nvPr/>
          </p:nvSpPr>
          <p:spPr bwMode="auto">
            <a:xfrm>
              <a:off x="2430679" y="3248913"/>
              <a:ext cx="623888" cy="599825"/>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2</a:t>
              </a:r>
            </a:p>
          </p:txBody>
        </p:sp>
      </p:grpSp>
      <p:grpSp>
        <p:nvGrpSpPr>
          <p:cNvPr id="48" name="47 Grup"/>
          <p:cNvGrpSpPr/>
          <p:nvPr/>
        </p:nvGrpSpPr>
        <p:grpSpPr>
          <a:xfrm>
            <a:off x="4156281" y="1971167"/>
            <a:ext cx="3308514" cy="4217193"/>
            <a:chOff x="4156281" y="1971167"/>
            <a:chExt cx="3308514" cy="4217193"/>
          </a:xfrm>
        </p:grpSpPr>
        <p:sp>
          <p:nvSpPr>
            <p:cNvPr id="25" name="Rectangle 18"/>
            <p:cNvSpPr>
              <a:spLocks noChangeArrowheads="1"/>
            </p:cNvSpPr>
            <p:nvPr/>
          </p:nvSpPr>
          <p:spPr bwMode="auto">
            <a:xfrm>
              <a:off x="6421187" y="5821593"/>
              <a:ext cx="1043608" cy="366767"/>
            </a:xfrm>
            <a:prstGeom prst="rect">
              <a:avLst/>
            </a:prstGeom>
            <a:solidFill>
              <a:schemeClr val="bg1"/>
            </a:solidFill>
            <a:ln w="12700">
              <a:noFill/>
              <a:miter lim="800000"/>
              <a:headEnd/>
              <a:tailEnd/>
            </a:ln>
          </p:spPr>
          <p:txBody>
            <a:bodyPr wrap="square" lIns="90488" tIns="44450" rIns="0" bIns="44450">
              <a:spAutoFit/>
            </a:bodyPr>
            <a:lstStyle/>
            <a:p>
              <a:pPr>
                <a:spcBef>
                  <a:spcPct val="50000"/>
                </a:spcBef>
              </a:pPr>
              <a:r>
                <a:rPr lang="en-US" sz="1800" b="1" dirty="0" smtClean="0">
                  <a:solidFill>
                    <a:srgbClr val="FF0000"/>
                  </a:solidFill>
                  <a:latin typeface="Arial" pitchFamily="34" charset="0"/>
                </a:rPr>
                <a:t>p(x</a:t>
              </a:r>
              <a:r>
                <a:rPr lang="en-US" sz="1800" b="1" baseline="-25000" dirty="0" smtClean="0">
                  <a:solidFill>
                    <a:srgbClr val="FF0000"/>
                  </a:solidFill>
                  <a:latin typeface="Arial" pitchFamily="34" charset="0"/>
                </a:rPr>
                <a:t>3  </a:t>
              </a:r>
              <a:r>
                <a:rPr lang="en-US" sz="1800" b="1" dirty="0">
                  <a:solidFill>
                    <a:srgbClr val="FF0000"/>
                  </a:solidFill>
                  <a:latin typeface="Arial" pitchFamily="34" charset="0"/>
                </a:rPr>
                <a:t>| x</a:t>
              </a:r>
              <a:r>
                <a:rPr lang="en-US" sz="1800" b="1" baseline="-25000" dirty="0">
                  <a:solidFill>
                    <a:srgbClr val="FF0000"/>
                  </a:solidFill>
                  <a:latin typeface="Arial" pitchFamily="34" charset="0"/>
                </a:rPr>
                <a:t>1</a:t>
              </a:r>
              <a:r>
                <a:rPr lang="en-US" sz="1800" b="1" dirty="0" smtClean="0">
                  <a:solidFill>
                    <a:srgbClr val="FF0000"/>
                  </a:solidFill>
                  <a:latin typeface="Arial" pitchFamily="34" charset="0"/>
                </a:rPr>
                <a:t>)</a:t>
              </a:r>
              <a:endParaRPr lang="en-US" sz="1800" b="1" dirty="0">
                <a:solidFill>
                  <a:srgbClr val="FF0000"/>
                </a:solidFill>
                <a:latin typeface="Arial" pitchFamily="34" charset="0"/>
              </a:endParaRPr>
            </a:p>
          </p:txBody>
        </p:sp>
        <p:sp>
          <p:nvSpPr>
            <p:cNvPr id="45" name="Oval 6"/>
            <p:cNvSpPr>
              <a:spLocks noChangeArrowheads="1"/>
            </p:cNvSpPr>
            <p:nvPr/>
          </p:nvSpPr>
          <p:spPr bwMode="auto">
            <a:xfrm>
              <a:off x="6084168" y="3268655"/>
              <a:ext cx="623888" cy="629085"/>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3</a:t>
              </a:r>
            </a:p>
          </p:txBody>
        </p:sp>
        <p:sp>
          <p:nvSpPr>
            <p:cNvPr id="46" name="Oval 5"/>
            <p:cNvSpPr>
              <a:spLocks noChangeArrowheads="1"/>
            </p:cNvSpPr>
            <p:nvPr/>
          </p:nvSpPr>
          <p:spPr bwMode="auto">
            <a:xfrm>
              <a:off x="4156281" y="1971167"/>
              <a:ext cx="614363" cy="610066"/>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1</a:t>
              </a:r>
            </a:p>
          </p:txBody>
        </p:sp>
        <p:sp>
          <p:nvSpPr>
            <p:cNvPr id="47" name="Line 13"/>
            <p:cNvSpPr>
              <a:spLocks noChangeShapeType="1"/>
            </p:cNvSpPr>
            <p:nvPr/>
          </p:nvSpPr>
          <p:spPr bwMode="auto">
            <a:xfrm>
              <a:off x="4837561" y="2438830"/>
              <a:ext cx="1339850" cy="936312"/>
            </a:xfrm>
            <a:prstGeom prst="line">
              <a:avLst/>
            </a:prstGeom>
            <a:solidFill>
              <a:schemeClr val="bg1"/>
            </a:solidFill>
            <a:ln w="57150">
              <a:solidFill>
                <a:srgbClr val="FF0000"/>
              </a:solidFill>
              <a:round/>
              <a:headEnd/>
              <a:tailEnd type="triangle" w="med" len="med"/>
            </a:ln>
          </p:spPr>
          <p:txBody>
            <a:bodyPr wrap="none" anchor="ctr"/>
            <a:lstStyle/>
            <a:p>
              <a:endParaRPr lang="tr-TR"/>
            </a:p>
          </p:txBody>
        </p:sp>
      </p:grpSp>
      <p:grpSp>
        <p:nvGrpSpPr>
          <p:cNvPr id="53" name="52 Grup"/>
          <p:cNvGrpSpPr/>
          <p:nvPr/>
        </p:nvGrpSpPr>
        <p:grpSpPr>
          <a:xfrm>
            <a:off x="2428089" y="1972511"/>
            <a:ext cx="6051509" cy="4189883"/>
            <a:chOff x="2428089" y="1972511"/>
            <a:chExt cx="6051509" cy="4189883"/>
          </a:xfrm>
        </p:grpSpPr>
        <p:sp>
          <p:nvSpPr>
            <p:cNvPr id="26" name="Rectangle 18"/>
            <p:cNvSpPr>
              <a:spLocks noChangeArrowheads="1"/>
            </p:cNvSpPr>
            <p:nvPr/>
          </p:nvSpPr>
          <p:spPr bwMode="auto">
            <a:xfrm>
              <a:off x="7435991" y="5795627"/>
              <a:ext cx="1043607" cy="366767"/>
            </a:xfrm>
            <a:prstGeom prst="rect">
              <a:avLst/>
            </a:prstGeom>
            <a:solidFill>
              <a:schemeClr val="bg1"/>
            </a:solidFill>
            <a:ln w="12700">
              <a:noFill/>
              <a:miter lim="800000"/>
              <a:headEnd/>
              <a:tailEnd/>
            </a:ln>
          </p:spPr>
          <p:txBody>
            <a:bodyPr wrap="square" lIns="90488" tIns="44450" rIns="0" bIns="44450">
              <a:spAutoFit/>
            </a:bodyPr>
            <a:lstStyle/>
            <a:p>
              <a:pPr>
                <a:spcBef>
                  <a:spcPct val="50000"/>
                </a:spcBef>
              </a:pPr>
              <a:r>
                <a:rPr lang="en-US" sz="1800" b="1" dirty="0" smtClean="0">
                  <a:solidFill>
                    <a:srgbClr val="FF0000"/>
                  </a:solidFill>
                  <a:latin typeface="Arial" pitchFamily="34" charset="0"/>
                </a:rPr>
                <a:t>p(x</a:t>
              </a:r>
              <a:r>
                <a:rPr lang="en-US" sz="1800" b="1" baseline="-25000" dirty="0" smtClean="0">
                  <a:solidFill>
                    <a:srgbClr val="FF0000"/>
                  </a:solidFill>
                  <a:latin typeface="Arial" pitchFamily="34" charset="0"/>
                </a:rPr>
                <a:t>2  </a:t>
              </a:r>
              <a:r>
                <a:rPr lang="en-US" sz="1800" b="1" dirty="0">
                  <a:solidFill>
                    <a:srgbClr val="FF0000"/>
                  </a:solidFill>
                  <a:latin typeface="Arial" pitchFamily="34" charset="0"/>
                </a:rPr>
                <a:t>| </a:t>
              </a:r>
              <a:r>
                <a:rPr lang="en-US" sz="1800" b="1" dirty="0" smtClean="0">
                  <a:solidFill>
                    <a:srgbClr val="FF0000"/>
                  </a:solidFill>
                  <a:latin typeface="Arial" pitchFamily="34" charset="0"/>
                </a:rPr>
                <a:t>x</a:t>
              </a:r>
              <a:r>
                <a:rPr lang="en-US" sz="1800" b="1" baseline="-25000" dirty="0" smtClean="0">
                  <a:solidFill>
                    <a:srgbClr val="FF0000"/>
                  </a:solidFill>
                  <a:latin typeface="Arial" pitchFamily="34" charset="0"/>
                </a:rPr>
                <a:t>1</a:t>
              </a:r>
              <a:r>
                <a:rPr lang="tr-TR" sz="1800" b="1" dirty="0" smtClean="0">
                  <a:solidFill>
                    <a:srgbClr val="FF0000"/>
                  </a:solidFill>
                  <a:latin typeface="Arial" pitchFamily="34" charset="0"/>
                </a:rPr>
                <a:t>)</a:t>
              </a:r>
              <a:endParaRPr lang="en-US" sz="1800" b="1" dirty="0">
                <a:solidFill>
                  <a:srgbClr val="FF0000"/>
                </a:solidFill>
                <a:latin typeface="Arial" pitchFamily="34" charset="0"/>
              </a:endParaRPr>
            </a:p>
          </p:txBody>
        </p:sp>
        <p:grpSp>
          <p:nvGrpSpPr>
            <p:cNvPr id="52" name="51 Grup"/>
            <p:cNvGrpSpPr/>
            <p:nvPr/>
          </p:nvGrpSpPr>
          <p:grpSpPr>
            <a:xfrm>
              <a:off x="2428089" y="1972511"/>
              <a:ext cx="2349247" cy="1888537"/>
              <a:chOff x="2428089" y="1972511"/>
              <a:chExt cx="2349247" cy="1888537"/>
            </a:xfrm>
          </p:grpSpPr>
          <p:sp>
            <p:nvSpPr>
              <p:cNvPr id="49" name="Line 12"/>
              <p:cNvSpPr>
                <a:spLocks noChangeShapeType="1"/>
              </p:cNvSpPr>
              <p:nvPr/>
            </p:nvSpPr>
            <p:spPr bwMode="auto">
              <a:xfrm flipH="1">
                <a:off x="2982453" y="2473942"/>
                <a:ext cx="1193800" cy="848533"/>
              </a:xfrm>
              <a:prstGeom prst="line">
                <a:avLst/>
              </a:prstGeom>
              <a:solidFill>
                <a:schemeClr val="bg1"/>
              </a:solidFill>
              <a:ln w="57150">
                <a:solidFill>
                  <a:srgbClr val="FF0000"/>
                </a:solidFill>
                <a:round/>
                <a:headEnd/>
                <a:tailEnd type="triangle" w="med" len="med"/>
              </a:ln>
            </p:spPr>
            <p:txBody>
              <a:bodyPr wrap="none" anchor="ctr"/>
              <a:lstStyle/>
              <a:p>
                <a:endParaRPr lang="tr-TR"/>
              </a:p>
            </p:txBody>
          </p:sp>
          <p:sp>
            <p:nvSpPr>
              <p:cNvPr id="50" name="Oval 7"/>
              <p:cNvSpPr>
                <a:spLocks noChangeArrowheads="1"/>
              </p:cNvSpPr>
              <p:nvPr/>
            </p:nvSpPr>
            <p:spPr bwMode="auto">
              <a:xfrm>
                <a:off x="2428089" y="3261223"/>
                <a:ext cx="623888" cy="599825"/>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2</a:t>
                </a:r>
              </a:p>
            </p:txBody>
          </p:sp>
          <p:sp>
            <p:nvSpPr>
              <p:cNvPr id="51" name="Oval 5"/>
              <p:cNvSpPr>
                <a:spLocks noChangeArrowheads="1"/>
              </p:cNvSpPr>
              <p:nvPr/>
            </p:nvSpPr>
            <p:spPr bwMode="auto">
              <a:xfrm>
                <a:off x="4162973" y="1972511"/>
                <a:ext cx="614363" cy="610066"/>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1</a:t>
                </a:r>
              </a:p>
            </p:txBody>
          </p:sp>
        </p:grpSp>
      </p:grpSp>
      <p:grpSp>
        <p:nvGrpSpPr>
          <p:cNvPr id="55" name="54 Grup"/>
          <p:cNvGrpSpPr/>
          <p:nvPr/>
        </p:nvGrpSpPr>
        <p:grpSpPr>
          <a:xfrm>
            <a:off x="4156281" y="1982148"/>
            <a:ext cx="4971390" cy="4180246"/>
            <a:chOff x="4156281" y="1982148"/>
            <a:chExt cx="4971390" cy="4180246"/>
          </a:xfrm>
        </p:grpSpPr>
        <p:sp>
          <p:nvSpPr>
            <p:cNvPr id="27" name="Rectangle 18"/>
            <p:cNvSpPr>
              <a:spLocks noChangeArrowheads="1"/>
            </p:cNvSpPr>
            <p:nvPr/>
          </p:nvSpPr>
          <p:spPr bwMode="auto">
            <a:xfrm>
              <a:off x="8444104" y="5795627"/>
              <a:ext cx="683567" cy="366767"/>
            </a:xfrm>
            <a:prstGeom prst="rect">
              <a:avLst/>
            </a:prstGeom>
            <a:solidFill>
              <a:schemeClr val="bg1"/>
            </a:solidFill>
            <a:ln w="12700">
              <a:noFill/>
              <a:miter lim="800000"/>
              <a:headEnd/>
              <a:tailEnd/>
            </a:ln>
          </p:spPr>
          <p:txBody>
            <a:bodyPr wrap="square" lIns="90488" tIns="44450" rIns="0" bIns="44450">
              <a:spAutoFit/>
            </a:bodyPr>
            <a:lstStyle/>
            <a:p>
              <a:pPr>
                <a:spcBef>
                  <a:spcPct val="50000"/>
                </a:spcBef>
              </a:pPr>
              <a:r>
                <a:rPr lang="en-US" sz="1800" b="1" dirty="0" smtClean="0">
                  <a:solidFill>
                    <a:srgbClr val="FF0000"/>
                  </a:solidFill>
                  <a:latin typeface="Arial" pitchFamily="34" charset="0"/>
                </a:rPr>
                <a:t>p(x</a:t>
              </a:r>
              <a:r>
                <a:rPr lang="en-US" sz="1800" b="1" baseline="-25000" dirty="0" smtClean="0">
                  <a:solidFill>
                    <a:srgbClr val="FF0000"/>
                  </a:solidFill>
                  <a:latin typeface="Arial" pitchFamily="34" charset="0"/>
                </a:rPr>
                <a:t>1</a:t>
              </a:r>
              <a:r>
                <a:rPr lang="en-US" sz="1800" b="1" dirty="0">
                  <a:solidFill>
                    <a:srgbClr val="FF0000"/>
                  </a:solidFill>
                  <a:latin typeface="Arial" pitchFamily="34" charset="0"/>
                </a:rPr>
                <a:t>) </a:t>
              </a:r>
            </a:p>
          </p:txBody>
        </p:sp>
        <p:sp>
          <p:nvSpPr>
            <p:cNvPr id="54" name="Oval 5"/>
            <p:cNvSpPr>
              <a:spLocks noChangeArrowheads="1"/>
            </p:cNvSpPr>
            <p:nvPr/>
          </p:nvSpPr>
          <p:spPr bwMode="auto">
            <a:xfrm>
              <a:off x="4156281" y="1982148"/>
              <a:ext cx="614363" cy="610066"/>
            </a:xfrm>
            <a:prstGeom prst="ellipse">
              <a:avLst/>
            </a:prstGeom>
            <a:solidFill>
              <a:schemeClr val="bg1"/>
            </a:solidFill>
            <a:ln w="57150">
              <a:solidFill>
                <a:srgbClr val="FF0000"/>
              </a:solidFill>
              <a:round/>
              <a:headEnd/>
              <a:tailEnd/>
            </a:ln>
          </p:spPr>
          <p:txBody>
            <a:bodyPr wrap="none" lIns="90488" tIns="44450" rIns="90488" bIns="44450" anchor="ctr"/>
            <a:lstStyle/>
            <a:p>
              <a:pPr algn="ctr"/>
              <a:r>
                <a:rPr lang="en-US" sz="1800" b="1">
                  <a:solidFill>
                    <a:srgbClr val="FF0000"/>
                  </a:solidFill>
                  <a:latin typeface="Arial" pitchFamily="34" charset="0"/>
                </a:rPr>
                <a:t>X</a:t>
              </a:r>
              <a:r>
                <a:rPr lang="en-US" sz="1800" b="1" baseline="-25000">
                  <a:solidFill>
                    <a:srgbClr val="FF0000"/>
                  </a:solidFill>
                  <a:latin typeface="Arial" pitchFamily="34" charset="0"/>
                </a:rPr>
                <a:t>1</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ppt_x"/>
                                          </p:val>
                                        </p:tav>
                                        <p:tav tm="100000">
                                          <p:val>
                                            <p:strVal val="#ppt_x"/>
                                          </p:val>
                                        </p:tav>
                                      </p:tavLst>
                                    </p:anim>
                                    <p:anim calcmode="lin" valueType="num">
                                      <p:cBhvr additive="base">
                                        <p:cTn id="1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4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ppt_x"/>
                                          </p:val>
                                        </p:tav>
                                        <p:tav tm="100000">
                                          <p:val>
                                            <p:strVal val="#ppt_x"/>
                                          </p:val>
                                        </p:tav>
                                      </p:tavLst>
                                    </p:anim>
                                    <p:anim calcmode="lin" valueType="num">
                                      <p:cBhvr additive="base">
                                        <p:cTn id="3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fill="hold"/>
                                        <p:tgtEl>
                                          <p:spTgt spid="53"/>
                                        </p:tgtEl>
                                        <p:attrNameLst>
                                          <p:attrName>ppt_x</p:attrName>
                                        </p:attrNameLst>
                                      </p:cBhvr>
                                      <p:tavLst>
                                        <p:tav tm="0">
                                          <p:val>
                                            <p:strVal val="#ppt_x"/>
                                          </p:val>
                                        </p:tav>
                                        <p:tav tm="100000">
                                          <p:val>
                                            <p:strVal val="#ppt_x"/>
                                          </p:val>
                                        </p:tav>
                                      </p:tavLst>
                                    </p:anim>
                                    <p:anim calcmode="lin" valueType="num">
                                      <p:cBhvr additive="base">
                                        <p:cTn id="4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53"/>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additive="base">
                                        <p:cTn id="57" dur="500" fill="hold"/>
                                        <p:tgtEl>
                                          <p:spTgt spid="55"/>
                                        </p:tgtEl>
                                        <p:attrNameLst>
                                          <p:attrName>ppt_x</p:attrName>
                                        </p:attrNameLst>
                                      </p:cBhvr>
                                      <p:tavLst>
                                        <p:tav tm="0">
                                          <p:val>
                                            <p:strVal val="#ppt_x"/>
                                          </p:val>
                                        </p:tav>
                                        <p:tav tm="100000">
                                          <p:val>
                                            <p:strVal val="#ppt_x"/>
                                          </p:val>
                                        </p:tav>
                                      </p:tavLst>
                                    </p:anim>
                                    <p:anim calcmode="lin" valueType="num">
                                      <p:cBhvr additive="base">
                                        <p:cTn id="58"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8229600" cy="771568"/>
          </a:xfrm>
        </p:spPr>
        <p:txBody>
          <a:bodyPr>
            <a:normAutofit fontScale="90000"/>
          </a:bodyPr>
          <a:lstStyle/>
          <a:p>
            <a:r>
              <a:rPr lang="en-US" sz="5400" noProof="0" smtClean="0"/>
              <a:t>Bayes Rule</a:t>
            </a:r>
            <a:endParaRPr lang="en-US" noProof="0"/>
          </a:p>
        </p:txBody>
      </p:sp>
      <p:sp>
        <p:nvSpPr>
          <p:cNvPr id="3" name="Content Placeholder 2"/>
          <p:cNvSpPr>
            <a:spLocks noGrp="1"/>
          </p:cNvSpPr>
          <p:nvPr>
            <p:ph idx="1"/>
          </p:nvPr>
        </p:nvSpPr>
        <p:spPr>
          <a:xfrm>
            <a:off x="323528" y="1916832"/>
            <a:ext cx="8640960" cy="4941168"/>
          </a:xfrm>
        </p:spPr>
        <p:txBody>
          <a:bodyPr>
            <a:normAutofit/>
          </a:bodyPr>
          <a:lstStyle/>
          <a:p>
            <a:pPr marL="274320" lvl="1" indent="-274320">
              <a:buClr>
                <a:schemeClr val="accent3"/>
              </a:buClr>
              <a:buSzPct val="95000"/>
            </a:pPr>
            <a:endParaRPr lang="en-US" noProof="0" smtClean="0"/>
          </a:p>
          <a:p>
            <a:pPr lvl="1"/>
            <a:endParaRPr lang="en-US" noProof="0" smtClean="0"/>
          </a:p>
          <a:p>
            <a:pPr lvl="1"/>
            <a:endParaRPr lang="en-US" noProof="0" smtClean="0"/>
          </a:p>
          <a:p>
            <a:pPr lvl="1"/>
            <a:endParaRPr lang="en-US" noProof="0" smtClean="0">
              <a:sym typeface="Wingdings" pitchFamily="2" charset="2"/>
            </a:endParaRPr>
          </a:p>
        </p:txBody>
      </p:sp>
      <p:grpSp>
        <p:nvGrpSpPr>
          <p:cNvPr id="4" name="Group 3"/>
          <p:cNvGrpSpPr>
            <a:grpSpLocks/>
          </p:cNvGrpSpPr>
          <p:nvPr/>
        </p:nvGrpSpPr>
        <p:grpSpPr bwMode="auto">
          <a:xfrm>
            <a:off x="6871855" y="6341940"/>
            <a:ext cx="2286000" cy="571480"/>
            <a:chOff x="6143636" y="146449"/>
            <a:chExt cx="3000396" cy="664205"/>
          </a:xfrm>
        </p:grpSpPr>
        <p:pic>
          <p:nvPicPr>
            <p:cNvPr id="5" name="Picture 4" descr="adsız.JPG"/>
            <p:cNvPicPr>
              <a:picLocks noChangeAspect="1"/>
            </p:cNvPicPr>
            <p:nvPr/>
          </p:nvPicPr>
          <p:blipFill>
            <a:blip r:embed="rId3" cstate="print"/>
            <a:srcRect t="4668" b="73053"/>
            <a:stretch>
              <a:fillRect/>
            </a:stretch>
          </p:blipFill>
          <p:spPr bwMode="auto">
            <a:xfrm>
              <a:off x="6500826" y="158554"/>
              <a:ext cx="2643206" cy="652100"/>
            </a:xfrm>
            <a:prstGeom prst="rect">
              <a:avLst/>
            </a:prstGeom>
            <a:noFill/>
            <a:ln w="9525">
              <a:noFill/>
              <a:miter lim="800000"/>
              <a:headEnd/>
              <a:tailEnd/>
            </a:ln>
          </p:spPr>
        </p:pic>
        <p:pic>
          <p:nvPicPr>
            <p:cNvPr id="6" name="Picture 5" descr="itu logo.JPG"/>
            <p:cNvPicPr>
              <a:picLocks noChangeAspect="1"/>
            </p:cNvPicPr>
            <p:nvPr/>
          </p:nvPicPr>
          <p:blipFill>
            <a:blip r:embed="rId4" cstate="print"/>
            <a:srcRect l="1164" t="2052" r="75540" b="70239"/>
            <a:stretch>
              <a:fillRect/>
            </a:stretch>
          </p:blipFill>
          <p:spPr bwMode="auto">
            <a:xfrm>
              <a:off x="6143636" y="146449"/>
              <a:ext cx="473589" cy="639345"/>
            </a:xfrm>
            <a:prstGeom prst="rect">
              <a:avLst/>
            </a:prstGeom>
            <a:noFill/>
            <a:ln w="9525">
              <a:noFill/>
              <a:miter lim="800000"/>
              <a:headEnd/>
              <a:tailEnd/>
            </a:ln>
          </p:spPr>
        </p:pic>
      </p:grpSp>
      <p:sp>
        <p:nvSpPr>
          <p:cNvPr id="7" name="Rectangle 3"/>
          <p:cNvSpPr txBox="1">
            <a:spLocks noChangeArrowheads="1"/>
          </p:cNvSpPr>
          <p:nvPr/>
        </p:nvSpPr>
        <p:spPr>
          <a:xfrm>
            <a:off x="473523" y="4218213"/>
            <a:ext cx="7772400" cy="22860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Based on definition of conditional probability</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A</a:t>
            </a:r>
            <a:r>
              <a:rPr kumimoji="0" lang="en-US" sz="2400" b="0" i="0"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|E</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is posterior probability given evidence E</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p(A</a:t>
            </a:r>
            <a:r>
              <a:rPr kumimoji="0" lang="en-US" sz="2400" b="0" i="0" u="none" strike="noStrike" kern="1200" cap="none" spc="0" normalizeH="0" baseline="-25000" noProof="0" dirty="0" smtClean="0">
                <a:ln>
                  <a:noFill/>
                </a:ln>
                <a:solidFill>
                  <a:schemeClr val="tx1"/>
                </a:solidFill>
                <a:effectLst/>
                <a:uLnTx/>
                <a:uFillTx/>
                <a:latin typeface="+mn-lt"/>
                <a:ea typeface="+mn-ea"/>
                <a:cs typeface="+mn-cs"/>
              </a:rPr>
              <a:t>i</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is the prior probability</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E|A</a:t>
            </a:r>
            <a:r>
              <a:rPr kumimoji="0" lang="en-US" sz="2400" b="0" i="0" u="none" strike="noStrike" kern="1200" cap="none" spc="0" normalizeH="0" baseline="-25000" noProof="0" dirty="0" err="1" smtClean="0">
                <a:ln>
                  <a:noFill/>
                </a:ln>
                <a:solidFill>
                  <a:schemeClr val="tx1"/>
                </a:solidFill>
                <a:effectLst/>
                <a:uLnTx/>
                <a:uFillTx/>
                <a:latin typeface="+mn-lt"/>
                <a:ea typeface="+mn-ea"/>
                <a:cs typeface="+mn-cs"/>
              </a:rPr>
              <a:t>i</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is the likelihood of the evidence given A</a:t>
            </a:r>
            <a:r>
              <a:rPr kumimoji="0" lang="en-US" sz="2400" b="0" i="0" u="none" strike="noStrike" kern="1200" cap="none" spc="0" normalizeH="0" baseline="-25000" noProof="0" dirty="0" smtClean="0">
                <a:ln>
                  <a:noFill/>
                </a:ln>
                <a:solidFill>
                  <a:schemeClr val="tx1"/>
                </a:solidFill>
                <a:effectLst/>
                <a:uLnTx/>
                <a:uFillTx/>
                <a:latin typeface="+mn-lt"/>
                <a:ea typeface="+mn-ea"/>
                <a:cs typeface="+mn-cs"/>
              </a:rPr>
              <a:t>i</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p(E) is the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preposterior</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probability of the evidence</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Line 20"/>
          <p:cNvSpPr>
            <a:spLocks noChangeShapeType="1"/>
          </p:cNvSpPr>
          <p:nvPr/>
        </p:nvSpPr>
        <p:spPr bwMode="auto">
          <a:xfrm>
            <a:off x="1801365" y="2315041"/>
            <a:ext cx="942975" cy="1588"/>
          </a:xfrm>
          <a:prstGeom prst="line">
            <a:avLst/>
          </a:prstGeom>
          <a:noFill/>
          <a:ln w="12700">
            <a:solidFill>
              <a:schemeClr val="tx1"/>
            </a:solidFill>
            <a:round/>
            <a:headEnd/>
            <a:tailEnd/>
          </a:ln>
        </p:spPr>
        <p:txBody>
          <a:bodyPr/>
          <a:lstStyle/>
          <a:p>
            <a:endParaRPr lang="tr-TR" sz="2400"/>
          </a:p>
        </p:txBody>
      </p:sp>
      <p:sp>
        <p:nvSpPr>
          <p:cNvPr id="9" name="Line 21"/>
          <p:cNvSpPr>
            <a:spLocks noChangeShapeType="1"/>
          </p:cNvSpPr>
          <p:nvPr/>
        </p:nvSpPr>
        <p:spPr bwMode="auto">
          <a:xfrm>
            <a:off x="3074540" y="2315041"/>
            <a:ext cx="1651000" cy="1588"/>
          </a:xfrm>
          <a:prstGeom prst="line">
            <a:avLst/>
          </a:prstGeom>
          <a:noFill/>
          <a:ln w="12700">
            <a:solidFill>
              <a:schemeClr val="tx1"/>
            </a:solidFill>
            <a:round/>
            <a:headEnd/>
            <a:tailEnd/>
          </a:ln>
        </p:spPr>
        <p:txBody>
          <a:bodyPr/>
          <a:lstStyle/>
          <a:p>
            <a:endParaRPr lang="tr-TR" sz="2400"/>
          </a:p>
        </p:txBody>
      </p:sp>
      <p:sp>
        <p:nvSpPr>
          <p:cNvPr id="10" name="Line 22"/>
          <p:cNvSpPr>
            <a:spLocks noChangeShapeType="1"/>
          </p:cNvSpPr>
          <p:nvPr/>
        </p:nvSpPr>
        <p:spPr bwMode="auto">
          <a:xfrm>
            <a:off x="1871215" y="3559638"/>
            <a:ext cx="1833562" cy="1588"/>
          </a:xfrm>
          <a:prstGeom prst="line">
            <a:avLst/>
          </a:prstGeom>
          <a:noFill/>
          <a:ln w="12700">
            <a:solidFill>
              <a:schemeClr val="tx1"/>
            </a:solidFill>
            <a:round/>
            <a:headEnd/>
            <a:tailEnd/>
          </a:ln>
        </p:spPr>
        <p:txBody>
          <a:bodyPr/>
          <a:lstStyle/>
          <a:p>
            <a:endParaRPr lang="tr-TR" sz="2400"/>
          </a:p>
        </p:txBody>
      </p:sp>
      <p:sp>
        <p:nvSpPr>
          <p:cNvPr id="11" name="Line 23"/>
          <p:cNvSpPr>
            <a:spLocks noChangeShapeType="1"/>
          </p:cNvSpPr>
          <p:nvPr/>
        </p:nvSpPr>
        <p:spPr bwMode="auto">
          <a:xfrm>
            <a:off x="4033390" y="3559638"/>
            <a:ext cx="2205037" cy="1588"/>
          </a:xfrm>
          <a:prstGeom prst="line">
            <a:avLst/>
          </a:prstGeom>
          <a:noFill/>
          <a:ln w="12700">
            <a:solidFill>
              <a:schemeClr val="tx1"/>
            </a:solidFill>
            <a:round/>
            <a:headEnd/>
            <a:tailEnd/>
          </a:ln>
        </p:spPr>
        <p:txBody>
          <a:bodyPr/>
          <a:lstStyle/>
          <a:p>
            <a:endParaRPr lang="tr-TR" sz="2400"/>
          </a:p>
        </p:txBody>
      </p:sp>
      <p:sp>
        <p:nvSpPr>
          <p:cNvPr id="12" name="Rectangle 24"/>
          <p:cNvSpPr>
            <a:spLocks noChangeArrowheads="1"/>
          </p:cNvSpPr>
          <p:nvPr/>
        </p:nvSpPr>
        <p:spPr bwMode="auto">
          <a:xfrm>
            <a:off x="4052440" y="3483438"/>
            <a:ext cx="402354" cy="677108"/>
          </a:xfrm>
          <a:prstGeom prst="rect">
            <a:avLst/>
          </a:prstGeom>
          <a:noFill/>
          <a:ln w="9525">
            <a:noFill/>
            <a:miter lim="800000"/>
            <a:headEnd/>
            <a:tailEnd/>
          </a:ln>
        </p:spPr>
        <p:txBody>
          <a:bodyPr wrap="none" lIns="0" tIns="0" rIns="0" bIns="0">
            <a:spAutoFit/>
          </a:bodyPr>
          <a:lstStyle/>
          <a:p>
            <a:r>
              <a:rPr lang="en-US" sz="4400">
                <a:latin typeface="Symbol" pitchFamily="18" charset="2"/>
              </a:rPr>
              <a:t>å</a:t>
            </a:r>
            <a:endParaRPr lang="en-US" sz="2400"/>
          </a:p>
        </p:txBody>
      </p:sp>
      <p:sp>
        <p:nvSpPr>
          <p:cNvPr id="13" name="Rectangle 25"/>
          <p:cNvSpPr>
            <a:spLocks noChangeArrowheads="1"/>
          </p:cNvSpPr>
          <p:nvPr/>
        </p:nvSpPr>
        <p:spPr bwMode="auto">
          <a:xfrm>
            <a:off x="3785740" y="3326276"/>
            <a:ext cx="168316" cy="369332"/>
          </a:xfrm>
          <a:prstGeom prst="rect">
            <a:avLst/>
          </a:prstGeom>
          <a:noFill/>
          <a:ln w="9525">
            <a:noFill/>
            <a:miter lim="800000"/>
            <a:headEnd/>
            <a:tailEnd/>
          </a:ln>
        </p:spPr>
        <p:txBody>
          <a:bodyPr wrap="none" lIns="0" tIns="0" rIns="0" bIns="0">
            <a:spAutoFit/>
          </a:bodyPr>
          <a:lstStyle/>
          <a:p>
            <a:r>
              <a:rPr lang="en-US" sz="2400" dirty="0">
                <a:latin typeface="Symbol" pitchFamily="18" charset="2"/>
              </a:rPr>
              <a:t>=</a:t>
            </a:r>
            <a:endParaRPr lang="en-US" sz="2400" dirty="0"/>
          </a:p>
        </p:txBody>
      </p:sp>
      <p:sp>
        <p:nvSpPr>
          <p:cNvPr id="14" name="Rectangle 26"/>
          <p:cNvSpPr>
            <a:spLocks noChangeArrowheads="1"/>
          </p:cNvSpPr>
          <p:nvPr/>
        </p:nvSpPr>
        <p:spPr bwMode="auto">
          <a:xfrm>
            <a:off x="1623565" y="3326276"/>
            <a:ext cx="168316" cy="369332"/>
          </a:xfrm>
          <a:prstGeom prst="rect">
            <a:avLst/>
          </a:prstGeom>
          <a:noFill/>
          <a:ln w="9525">
            <a:noFill/>
            <a:miter lim="800000"/>
            <a:headEnd/>
            <a:tailEnd/>
          </a:ln>
        </p:spPr>
        <p:txBody>
          <a:bodyPr wrap="none" lIns="0" tIns="0" rIns="0" bIns="0">
            <a:spAutoFit/>
          </a:bodyPr>
          <a:lstStyle/>
          <a:p>
            <a:r>
              <a:rPr lang="en-US" sz="2400">
                <a:latin typeface="Symbol" pitchFamily="18" charset="2"/>
              </a:rPr>
              <a:t>=</a:t>
            </a:r>
            <a:endParaRPr lang="en-US" sz="2400"/>
          </a:p>
        </p:txBody>
      </p:sp>
      <p:sp>
        <p:nvSpPr>
          <p:cNvPr id="15" name="Rectangle 27"/>
          <p:cNvSpPr>
            <a:spLocks noChangeArrowheads="1"/>
          </p:cNvSpPr>
          <p:nvPr/>
        </p:nvSpPr>
        <p:spPr bwMode="auto">
          <a:xfrm>
            <a:off x="2826890" y="2081679"/>
            <a:ext cx="168316" cy="369332"/>
          </a:xfrm>
          <a:prstGeom prst="rect">
            <a:avLst/>
          </a:prstGeom>
          <a:noFill/>
          <a:ln w="9525">
            <a:noFill/>
            <a:miter lim="800000"/>
            <a:headEnd/>
            <a:tailEnd/>
          </a:ln>
        </p:spPr>
        <p:txBody>
          <a:bodyPr wrap="none" lIns="0" tIns="0" rIns="0" bIns="0">
            <a:spAutoFit/>
          </a:bodyPr>
          <a:lstStyle/>
          <a:p>
            <a:r>
              <a:rPr lang="en-US" sz="2400">
                <a:latin typeface="Symbol" pitchFamily="18" charset="2"/>
              </a:rPr>
              <a:t>=</a:t>
            </a:r>
            <a:endParaRPr lang="en-US" sz="2400"/>
          </a:p>
        </p:txBody>
      </p:sp>
      <p:sp>
        <p:nvSpPr>
          <p:cNvPr id="16" name="Rectangle 28"/>
          <p:cNvSpPr>
            <a:spLocks noChangeArrowheads="1"/>
          </p:cNvSpPr>
          <p:nvPr/>
        </p:nvSpPr>
        <p:spPr bwMode="auto">
          <a:xfrm>
            <a:off x="1553715" y="2081679"/>
            <a:ext cx="168316" cy="369332"/>
          </a:xfrm>
          <a:prstGeom prst="rect">
            <a:avLst/>
          </a:prstGeom>
          <a:noFill/>
          <a:ln w="9525">
            <a:noFill/>
            <a:miter lim="800000"/>
            <a:headEnd/>
            <a:tailEnd/>
          </a:ln>
        </p:spPr>
        <p:txBody>
          <a:bodyPr wrap="none" lIns="0" tIns="0" rIns="0" bIns="0">
            <a:spAutoFit/>
          </a:bodyPr>
          <a:lstStyle/>
          <a:p>
            <a:r>
              <a:rPr lang="en-US" sz="2400">
                <a:latin typeface="Symbol" pitchFamily="18" charset="2"/>
              </a:rPr>
              <a:t>=</a:t>
            </a:r>
            <a:endParaRPr lang="en-US" sz="2400"/>
          </a:p>
        </p:txBody>
      </p:sp>
      <p:sp>
        <p:nvSpPr>
          <p:cNvPr id="17" name="Rectangle 29"/>
          <p:cNvSpPr>
            <a:spLocks noChangeArrowheads="1"/>
          </p:cNvSpPr>
          <p:nvPr/>
        </p:nvSpPr>
        <p:spPr bwMode="auto">
          <a:xfrm>
            <a:off x="4188965" y="4007313"/>
            <a:ext cx="57708" cy="246221"/>
          </a:xfrm>
          <a:prstGeom prst="rect">
            <a:avLst/>
          </a:prstGeom>
          <a:noFill/>
          <a:ln w="9525">
            <a:noFill/>
            <a:miter lim="800000"/>
            <a:headEnd/>
            <a:tailEnd/>
          </a:ln>
        </p:spPr>
        <p:txBody>
          <a:bodyPr wrap="none" lIns="0" tIns="0" rIns="0" bIns="0">
            <a:spAutoFit/>
          </a:bodyPr>
          <a:lstStyle/>
          <a:p>
            <a:r>
              <a:rPr lang="en-US" sz="1600" b="1">
                <a:latin typeface="Arial" pitchFamily="34" charset="0"/>
              </a:rPr>
              <a:t>i</a:t>
            </a:r>
            <a:endParaRPr lang="en-US" sz="2000"/>
          </a:p>
        </p:txBody>
      </p:sp>
      <p:sp>
        <p:nvSpPr>
          <p:cNvPr id="18" name="Rectangle 30"/>
          <p:cNvSpPr>
            <a:spLocks noChangeArrowheads="1"/>
          </p:cNvSpPr>
          <p:nvPr/>
        </p:nvSpPr>
        <p:spPr bwMode="auto">
          <a:xfrm>
            <a:off x="6041577" y="3788238"/>
            <a:ext cx="64120" cy="276999"/>
          </a:xfrm>
          <a:prstGeom prst="rect">
            <a:avLst/>
          </a:prstGeom>
          <a:noFill/>
          <a:ln w="9525">
            <a:noFill/>
            <a:miter lim="800000"/>
            <a:headEnd/>
            <a:tailEnd/>
          </a:ln>
        </p:spPr>
        <p:txBody>
          <a:bodyPr wrap="none" lIns="0" tIns="0" rIns="0" bIns="0">
            <a:spAutoFit/>
          </a:bodyPr>
          <a:lstStyle/>
          <a:p>
            <a:r>
              <a:rPr lang="en-US" b="1">
                <a:latin typeface="Arial" pitchFamily="34" charset="0"/>
              </a:rPr>
              <a:t>i</a:t>
            </a:r>
            <a:endParaRPr lang="en-US" sz="2400"/>
          </a:p>
        </p:txBody>
      </p:sp>
      <p:sp>
        <p:nvSpPr>
          <p:cNvPr id="19" name="Rectangle 31"/>
          <p:cNvSpPr>
            <a:spLocks noChangeArrowheads="1"/>
          </p:cNvSpPr>
          <p:nvPr/>
        </p:nvSpPr>
        <p:spPr bwMode="auto">
          <a:xfrm>
            <a:off x="5331965" y="3788238"/>
            <a:ext cx="64120" cy="276999"/>
          </a:xfrm>
          <a:prstGeom prst="rect">
            <a:avLst/>
          </a:prstGeom>
          <a:noFill/>
          <a:ln w="9525">
            <a:noFill/>
            <a:miter lim="800000"/>
            <a:headEnd/>
            <a:tailEnd/>
          </a:ln>
        </p:spPr>
        <p:txBody>
          <a:bodyPr wrap="none" lIns="0" tIns="0" rIns="0" bIns="0">
            <a:spAutoFit/>
          </a:bodyPr>
          <a:lstStyle/>
          <a:p>
            <a:r>
              <a:rPr lang="en-US" b="1">
                <a:latin typeface="Arial" pitchFamily="34" charset="0"/>
              </a:rPr>
              <a:t>i</a:t>
            </a:r>
            <a:endParaRPr lang="en-US" sz="2400"/>
          </a:p>
        </p:txBody>
      </p:sp>
      <p:sp>
        <p:nvSpPr>
          <p:cNvPr id="20" name="Rectangle 32"/>
          <p:cNvSpPr>
            <a:spLocks noChangeArrowheads="1"/>
          </p:cNvSpPr>
          <p:nvPr/>
        </p:nvSpPr>
        <p:spPr bwMode="auto">
          <a:xfrm>
            <a:off x="5855840" y="3350088"/>
            <a:ext cx="64120" cy="276999"/>
          </a:xfrm>
          <a:prstGeom prst="rect">
            <a:avLst/>
          </a:prstGeom>
          <a:noFill/>
          <a:ln w="9525">
            <a:noFill/>
            <a:miter lim="800000"/>
            <a:headEnd/>
            <a:tailEnd/>
          </a:ln>
        </p:spPr>
        <p:txBody>
          <a:bodyPr wrap="none" lIns="0" tIns="0" rIns="0" bIns="0">
            <a:spAutoFit/>
          </a:bodyPr>
          <a:lstStyle/>
          <a:p>
            <a:r>
              <a:rPr lang="en-US" b="1">
                <a:latin typeface="Arial" pitchFamily="34" charset="0"/>
              </a:rPr>
              <a:t>i</a:t>
            </a:r>
            <a:endParaRPr lang="en-US" sz="2400"/>
          </a:p>
        </p:txBody>
      </p:sp>
      <p:sp>
        <p:nvSpPr>
          <p:cNvPr id="21" name="Rectangle 33"/>
          <p:cNvSpPr>
            <a:spLocks noChangeArrowheads="1"/>
          </p:cNvSpPr>
          <p:nvPr/>
        </p:nvSpPr>
        <p:spPr bwMode="auto">
          <a:xfrm>
            <a:off x="5146227" y="3350088"/>
            <a:ext cx="64120" cy="276999"/>
          </a:xfrm>
          <a:prstGeom prst="rect">
            <a:avLst/>
          </a:prstGeom>
          <a:noFill/>
          <a:ln w="9525">
            <a:noFill/>
            <a:miter lim="800000"/>
            <a:headEnd/>
            <a:tailEnd/>
          </a:ln>
        </p:spPr>
        <p:txBody>
          <a:bodyPr wrap="none" lIns="0" tIns="0" rIns="0" bIns="0">
            <a:spAutoFit/>
          </a:bodyPr>
          <a:lstStyle/>
          <a:p>
            <a:r>
              <a:rPr lang="en-US" b="1">
                <a:latin typeface="Arial" pitchFamily="34" charset="0"/>
              </a:rPr>
              <a:t>i</a:t>
            </a:r>
            <a:endParaRPr lang="en-US" sz="2400"/>
          </a:p>
        </p:txBody>
      </p:sp>
      <p:sp>
        <p:nvSpPr>
          <p:cNvPr id="22" name="Rectangle 34"/>
          <p:cNvSpPr>
            <a:spLocks noChangeArrowheads="1"/>
          </p:cNvSpPr>
          <p:nvPr/>
        </p:nvSpPr>
        <p:spPr bwMode="auto">
          <a:xfrm>
            <a:off x="3507927" y="3350088"/>
            <a:ext cx="64120" cy="276999"/>
          </a:xfrm>
          <a:prstGeom prst="rect">
            <a:avLst/>
          </a:prstGeom>
          <a:noFill/>
          <a:ln w="9525">
            <a:noFill/>
            <a:miter lim="800000"/>
            <a:headEnd/>
            <a:tailEnd/>
          </a:ln>
        </p:spPr>
        <p:txBody>
          <a:bodyPr wrap="none" lIns="0" tIns="0" rIns="0" bIns="0">
            <a:spAutoFit/>
          </a:bodyPr>
          <a:lstStyle/>
          <a:p>
            <a:r>
              <a:rPr lang="en-US" b="1">
                <a:latin typeface="Arial" pitchFamily="34" charset="0"/>
              </a:rPr>
              <a:t>i</a:t>
            </a:r>
            <a:endParaRPr lang="en-US" sz="2400"/>
          </a:p>
        </p:txBody>
      </p:sp>
      <p:sp>
        <p:nvSpPr>
          <p:cNvPr id="23" name="Rectangle 35"/>
          <p:cNvSpPr>
            <a:spLocks noChangeArrowheads="1"/>
          </p:cNvSpPr>
          <p:nvPr/>
        </p:nvSpPr>
        <p:spPr bwMode="auto">
          <a:xfrm>
            <a:off x="2798315" y="3350088"/>
            <a:ext cx="64120" cy="276999"/>
          </a:xfrm>
          <a:prstGeom prst="rect">
            <a:avLst/>
          </a:prstGeom>
          <a:noFill/>
          <a:ln w="9525">
            <a:noFill/>
            <a:miter lim="800000"/>
            <a:headEnd/>
            <a:tailEnd/>
          </a:ln>
        </p:spPr>
        <p:txBody>
          <a:bodyPr wrap="none" lIns="0" tIns="0" rIns="0" bIns="0">
            <a:spAutoFit/>
          </a:bodyPr>
          <a:lstStyle/>
          <a:p>
            <a:r>
              <a:rPr lang="en-US" b="1">
                <a:latin typeface="Arial" pitchFamily="34" charset="0"/>
              </a:rPr>
              <a:t>i</a:t>
            </a:r>
            <a:endParaRPr lang="en-US" sz="2400"/>
          </a:p>
        </p:txBody>
      </p:sp>
      <p:sp>
        <p:nvSpPr>
          <p:cNvPr id="24" name="Rectangle 36"/>
          <p:cNvSpPr>
            <a:spLocks noChangeArrowheads="1"/>
          </p:cNvSpPr>
          <p:nvPr/>
        </p:nvSpPr>
        <p:spPr bwMode="auto">
          <a:xfrm>
            <a:off x="993327" y="3545351"/>
            <a:ext cx="64120" cy="276999"/>
          </a:xfrm>
          <a:prstGeom prst="rect">
            <a:avLst/>
          </a:prstGeom>
          <a:noFill/>
          <a:ln w="9525">
            <a:noFill/>
            <a:miter lim="800000"/>
            <a:headEnd/>
            <a:tailEnd/>
          </a:ln>
        </p:spPr>
        <p:txBody>
          <a:bodyPr wrap="none" lIns="0" tIns="0" rIns="0" bIns="0">
            <a:spAutoFit/>
          </a:bodyPr>
          <a:lstStyle/>
          <a:p>
            <a:r>
              <a:rPr lang="en-US" b="1">
                <a:latin typeface="Arial" pitchFamily="34" charset="0"/>
              </a:rPr>
              <a:t>i</a:t>
            </a:r>
            <a:endParaRPr lang="en-US" sz="2400"/>
          </a:p>
        </p:txBody>
      </p:sp>
      <p:sp>
        <p:nvSpPr>
          <p:cNvPr id="25" name="Rectangle 37"/>
          <p:cNvSpPr>
            <a:spLocks noChangeArrowheads="1"/>
          </p:cNvSpPr>
          <p:nvPr/>
        </p:nvSpPr>
        <p:spPr bwMode="auto">
          <a:xfrm>
            <a:off x="6125715" y="3597738"/>
            <a:ext cx="102592"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t>
            </a:r>
            <a:endParaRPr lang="en-US" sz="2400"/>
          </a:p>
        </p:txBody>
      </p:sp>
      <p:sp>
        <p:nvSpPr>
          <p:cNvPr id="26" name="Rectangle 38"/>
          <p:cNvSpPr>
            <a:spLocks noChangeArrowheads="1"/>
          </p:cNvSpPr>
          <p:nvPr/>
        </p:nvSpPr>
        <p:spPr bwMode="auto">
          <a:xfrm>
            <a:off x="5416102" y="3597738"/>
            <a:ext cx="615553"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)p(A</a:t>
            </a:r>
            <a:endParaRPr lang="en-US" sz="2400"/>
          </a:p>
        </p:txBody>
      </p:sp>
      <p:sp>
        <p:nvSpPr>
          <p:cNvPr id="27" name="Rectangle 39"/>
          <p:cNvSpPr>
            <a:spLocks noChangeArrowheads="1"/>
          </p:cNvSpPr>
          <p:nvPr/>
        </p:nvSpPr>
        <p:spPr bwMode="auto">
          <a:xfrm>
            <a:off x="5098602" y="3597738"/>
            <a:ext cx="222818"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a:t>
            </a:r>
            <a:endParaRPr lang="en-US" sz="2400"/>
          </a:p>
        </p:txBody>
      </p:sp>
      <p:sp>
        <p:nvSpPr>
          <p:cNvPr id="28" name="Rectangle 40"/>
          <p:cNvSpPr>
            <a:spLocks noChangeArrowheads="1"/>
          </p:cNvSpPr>
          <p:nvPr/>
        </p:nvSpPr>
        <p:spPr bwMode="auto">
          <a:xfrm>
            <a:off x="4954140" y="3597738"/>
            <a:ext cx="86562"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t>
            </a:r>
            <a:endParaRPr lang="en-US" sz="2400"/>
          </a:p>
        </p:txBody>
      </p:sp>
      <p:sp>
        <p:nvSpPr>
          <p:cNvPr id="29" name="Rectangle 41"/>
          <p:cNvSpPr>
            <a:spLocks noChangeArrowheads="1"/>
          </p:cNvSpPr>
          <p:nvPr/>
        </p:nvSpPr>
        <p:spPr bwMode="auto">
          <a:xfrm>
            <a:off x="4406452" y="3597738"/>
            <a:ext cx="495328"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p(E</a:t>
            </a:r>
            <a:endParaRPr lang="en-US" sz="2400"/>
          </a:p>
        </p:txBody>
      </p:sp>
      <p:sp>
        <p:nvSpPr>
          <p:cNvPr id="30" name="Rectangle 42"/>
          <p:cNvSpPr>
            <a:spLocks noChangeArrowheads="1"/>
          </p:cNvSpPr>
          <p:nvPr/>
        </p:nvSpPr>
        <p:spPr bwMode="auto">
          <a:xfrm>
            <a:off x="5938390" y="3161176"/>
            <a:ext cx="102592"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t>
            </a:r>
            <a:endParaRPr lang="en-US" sz="2400"/>
          </a:p>
        </p:txBody>
      </p:sp>
      <p:sp>
        <p:nvSpPr>
          <p:cNvPr id="31" name="Rectangle 43"/>
          <p:cNvSpPr>
            <a:spLocks noChangeArrowheads="1"/>
          </p:cNvSpPr>
          <p:nvPr/>
        </p:nvSpPr>
        <p:spPr bwMode="auto">
          <a:xfrm>
            <a:off x="5230365" y="3161176"/>
            <a:ext cx="615553" cy="369332"/>
          </a:xfrm>
          <a:prstGeom prst="rect">
            <a:avLst/>
          </a:prstGeom>
          <a:noFill/>
          <a:ln w="9525">
            <a:noFill/>
            <a:miter lim="800000"/>
            <a:headEnd/>
            <a:tailEnd/>
          </a:ln>
        </p:spPr>
        <p:txBody>
          <a:bodyPr wrap="none" lIns="0" tIns="0" rIns="0" bIns="0">
            <a:spAutoFit/>
          </a:bodyPr>
          <a:lstStyle/>
          <a:p>
            <a:r>
              <a:rPr lang="en-US" sz="2400" b="1" dirty="0">
                <a:latin typeface="Arial" pitchFamily="34" charset="0"/>
              </a:rPr>
              <a:t>)p(A</a:t>
            </a:r>
            <a:endParaRPr lang="en-US" sz="2400" dirty="0"/>
          </a:p>
        </p:txBody>
      </p:sp>
      <p:sp>
        <p:nvSpPr>
          <p:cNvPr id="32" name="Rectangle 44"/>
          <p:cNvSpPr>
            <a:spLocks noChangeArrowheads="1"/>
          </p:cNvSpPr>
          <p:nvPr/>
        </p:nvSpPr>
        <p:spPr bwMode="auto">
          <a:xfrm>
            <a:off x="4912865" y="3161176"/>
            <a:ext cx="222818"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a:t>
            </a:r>
            <a:endParaRPr lang="en-US" sz="2400"/>
          </a:p>
        </p:txBody>
      </p:sp>
      <p:sp>
        <p:nvSpPr>
          <p:cNvPr id="33" name="Rectangle 45"/>
          <p:cNvSpPr>
            <a:spLocks noChangeArrowheads="1"/>
          </p:cNvSpPr>
          <p:nvPr/>
        </p:nvSpPr>
        <p:spPr bwMode="auto">
          <a:xfrm>
            <a:off x="4768402" y="3161176"/>
            <a:ext cx="86562"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t>
            </a:r>
            <a:endParaRPr lang="en-US" sz="2400"/>
          </a:p>
        </p:txBody>
      </p:sp>
      <p:sp>
        <p:nvSpPr>
          <p:cNvPr id="34" name="Rectangle 46"/>
          <p:cNvSpPr>
            <a:spLocks noChangeArrowheads="1"/>
          </p:cNvSpPr>
          <p:nvPr/>
        </p:nvSpPr>
        <p:spPr bwMode="auto">
          <a:xfrm>
            <a:off x="4220715" y="3161176"/>
            <a:ext cx="495328"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p(E</a:t>
            </a:r>
            <a:endParaRPr lang="en-US" sz="2400"/>
          </a:p>
        </p:txBody>
      </p:sp>
      <p:sp>
        <p:nvSpPr>
          <p:cNvPr id="35" name="Rectangle 47"/>
          <p:cNvSpPr>
            <a:spLocks noChangeArrowheads="1"/>
          </p:cNvSpPr>
          <p:nvPr/>
        </p:nvSpPr>
        <p:spPr bwMode="auto">
          <a:xfrm>
            <a:off x="2482402" y="3597738"/>
            <a:ext cx="597921"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p(E)</a:t>
            </a:r>
            <a:endParaRPr lang="en-US" sz="2400"/>
          </a:p>
        </p:txBody>
      </p:sp>
      <p:sp>
        <p:nvSpPr>
          <p:cNvPr id="36" name="Rectangle 48"/>
          <p:cNvSpPr>
            <a:spLocks noChangeArrowheads="1"/>
          </p:cNvSpPr>
          <p:nvPr/>
        </p:nvSpPr>
        <p:spPr bwMode="auto">
          <a:xfrm>
            <a:off x="3590477" y="3161176"/>
            <a:ext cx="102592"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t>
            </a:r>
            <a:endParaRPr lang="en-US" sz="2400"/>
          </a:p>
        </p:txBody>
      </p:sp>
      <p:sp>
        <p:nvSpPr>
          <p:cNvPr id="37" name="Rectangle 49"/>
          <p:cNvSpPr>
            <a:spLocks noChangeArrowheads="1"/>
          </p:cNvSpPr>
          <p:nvPr/>
        </p:nvSpPr>
        <p:spPr bwMode="auto">
          <a:xfrm>
            <a:off x="2882452" y="3161176"/>
            <a:ext cx="615553" cy="369332"/>
          </a:xfrm>
          <a:prstGeom prst="rect">
            <a:avLst/>
          </a:prstGeom>
          <a:noFill/>
          <a:ln w="9525">
            <a:noFill/>
            <a:miter lim="800000"/>
            <a:headEnd/>
            <a:tailEnd/>
          </a:ln>
        </p:spPr>
        <p:txBody>
          <a:bodyPr wrap="none" lIns="0" tIns="0" rIns="0" bIns="0">
            <a:spAutoFit/>
          </a:bodyPr>
          <a:lstStyle/>
          <a:p>
            <a:r>
              <a:rPr lang="en-US" sz="2400" b="1" dirty="0">
                <a:latin typeface="Arial" pitchFamily="34" charset="0"/>
              </a:rPr>
              <a:t>)p(A</a:t>
            </a:r>
            <a:endParaRPr lang="en-US" sz="2400" dirty="0"/>
          </a:p>
        </p:txBody>
      </p:sp>
      <p:sp>
        <p:nvSpPr>
          <p:cNvPr id="38" name="Rectangle 50"/>
          <p:cNvSpPr>
            <a:spLocks noChangeArrowheads="1"/>
          </p:cNvSpPr>
          <p:nvPr/>
        </p:nvSpPr>
        <p:spPr bwMode="auto">
          <a:xfrm>
            <a:off x="2564952" y="3161176"/>
            <a:ext cx="222818" cy="369332"/>
          </a:xfrm>
          <a:prstGeom prst="rect">
            <a:avLst/>
          </a:prstGeom>
          <a:noFill/>
          <a:ln w="9525">
            <a:noFill/>
            <a:miter lim="800000"/>
            <a:headEnd/>
            <a:tailEnd/>
          </a:ln>
        </p:spPr>
        <p:txBody>
          <a:bodyPr wrap="none" lIns="0" tIns="0" rIns="0" bIns="0">
            <a:spAutoFit/>
          </a:bodyPr>
          <a:lstStyle/>
          <a:p>
            <a:r>
              <a:rPr lang="en-US" sz="2400" b="1" dirty="0">
                <a:latin typeface="Arial" pitchFamily="34" charset="0"/>
              </a:rPr>
              <a:t>A</a:t>
            </a:r>
            <a:endParaRPr lang="en-US" sz="2400" dirty="0"/>
          </a:p>
        </p:txBody>
      </p:sp>
      <p:sp>
        <p:nvSpPr>
          <p:cNvPr id="39" name="Rectangle 51"/>
          <p:cNvSpPr>
            <a:spLocks noChangeArrowheads="1"/>
          </p:cNvSpPr>
          <p:nvPr/>
        </p:nvSpPr>
        <p:spPr bwMode="auto">
          <a:xfrm>
            <a:off x="2420490" y="3161176"/>
            <a:ext cx="86562" cy="369332"/>
          </a:xfrm>
          <a:prstGeom prst="rect">
            <a:avLst/>
          </a:prstGeom>
          <a:noFill/>
          <a:ln w="9525">
            <a:noFill/>
            <a:miter lim="800000"/>
            <a:headEnd/>
            <a:tailEnd/>
          </a:ln>
        </p:spPr>
        <p:txBody>
          <a:bodyPr wrap="none" lIns="0" tIns="0" rIns="0" bIns="0">
            <a:spAutoFit/>
          </a:bodyPr>
          <a:lstStyle/>
          <a:p>
            <a:r>
              <a:rPr lang="en-US" sz="2400" b="1" dirty="0">
                <a:latin typeface="Arial" pitchFamily="34" charset="0"/>
              </a:rPr>
              <a:t>|</a:t>
            </a:r>
            <a:endParaRPr lang="en-US" sz="2400" dirty="0"/>
          </a:p>
        </p:txBody>
      </p:sp>
      <p:sp>
        <p:nvSpPr>
          <p:cNvPr id="40" name="Rectangle 52"/>
          <p:cNvSpPr>
            <a:spLocks noChangeArrowheads="1"/>
          </p:cNvSpPr>
          <p:nvPr/>
        </p:nvSpPr>
        <p:spPr bwMode="auto">
          <a:xfrm>
            <a:off x="1872802" y="3161176"/>
            <a:ext cx="495328"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p(E</a:t>
            </a:r>
            <a:endParaRPr lang="en-US" sz="2400"/>
          </a:p>
        </p:txBody>
      </p:sp>
      <p:sp>
        <p:nvSpPr>
          <p:cNvPr id="41" name="Rectangle 53"/>
          <p:cNvSpPr>
            <a:spLocks noChangeArrowheads="1"/>
          </p:cNvSpPr>
          <p:nvPr/>
        </p:nvSpPr>
        <p:spPr bwMode="auto">
          <a:xfrm>
            <a:off x="1245740" y="3356438"/>
            <a:ext cx="307777"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E)</a:t>
            </a:r>
            <a:endParaRPr lang="en-US" sz="2400"/>
          </a:p>
        </p:txBody>
      </p:sp>
      <p:sp>
        <p:nvSpPr>
          <p:cNvPr id="42" name="Rectangle 54"/>
          <p:cNvSpPr>
            <a:spLocks noChangeArrowheads="1"/>
          </p:cNvSpPr>
          <p:nvPr/>
        </p:nvSpPr>
        <p:spPr bwMode="auto">
          <a:xfrm>
            <a:off x="1123502" y="3356438"/>
            <a:ext cx="86562"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t>
            </a:r>
            <a:endParaRPr lang="en-US" sz="2400"/>
          </a:p>
        </p:txBody>
      </p:sp>
      <p:sp>
        <p:nvSpPr>
          <p:cNvPr id="43" name="Rectangle 55"/>
          <p:cNvSpPr>
            <a:spLocks noChangeArrowheads="1"/>
          </p:cNvSpPr>
          <p:nvPr/>
        </p:nvSpPr>
        <p:spPr bwMode="auto">
          <a:xfrm>
            <a:off x="467865" y="3356438"/>
            <a:ext cx="512961"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p(A</a:t>
            </a:r>
            <a:endParaRPr lang="en-US" sz="2400"/>
          </a:p>
        </p:txBody>
      </p:sp>
      <p:sp>
        <p:nvSpPr>
          <p:cNvPr id="44" name="Rectangle 56"/>
          <p:cNvSpPr>
            <a:spLocks noChangeArrowheads="1"/>
          </p:cNvSpPr>
          <p:nvPr/>
        </p:nvSpPr>
        <p:spPr bwMode="auto">
          <a:xfrm>
            <a:off x="3587302" y="2354729"/>
            <a:ext cx="615553"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p(B)</a:t>
            </a:r>
            <a:endParaRPr lang="en-US" sz="2400"/>
          </a:p>
        </p:txBody>
      </p:sp>
      <p:sp>
        <p:nvSpPr>
          <p:cNvPr id="45" name="Rectangle 57"/>
          <p:cNvSpPr>
            <a:spLocks noChangeArrowheads="1"/>
          </p:cNvSpPr>
          <p:nvPr/>
        </p:nvSpPr>
        <p:spPr bwMode="auto">
          <a:xfrm>
            <a:off x="3782565" y="1916579"/>
            <a:ext cx="940963"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A)p(A)</a:t>
            </a:r>
            <a:endParaRPr lang="en-US" sz="2400"/>
          </a:p>
        </p:txBody>
      </p:sp>
      <p:sp>
        <p:nvSpPr>
          <p:cNvPr id="46" name="Rectangle 58"/>
          <p:cNvSpPr>
            <a:spLocks noChangeArrowheads="1"/>
          </p:cNvSpPr>
          <p:nvPr/>
        </p:nvSpPr>
        <p:spPr bwMode="auto">
          <a:xfrm>
            <a:off x="3638102" y="1916579"/>
            <a:ext cx="86562"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t>
            </a:r>
            <a:endParaRPr lang="en-US" sz="2400"/>
          </a:p>
        </p:txBody>
      </p:sp>
      <p:sp>
        <p:nvSpPr>
          <p:cNvPr id="47" name="Rectangle 59"/>
          <p:cNvSpPr>
            <a:spLocks noChangeArrowheads="1"/>
          </p:cNvSpPr>
          <p:nvPr/>
        </p:nvSpPr>
        <p:spPr bwMode="auto">
          <a:xfrm>
            <a:off x="3076127" y="1916579"/>
            <a:ext cx="512961" cy="369332"/>
          </a:xfrm>
          <a:prstGeom prst="rect">
            <a:avLst/>
          </a:prstGeom>
          <a:noFill/>
          <a:ln w="9525">
            <a:noFill/>
            <a:miter lim="800000"/>
            <a:headEnd/>
            <a:tailEnd/>
          </a:ln>
        </p:spPr>
        <p:txBody>
          <a:bodyPr wrap="none" lIns="0" tIns="0" rIns="0" bIns="0">
            <a:spAutoFit/>
          </a:bodyPr>
          <a:lstStyle/>
          <a:p>
            <a:r>
              <a:rPr lang="en-US" sz="2400" b="1" dirty="0">
                <a:latin typeface="Arial" pitchFamily="34" charset="0"/>
              </a:rPr>
              <a:t>p(B</a:t>
            </a:r>
            <a:endParaRPr lang="en-US" sz="2400" dirty="0"/>
          </a:p>
        </p:txBody>
      </p:sp>
      <p:sp>
        <p:nvSpPr>
          <p:cNvPr id="48" name="Rectangle 60"/>
          <p:cNvSpPr>
            <a:spLocks noChangeArrowheads="1"/>
          </p:cNvSpPr>
          <p:nvPr/>
        </p:nvSpPr>
        <p:spPr bwMode="auto">
          <a:xfrm>
            <a:off x="1960115" y="2354729"/>
            <a:ext cx="615553"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p(B)</a:t>
            </a:r>
            <a:endParaRPr lang="en-US" sz="2400"/>
          </a:p>
        </p:txBody>
      </p:sp>
      <p:sp>
        <p:nvSpPr>
          <p:cNvPr id="49" name="Rectangle 61"/>
          <p:cNvSpPr>
            <a:spLocks noChangeArrowheads="1"/>
          </p:cNvSpPr>
          <p:nvPr/>
        </p:nvSpPr>
        <p:spPr bwMode="auto">
          <a:xfrm>
            <a:off x="2407790" y="1916579"/>
            <a:ext cx="325410" cy="369332"/>
          </a:xfrm>
          <a:prstGeom prst="rect">
            <a:avLst/>
          </a:prstGeom>
          <a:noFill/>
          <a:ln w="9525">
            <a:noFill/>
            <a:miter lim="800000"/>
            <a:headEnd/>
            <a:tailEnd/>
          </a:ln>
        </p:spPr>
        <p:txBody>
          <a:bodyPr wrap="none" lIns="0" tIns="0" rIns="0" bIns="0">
            <a:spAutoFit/>
          </a:bodyPr>
          <a:lstStyle/>
          <a:p>
            <a:r>
              <a:rPr lang="en-US" sz="2400" b="1" dirty="0">
                <a:latin typeface="Arial" pitchFamily="34" charset="0"/>
              </a:rPr>
              <a:t>B)</a:t>
            </a:r>
            <a:endParaRPr lang="en-US" sz="2400" dirty="0"/>
          </a:p>
        </p:txBody>
      </p:sp>
      <p:sp>
        <p:nvSpPr>
          <p:cNvPr id="50" name="Rectangle 62"/>
          <p:cNvSpPr>
            <a:spLocks noChangeArrowheads="1"/>
          </p:cNvSpPr>
          <p:nvPr/>
        </p:nvSpPr>
        <p:spPr bwMode="auto">
          <a:xfrm>
            <a:off x="1802952" y="1916579"/>
            <a:ext cx="597921" cy="369332"/>
          </a:xfrm>
          <a:prstGeom prst="rect">
            <a:avLst/>
          </a:prstGeom>
          <a:noFill/>
          <a:ln w="9525">
            <a:noFill/>
            <a:miter lim="800000"/>
            <a:headEnd/>
            <a:tailEnd/>
          </a:ln>
        </p:spPr>
        <p:txBody>
          <a:bodyPr wrap="none" lIns="0" tIns="0" rIns="0" bIns="0">
            <a:spAutoFit/>
          </a:bodyPr>
          <a:lstStyle/>
          <a:p>
            <a:r>
              <a:rPr lang="en-US" sz="2400" b="1" dirty="0">
                <a:latin typeface="Arial" pitchFamily="34" charset="0"/>
              </a:rPr>
              <a:t>p(A,</a:t>
            </a:r>
            <a:endParaRPr lang="en-US" sz="2400" dirty="0"/>
          </a:p>
        </p:txBody>
      </p:sp>
      <p:sp>
        <p:nvSpPr>
          <p:cNvPr id="51" name="Rectangle 63"/>
          <p:cNvSpPr>
            <a:spLocks noChangeArrowheads="1"/>
          </p:cNvSpPr>
          <p:nvPr/>
        </p:nvSpPr>
        <p:spPr bwMode="auto">
          <a:xfrm>
            <a:off x="1161602" y="2111841"/>
            <a:ext cx="325410"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B)</a:t>
            </a:r>
            <a:endParaRPr lang="en-US" sz="2400"/>
          </a:p>
        </p:txBody>
      </p:sp>
      <p:sp>
        <p:nvSpPr>
          <p:cNvPr id="52" name="Rectangle 64"/>
          <p:cNvSpPr>
            <a:spLocks noChangeArrowheads="1"/>
          </p:cNvSpPr>
          <p:nvPr/>
        </p:nvSpPr>
        <p:spPr bwMode="auto">
          <a:xfrm>
            <a:off x="1040952" y="2111841"/>
            <a:ext cx="86562"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a:t>
            </a:r>
            <a:endParaRPr lang="en-US" sz="2400"/>
          </a:p>
        </p:txBody>
      </p:sp>
      <p:sp>
        <p:nvSpPr>
          <p:cNvPr id="53" name="Rectangle 65"/>
          <p:cNvSpPr>
            <a:spLocks noChangeArrowheads="1"/>
          </p:cNvSpPr>
          <p:nvPr/>
        </p:nvSpPr>
        <p:spPr bwMode="auto">
          <a:xfrm>
            <a:off x="467865" y="2111841"/>
            <a:ext cx="512961" cy="369332"/>
          </a:xfrm>
          <a:prstGeom prst="rect">
            <a:avLst/>
          </a:prstGeom>
          <a:noFill/>
          <a:ln w="9525">
            <a:noFill/>
            <a:miter lim="800000"/>
            <a:headEnd/>
            <a:tailEnd/>
          </a:ln>
        </p:spPr>
        <p:txBody>
          <a:bodyPr wrap="none" lIns="0" tIns="0" rIns="0" bIns="0">
            <a:spAutoFit/>
          </a:bodyPr>
          <a:lstStyle/>
          <a:p>
            <a:r>
              <a:rPr lang="en-US" sz="2400" b="1">
                <a:latin typeface="Arial" pitchFamily="34" charset="0"/>
              </a:rPr>
              <a:t>p(A</a:t>
            </a:r>
            <a:endParaRPr lang="en-US" sz="2400"/>
          </a:p>
        </p:txBody>
      </p:sp>
      <p:sp>
        <p:nvSpPr>
          <p:cNvPr id="54" name="Freeform 6"/>
          <p:cNvSpPr>
            <a:spLocks/>
          </p:cNvSpPr>
          <p:nvPr/>
        </p:nvSpPr>
        <p:spPr bwMode="auto">
          <a:xfrm>
            <a:off x="6359068" y="1522416"/>
            <a:ext cx="1831975" cy="1368425"/>
          </a:xfrm>
          <a:custGeom>
            <a:avLst/>
            <a:gdLst>
              <a:gd name="T0" fmla="*/ 0 w 1824"/>
              <a:gd name="T1" fmla="*/ 576 h 1104"/>
              <a:gd name="T2" fmla="*/ 384 w 1824"/>
              <a:gd name="T3" fmla="*/ 96 h 1104"/>
              <a:gd name="T4" fmla="*/ 816 w 1824"/>
              <a:gd name="T5" fmla="*/ 288 h 1104"/>
              <a:gd name="T6" fmla="*/ 1536 w 1824"/>
              <a:gd name="T7" fmla="*/ 0 h 1104"/>
              <a:gd name="T8" fmla="*/ 1824 w 1824"/>
              <a:gd name="T9" fmla="*/ 672 h 1104"/>
              <a:gd name="T10" fmla="*/ 528 w 1824"/>
              <a:gd name="T11" fmla="*/ 1104 h 1104"/>
              <a:gd name="T12" fmla="*/ 0 w 1824"/>
              <a:gd name="T13" fmla="*/ 576 h 1104"/>
              <a:gd name="T14" fmla="*/ 0 60000 65536"/>
              <a:gd name="T15" fmla="*/ 0 60000 65536"/>
              <a:gd name="T16" fmla="*/ 0 60000 65536"/>
              <a:gd name="T17" fmla="*/ 0 60000 65536"/>
              <a:gd name="T18" fmla="*/ 0 60000 65536"/>
              <a:gd name="T19" fmla="*/ 0 60000 65536"/>
              <a:gd name="T20" fmla="*/ 0 60000 65536"/>
              <a:gd name="T21" fmla="*/ 0 w 1824"/>
              <a:gd name="T22" fmla="*/ 0 h 1104"/>
              <a:gd name="T23" fmla="*/ 1824 w 1824"/>
              <a:gd name="T24" fmla="*/ 1104 h 1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4" h="1104">
                <a:moveTo>
                  <a:pt x="0" y="576"/>
                </a:moveTo>
                <a:lnTo>
                  <a:pt x="384" y="96"/>
                </a:lnTo>
                <a:lnTo>
                  <a:pt x="816" y="288"/>
                </a:lnTo>
                <a:lnTo>
                  <a:pt x="1536" y="0"/>
                </a:lnTo>
                <a:lnTo>
                  <a:pt x="1824" y="672"/>
                </a:lnTo>
                <a:lnTo>
                  <a:pt x="528" y="1104"/>
                </a:lnTo>
                <a:lnTo>
                  <a:pt x="0" y="576"/>
                </a:lnTo>
                <a:close/>
              </a:path>
            </a:pathLst>
          </a:custGeom>
          <a:solidFill>
            <a:schemeClr val="hlink"/>
          </a:solidFill>
          <a:ln w="9525">
            <a:solidFill>
              <a:schemeClr val="tx1"/>
            </a:solidFill>
            <a:round/>
            <a:headEnd/>
            <a:tailEnd/>
          </a:ln>
        </p:spPr>
        <p:txBody>
          <a:bodyPr wrap="none" anchor="ctr"/>
          <a:lstStyle/>
          <a:p>
            <a:endParaRPr lang="tr-TR"/>
          </a:p>
        </p:txBody>
      </p:sp>
      <p:sp>
        <p:nvSpPr>
          <p:cNvPr id="55" name="Rectangle 7"/>
          <p:cNvSpPr>
            <a:spLocks noChangeArrowheads="1"/>
          </p:cNvSpPr>
          <p:nvPr/>
        </p:nvSpPr>
        <p:spPr bwMode="auto">
          <a:xfrm>
            <a:off x="6117768" y="1104903"/>
            <a:ext cx="2362200" cy="1905000"/>
          </a:xfrm>
          <a:prstGeom prst="rect">
            <a:avLst/>
          </a:prstGeom>
          <a:noFill/>
          <a:ln w="9525">
            <a:solidFill>
              <a:schemeClr val="tx1"/>
            </a:solidFill>
            <a:miter lim="800000"/>
            <a:headEnd/>
            <a:tailEnd/>
          </a:ln>
        </p:spPr>
        <p:txBody>
          <a:bodyPr wrap="none" anchor="ctr"/>
          <a:lstStyle/>
          <a:p>
            <a:endParaRPr lang="tr-TR"/>
          </a:p>
        </p:txBody>
      </p:sp>
      <p:sp>
        <p:nvSpPr>
          <p:cNvPr id="56" name="Line 8"/>
          <p:cNvSpPr>
            <a:spLocks noChangeShapeType="1"/>
          </p:cNvSpPr>
          <p:nvPr/>
        </p:nvSpPr>
        <p:spPr bwMode="auto">
          <a:xfrm>
            <a:off x="6503531" y="1104903"/>
            <a:ext cx="433387" cy="952500"/>
          </a:xfrm>
          <a:prstGeom prst="line">
            <a:avLst/>
          </a:prstGeom>
          <a:noFill/>
          <a:ln w="9525">
            <a:solidFill>
              <a:schemeClr val="tx1"/>
            </a:solidFill>
            <a:round/>
            <a:headEnd/>
            <a:tailEnd/>
          </a:ln>
        </p:spPr>
        <p:txBody>
          <a:bodyPr wrap="none" anchor="ctr"/>
          <a:lstStyle/>
          <a:p>
            <a:endParaRPr lang="tr-TR"/>
          </a:p>
        </p:txBody>
      </p:sp>
      <p:sp>
        <p:nvSpPr>
          <p:cNvPr id="57" name="Line 9"/>
          <p:cNvSpPr>
            <a:spLocks noChangeShapeType="1"/>
          </p:cNvSpPr>
          <p:nvPr/>
        </p:nvSpPr>
        <p:spPr bwMode="auto">
          <a:xfrm flipV="1">
            <a:off x="6117768" y="1998666"/>
            <a:ext cx="1012825" cy="296862"/>
          </a:xfrm>
          <a:prstGeom prst="line">
            <a:avLst/>
          </a:prstGeom>
          <a:noFill/>
          <a:ln w="9525">
            <a:solidFill>
              <a:schemeClr val="tx1"/>
            </a:solidFill>
            <a:round/>
            <a:headEnd/>
            <a:tailEnd/>
          </a:ln>
        </p:spPr>
        <p:txBody>
          <a:bodyPr wrap="none" anchor="ctr"/>
          <a:lstStyle/>
          <a:p>
            <a:endParaRPr lang="tr-TR"/>
          </a:p>
        </p:txBody>
      </p:sp>
      <p:sp>
        <p:nvSpPr>
          <p:cNvPr id="58" name="Line 10"/>
          <p:cNvSpPr>
            <a:spLocks noChangeShapeType="1"/>
          </p:cNvSpPr>
          <p:nvPr/>
        </p:nvSpPr>
        <p:spPr bwMode="auto">
          <a:xfrm flipH="1">
            <a:off x="6840081" y="1104903"/>
            <a:ext cx="579437" cy="1905000"/>
          </a:xfrm>
          <a:prstGeom prst="line">
            <a:avLst/>
          </a:prstGeom>
          <a:noFill/>
          <a:ln w="9525">
            <a:solidFill>
              <a:schemeClr val="tx1"/>
            </a:solidFill>
            <a:round/>
            <a:headEnd/>
            <a:tailEnd/>
          </a:ln>
        </p:spPr>
        <p:txBody>
          <a:bodyPr wrap="none" anchor="ctr"/>
          <a:lstStyle/>
          <a:p>
            <a:endParaRPr lang="tr-TR"/>
          </a:p>
        </p:txBody>
      </p:sp>
      <p:sp>
        <p:nvSpPr>
          <p:cNvPr id="59" name="Line 11"/>
          <p:cNvSpPr>
            <a:spLocks noChangeShapeType="1"/>
          </p:cNvSpPr>
          <p:nvPr/>
        </p:nvSpPr>
        <p:spPr bwMode="auto">
          <a:xfrm>
            <a:off x="7081381" y="2236791"/>
            <a:ext cx="1398587" cy="119062"/>
          </a:xfrm>
          <a:prstGeom prst="line">
            <a:avLst/>
          </a:prstGeom>
          <a:noFill/>
          <a:ln w="9525">
            <a:solidFill>
              <a:schemeClr val="tx1"/>
            </a:solidFill>
            <a:round/>
            <a:headEnd/>
            <a:tailEnd/>
          </a:ln>
        </p:spPr>
        <p:txBody>
          <a:bodyPr wrap="none" anchor="ctr"/>
          <a:lstStyle/>
          <a:p>
            <a:endParaRPr lang="tr-TR"/>
          </a:p>
        </p:txBody>
      </p:sp>
      <p:sp>
        <p:nvSpPr>
          <p:cNvPr id="60" name="Line 12"/>
          <p:cNvSpPr>
            <a:spLocks noChangeShapeType="1"/>
          </p:cNvSpPr>
          <p:nvPr/>
        </p:nvSpPr>
        <p:spPr bwMode="auto">
          <a:xfrm flipV="1">
            <a:off x="7805281" y="1104903"/>
            <a:ext cx="144462" cy="1190625"/>
          </a:xfrm>
          <a:prstGeom prst="line">
            <a:avLst/>
          </a:prstGeom>
          <a:noFill/>
          <a:ln w="9525">
            <a:solidFill>
              <a:schemeClr val="tx1"/>
            </a:solidFill>
            <a:round/>
            <a:headEnd/>
            <a:tailEnd/>
          </a:ln>
        </p:spPr>
        <p:txBody>
          <a:bodyPr wrap="none" anchor="ctr"/>
          <a:lstStyle/>
          <a:p>
            <a:endParaRPr lang="tr-TR"/>
          </a:p>
        </p:txBody>
      </p:sp>
      <p:sp>
        <p:nvSpPr>
          <p:cNvPr id="61" name="Text Box 13"/>
          <p:cNvSpPr txBox="1">
            <a:spLocks noChangeArrowheads="1"/>
          </p:cNvSpPr>
          <p:nvPr/>
        </p:nvSpPr>
        <p:spPr bwMode="auto">
          <a:xfrm>
            <a:off x="6214606" y="1403353"/>
            <a:ext cx="517525" cy="457200"/>
          </a:xfrm>
          <a:prstGeom prst="rect">
            <a:avLst/>
          </a:prstGeom>
          <a:noFill/>
          <a:ln w="9525">
            <a:noFill/>
            <a:miter lim="800000"/>
            <a:headEnd/>
            <a:tailEnd/>
          </a:ln>
        </p:spPr>
        <p:txBody>
          <a:bodyPr wrap="none">
            <a:spAutoFit/>
          </a:bodyPr>
          <a:lstStyle/>
          <a:p>
            <a:r>
              <a:rPr lang="en-US" b="1">
                <a:latin typeface="Arial" pitchFamily="34" charset="0"/>
              </a:rPr>
              <a:t>A</a:t>
            </a:r>
            <a:r>
              <a:rPr lang="en-US" b="1" baseline="-25000">
                <a:latin typeface="Arial" pitchFamily="34" charset="0"/>
              </a:rPr>
              <a:t>1</a:t>
            </a:r>
            <a:endParaRPr lang="en-US" b="1">
              <a:latin typeface="Arial" pitchFamily="34" charset="0"/>
            </a:endParaRPr>
          </a:p>
        </p:txBody>
      </p:sp>
      <p:sp>
        <p:nvSpPr>
          <p:cNvPr id="62" name="Text Box 14"/>
          <p:cNvSpPr txBox="1">
            <a:spLocks noChangeArrowheads="1"/>
          </p:cNvSpPr>
          <p:nvPr/>
        </p:nvSpPr>
        <p:spPr bwMode="auto">
          <a:xfrm>
            <a:off x="6841668" y="1165228"/>
            <a:ext cx="517525" cy="457200"/>
          </a:xfrm>
          <a:prstGeom prst="rect">
            <a:avLst/>
          </a:prstGeom>
          <a:noFill/>
          <a:ln w="9525">
            <a:noFill/>
            <a:miter lim="800000"/>
            <a:headEnd/>
            <a:tailEnd/>
          </a:ln>
        </p:spPr>
        <p:txBody>
          <a:bodyPr wrap="none">
            <a:spAutoFit/>
          </a:bodyPr>
          <a:lstStyle/>
          <a:p>
            <a:r>
              <a:rPr lang="en-US" b="1">
                <a:latin typeface="Arial" pitchFamily="34" charset="0"/>
              </a:rPr>
              <a:t>A</a:t>
            </a:r>
            <a:r>
              <a:rPr lang="en-US" b="1" baseline="-25000">
                <a:latin typeface="Arial" pitchFamily="34" charset="0"/>
              </a:rPr>
              <a:t>2</a:t>
            </a:r>
            <a:endParaRPr lang="en-US" b="1">
              <a:latin typeface="Arial" pitchFamily="34" charset="0"/>
            </a:endParaRPr>
          </a:p>
        </p:txBody>
      </p:sp>
      <p:sp>
        <p:nvSpPr>
          <p:cNvPr id="63" name="Text Box 15"/>
          <p:cNvSpPr txBox="1">
            <a:spLocks noChangeArrowheads="1"/>
          </p:cNvSpPr>
          <p:nvPr/>
        </p:nvSpPr>
        <p:spPr bwMode="auto">
          <a:xfrm>
            <a:off x="7419518" y="1165228"/>
            <a:ext cx="517525" cy="457200"/>
          </a:xfrm>
          <a:prstGeom prst="rect">
            <a:avLst/>
          </a:prstGeom>
          <a:noFill/>
          <a:ln w="9525">
            <a:noFill/>
            <a:miter lim="800000"/>
            <a:headEnd/>
            <a:tailEnd/>
          </a:ln>
        </p:spPr>
        <p:txBody>
          <a:bodyPr wrap="none">
            <a:spAutoFit/>
          </a:bodyPr>
          <a:lstStyle/>
          <a:p>
            <a:r>
              <a:rPr lang="en-US" b="1">
                <a:latin typeface="Arial" pitchFamily="34" charset="0"/>
              </a:rPr>
              <a:t>A</a:t>
            </a:r>
            <a:r>
              <a:rPr lang="en-US" b="1" baseline="-25000">
                <a:latin typeface="Arial" pitchFamily="34" charset="0"/>
              </a:rPr>
              <a:t>3</a:t>
            </a:r>
            <a:endParaRPr lang="en-US" b="1">
              <a:latin typeface="Arial" pitchFamily="34" charset="0"/>
            </a:endParaRPr>
          </a:p>
        </p:txBody>
      </p:sp>
      <p:sp>
        <p:nvSpPr>
          <p:cNvPr id="64" name="Text Box 16"/>
          <p:cNvSpPr txBox="1">
            <a:spLocks noChangeArrowheads="1"/>
          </p:cNvSpPr>
          <p:nvPr/>
        </p:nvSpPr>
        <p:spPr bwMode="auto">
          <a:xfrm>
            <a:off x="7997368" y="1165228"/>
            <a:ext cx="517525" cy="457200"/>
          </a:xfrm>
          <a:prstGeom prst="rect">
            <a:avLst/>
          </a:prstGeom>
          <a:noFill/>
          <a:ln w="9525">
            <a:noFill/>
            <a:miter lim="800000"/>
            <a:headEnd/>
            <a:tailEnd/>
          </a:ln>
        </p:spPr>
        <p:txBody>
          <a:bodyPr wrap="none">
            <a:spAutoFit/>
          </a:bodyPr>
          <a:lstStyle/>
          <a:p>
            <a:r>
              <a:rPr lang="en-US" b="1">
                <a:latin typeface="Arial" pitchFamily="34" charset="0"/>
              </a:rPr>
              <a:t>A</a:t>
            </a:r>
            <a:r>
              <a:rPr lang="en-US" b="1" baseline="-25000">
                <a:latin typeface="Arial" pitchFamily="34" charset="0"/>
              </a:rPr>
              <a:t>4</a:t>
            </a:r>
            <a:endParaRPr lang="en-US" b="1">
              <a:latin typeface="Arial" pitchFamily="34" charset="0"/>
            </a:endParaRPr>
          </a:p>
        </p:txBody>
      </p:sp>
      <p:sp>
        <p:nvSpPr>
          <p:cNvPr id="65" name="Text Box 17"/>
          <p:cNvSpPr txBox="1">
            <a:spLocks noChangeArrowheads="1"/>
          </p:cNvSpPr>
          <p:nvPr/>
        </p:nvSpPr>
        <p:spPr bwMode="auto">
          <a:xfrm>
            <a:off x="7997368" y="2533653"/>
            <a:ext cx="517525" cy="457200"/>
          </a:xfrm>
          <a:prstGeom prst="rect">
            <a:avLst/>
          </a:prstGeom>
          <a:noFill/>
          <a:ln w="9525">
            <a:noFill/>
            <a:miter lim="800000"/>
            <a:headEnd/>
            <a:tailEnd/>
          </a:ln>
        </p:spPr>
        <p:txBody>
          <a:bodyPr wrap="none">
            <a:spAutoFit/>
          </a:bodyPr>
          <a:lstStyle/>
          <a:p>
            <a:r>
              <a:rPr lang="en-US" b="1">
                <a:latin typeface="Arial" pitchFamily="34" charset="0"/>
              </a:rPr>
              <a:t>A</a:t>
            </a:r>
            <a:r>
              <a:rPr lang="en-US" b="1" baseline="-25000">
                <a:latin typeface="Arial" pitchFamily="34" charset="0"/>
              </a:rPr>
              <a:t>5</a:t>
            </a:r>
            <a:endParaRPr lang="en-US" b="1">
              <a:latin typeface="Arial" pitchFamily="34" charset="0"/>
            </a:endParaRPr>
          </a:p>
        </p:txBody>
      </p:sp>
      <p:sp>
        <p:nvSpPr>
          <p:cNvPr id="66" name="Text Box 18"/>
          <p:cNvSpPr txBox="1">
            <a:spLocks noChangeArrowheads="1"/>
          </p:cNvSpPr>
          <p:nvPr/>
        </p:nvSpPr>
        <p:spPr bwMode="auto">
          <a:xfrm>
            <a:off x="6214606" y="2533653"/>
            <a:ext cx="517525" cy="457200"/>
          </a:xfrm>
          <a:prstGeom prst="rect">
            <a:avLst/>
          </a:prstGeom>
          <a:noFill/>
          <a:ln w="9525">
            <a:noFill/>
            <a:miter lim="800000"/>
            <a:headEnd/>
            <a:tailEnd/>
          </a:ln>
        </p:spPr>
        <p:txBody>
          <a:bodyPr wrap="none">
            <a:spAutoFit/>
          </a:bodyPr>
          <a:lstStyle/>
          <a:p>
            <a:r>
              <a:rPr lang="en-US" b="1">
                <a:latin typeface="Arial" pitchFamily="34" charset="0"/>
              </a:rPr>
              <a:t>A</a:t>
            </a:r>
            <a:r>
              <a:rPr lang="en-US" b="1" baseline="-25000">
                <a:latin typeface="Arial" pitchFamily="34" charset="0"/>
              </a:rPr>
              <a:t>6</a:t>
            </a:r>
            <a:endParaRPr lang="en-US" b="1">
              <a:latin typeface="Arial" pitchFamily="34" charset="0"/>
            </a:endParaRPr>
          </a:p>
        </p:txBody>
      </p:sp>
      <p:sp>
        <p:nvSpPr>
          <p:cNvPr id="67" name="Text Box 19"/>
          <p:cNvSpPr txBox="1">
            <a:spLocks noChangeArrowheads="1"/>
          </p:cNvSpPr>
          <p:nvPr/>
        </p:nvSpPr>
        <p:spPr bwMode="auto">
          <a:xfrm>
            <a:off x="6695618" y="2117728"/>
            <a:ext cx="387350" cy="457200"/>
          </a:xfrm>
          <a:prstGeom prst="rect">
            <a:avLst/>
          </a:prstGeom>
          <a:noFill/>
          <a:ln w="9525">
            <a:noFill/>
            <a:miter lim="800000"/>
            <a:headEnd/>
            <a:tailEnd/>
          </a:ln>
        </p:spPr>
        <p:txBody>
          <a:bodyPr wrap="none">
            <a:spAutoFit/>
          </a:bodyPr>
          <a:lstStyle/>
          <a:p>
            <a:r>
              <a:rPr lang="en-US" b="1">
                <a:latin typeface="Arial" pitchFamily="34" charset="0"/>
              </a:rPr>
              <a:t>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704</TotalTime>
  <Words>1663</Words>
  <Application>Microsoft Office PowerPoint</Application>
  <PresentationFormat>Ekran Gösterisi (4:3)</PresentationFormat>
  <Paragraphs>339</Paragraphs>
  <Slides>25</Slides>
  <Notes>22</Notes>
  <HiddenSlides>0</HiddenSlides>
  <MMClips>0</MMClips>
  <ScaleCrop>false</ScaleCrop>
  <HeadingPairs>
    <vt:vector size="4" baseType="variant">
      <vt:variant>
        <vt:lpstr>Tema</vt:lpstr>
      </vt:variant>
      <vt:variant>
        <vt:i4>1</vt:i4>
      </vt:variant>
      <vt:variant>
        <vt:lpstr>Slayt Başlıkları</vt:lpstr>
      </vt:variant>
      <vt:variant>
        <vt:i4>25</vt:i4>
      </vt:variant>
    </vt:vector>
  </HeadingPairs>
  <TitlesOfParts>
    <vt:vector size="26" baseType="lpstr">
      <vt:lpstr>Flow</vt:lpstr>
      <vt:lpstr>A DECISION SUPPORT SYSTEM TO IMPROVE SERVICE QUALITY IN MULTIMODAL RAPID RAIL SYSTEMS: A BAYESIAN PERSPECTIVE</vt:lpstr>
      <vt:lpstr>Outline</vt:lpstr>
      <vt:lpstr>Introduction</vt:lpstr>
      <vt:lpstr>Introduction        (cont’d)</vt:lpstr>
      <vt:lpstr>Introduction        (cont’d)</vt:lpstr>
      <vt:lpstr>Literature Review</vt:lpstr>
      <vt:lpstr>Bayesian Belief Networks</vt:lpstr>
      <vt:lpstr>An Example for A Factored Joint Distribution</vt:lpstr>
      <vt:lpstr>Bayes Rule</vt:lpstr>
      <vt:lpstr>Inference Using Bayes Theorem</vt:lpstr>
      <vt:lpstr>Learning of BBNs</vt:lpstr>
      <vt:lpstr>Proposed Methodology</vt:lpstr>
      <vt:lpstr>A Case Study</vt:lpstr>
      <vt:lpstr>Dataset</vt:lpstr>
      <vt:lpstr>Specification of key variables</vt:lpstr>
      <vt:lpstr>States of the variables</vt:lpstr>
      <vt:lpstr>The preliminary causal map</vt:lpstr>
      <vt:lpstr>Construction of BBN</vt:lpstr>
      <vt:lpstr>Complied BBN</vt:lpstr>
      <vt:lpstr>Calculating Posterior Probabilities  When an Evidence is Known</vt:lpstr>
      <vt:lpstr>Calculating Posterior Probabilities  When an Evidence is Known                (cont’d)</vt:lpstr>
      <vt:lpstr>Sensitivity Analysis</vt:lpstr>
      <vt:lpstr>Results and Discussions</vt:lpstr>
      <vt:lpstr>Conclusion &amp; Future research</vt:lpstr>
      <vt:lpstr>Thank you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DECISION SUPPORT SYSTEM TO IMPROVE SERVICE QUALITY IN MULTIMODAL RAPID RAIL SYSTEMS: A BAYESIAN PERSPECTIVE</dc:title>
  <dc:creator>Sed</dc:creator>
  <cp:lastModifiedBy>Seda</cp:lastModifiedBy>
  <cp:revision>31</cp:revision>
  <dcterms:created xsi:type="dcterms:W3CDTF">2011-09-23T13:05:03Z</dcterms:created>
  <dcterms:modified xsi:type="dcterms:W3CDTF">2011-10-04T12:31:36Z</dcterms:modified>
</cp:coreProperties>
</file>