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4" r:id="rId4"/>
    <p:sldMasterId id="2147483745" r:id="rId5"/>
    <p:sldMasterId id="2147483752" r:id="rId6"/>
  </p:sldMasterIdLst>
  <p:notesMasterIdLst>
    <p:notesMasterId r:id="rId20"/>
  </p:notesMasterIdLst>
  <p:handoutMasterIdLst>
    <p:handoutMasterId r:id="rId21"/>
  </p:handoutMasterIdLst>
  <p:sldIdLst>
    <p:sldId id="378" r:id="rId7"/>
    <p:sldId id="379" r:id="rId8"/>
    <p:sldId id="380" r:id="rId9"/>
    <p:sldId id="401" r:id="rId10"/>
    <p:sldId id="402" r:id="rId11"/>
    <p:sldId id="403" r:id="rId12"/>
    <p:sldId id="409" r:id="rId13"/>
    <p:sldId id="404" r:id="rId14"/>
    <p:sldId id="405" r:id="rId15"/>
    <p:sldId id="406" r:id="rId16"/>
    <p:sldId id="407" r:id="rId17"/>
    <p:sldId id="408" r:id="rId18"/>
    <p:sldId id="395" r:id="rId19"/>
  </p:sldIdLst>
  <p:sldSz cx="12192000" cy="6858000"/>
  <p:notesSz cx="9928225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17" userDrawn="1">
          <p15:clr>
            <a:srgbClr val="A4A3A4"/>
          </p15:clr>
        </p15:guide>
        <p15:guide id="2" pos="7529" userDrawn="1">
          <p15:clr>
            <a:srgbClr val="A4A3A4"/>
          </p15:clr>
        </p15:guide>
        <p15:guide id="3" orient="horz" pos="391" userDrawn="1">
          <p15:clr>
            <a:srgbClr val="A4A3A4"/>
          </p15:clr>
        </p15:guide>
        <p15:guide id="4" orient="horz" pos="73" userDrawn="1">
          <p15:clr>
            <a:srgbClr val="A4A3A4"/>
          </p15:clr>
        </p15:guide>
        <p15:guide id="5" pos="577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renyer, Alex" initials="GA" lastIdx="1" clrIdx="0">
    <p:extLst>
      <p:ext uri="{19B8F6BF-5375-455C-9EA6-DF929625EA0E}">
        <p15:presenceInfo xmlns:p15="http://schemas.microsoft.com/office/powerpoint/2012/main" userId="Grenyer, Alex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406D"/>
    <a:srgbClr val="EAF4FA"/>
    <a:srgbClr val="27376F"/>
    <a:srgbClr val="0099C4"/>
    <a:srgbClr val="2F444E"/>
    <a:srgbClr val="354248"/>
    <a:srgbClr val="091932"/>
    <a:srgbClr val="344248"/>
    <a:srgbClr val="384A50"/>
    <a:srgbClr val="633E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65" autoAdjust="0"/>
    <p:restoredTop sz="96224" autoAdjust="0"/>
  </p:normalViewPr>
  <p:slideViewPr>
    <p:cSldViewPr>
      <p:cViewPr varScale="1">
        <p:scale>
          <a:sx n="120" d="100"/>
          <a:sy n="120" d="100"/>
        </p:scale>
        <p:origin x="120" y="264"/>
      </p:cViewPr>
      <p:guideLst>
        <p:guide orient="horz" pos="1117"/>
        <p:guide pos="7529"/>
        <p:guide orient="horz" pos="391"/>
        <p:guide orient="horz" pos="73"/>
        <p:guide pos="57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29" d="100"/>
          <a:sy n="129" d="100"/>
        </p:scale>
        <p:origin x="3976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264729\Documents\PhD\CIRPe%20WebConf%202019\BAES%20Questionnaire%20Analysi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264729\Documents\PhD\CIRPe%20WebConf%202019\BAES%20Questionnaire%20Analysi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264729\Documents\PhD\CIRPe%20WebConf%202019\BAES%20Questionnaire%20Analysi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Details!$Z$13</c:f>
              <c:strCache>
                <c:ptCount val="1"/>
                <c:pt idx="0">
                  <c:v>Mean score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Details!$Q$14:$Q$23</c:f>
              <c:strCache>
                <c:ptCount val="9"/>
                <c:pt idx="0">
                  <c:v>R1</c:v>
                </c:pt>
                <c:pt idx="1">
                  <c:v>R2</c:v>
                </c:pt>
                <c:pt idx="2">
                  <c:v>R3</c:v>
                </c:pt>
                <c:pt idx="3">
                  <c:v>R4</c:v>
                </c:pt>
                <c:pt idx="4">
                  <c:v>R5</c:v>
                </c:pt>
                <c:pt idx="5">
                  <c:v>R6</c:v>
                </c:pt>
                <c:pt idx="6">
                  <c:v>R7</c:v>
                </c:pt>
                <c:pt idx="7">
                  <c:v>R8</c:v>
                </c:pt>
                <c:pt idx="8">
                  <c:v>R9</c:v>
                </c:pt>
              </c:strCache>
            </c:strRef>
          </c:cat>
          <c:val>
            <c:numRef>
              <c:f>Details!$Z$14:$Z$23</c:f>
              <c:numCache>
                <c:formatCode>0.00</c:formatCode>
                <c:ptCount val="9"/>
                <c:pt idx="0">
                  <c:v>3.5714285714285716</c:v>
                </c:pt>
                <c:pt idx="1">
                  <c:v>3.3333333333333335</c:v>
                </c:pt>
                <c:pt idx="2">
                  <c:v>1.6666666666666667</c:v>
                </c:pt>
                <c:pt idx="3">
                  <c:v>2.5</c:v>
                </c:pt>
                <c:pt idx="4">
                  <c:v>3</c:v>
                </c:pt>
                <c:pt idx="5">
                  <c:v>1.75</c:v>
                </c:pt>
                <c:pt idx="6">
                  <c:v>2.75</c:v>
                </c:pt>
                <c:pt idx="7">
                  <c:v>2</c:v>
                </c:pt>
                <c:pt idx="8">
                  <c:v>1.6666666666666667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6F7-4BEC-81D6-B96DE3C34C84}"/>
            </c:ext>
          </c:extLst>
        </c:ser>
        <c:ser>
          <c:idx val="1"/>
          <c:order val="1"/>
          <c:tx>
            <c:strRef>
              <c:f>Details!$AA$13</c:f>
              <c:strCache>
                <c:ptCount val="1"/>
                <c:pt idx="0">
                  <c:v>Weighted score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Lit>
              <c:ptCount val="9"/>
              <c:pt idx="0">
                <c:v>R1</c:v>
              </c:pt>
              <c:pt idx="1">
                <c:v>R2</c:v>
              </c:pt>
              <c:pt idx="2">
                <c:v>R3</c:v>
              </c:pt>
              <c:pt idx="3">
                <c:v>R4</c:v>
              </c:pt>
              <c:pt idx="4">
                <c:v>R5</c:v>
              </c:pt>
              <c:pt idx="5">
                <c:v>R6</c:v>
              </c:pt>
              <c:pt idx="6">
                <c:v>R7</c:v>
              </c:pt>
              <c:pt idx="7">
                <c:v>R8</c:v>
              </c:pt>
              <c:pt idx="8">
                <c:v>R9</c:v>
              </c:pt>
              <c:extLst>
                <c:ext xmlns:c15="http://schemas.microsoft.com/office/drawing/2012/chart" uri="{02D57815-91ED-43cb-92C2-25804820EDAC}">
                  <c15:autoCat val="1"/>
                </c:ext>
              </c:extLst>
            </c:strLit>
          </c:cat>
          <c:val>
            <c:numRef>
              <c:f>Details!$AA$14:$AA$23</c:f>
              <c:numCache>
                <c:formatCode>0.00</c:formatCode>
                <c:ptCount val="9"/>
                <c:pt idx="0">
                  <c:v>3.8461538461538463</c:v>
                </c:pt>
                <c:pt idx="1">
                  <c:v>2.1538461538461533</c:v>
                </c:pt>
                <c:pt idx="2">
                  <c:v>0.61538461538461531</c:v>
                </c:pt>
                <c:pt idx="3">
                  <c:v>2.615384615384615</c:v>
                </c:pt>
                <c:pt idx="4">
                  <c:v>2.307692307692307</c:v>
                </c:pt>
                <c:pt idx="5">
                  <c:v>1.4615384615384612</c:v>
                </c:pt>
                <c:pt idx="6">
                  <c:v>1.9999999999999996</c:v>
                </c:pt>
                <c:pt idx="7">
                  <c:v>1.9999999999999996</c:v>
                </c:pt>
                <c:pt idx="8">
                  <c:v>1.0769230769230769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6F7-4BEC-81D6-B96DE3C34C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7"/>
        <c:axId val="799032320"/>
        <c:axId val="799022152"/>
      </c:barChart>
      <c:catAx>
        <c:axId val="79903232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Respondent number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5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9022152"/>
        <c:crosses val="autoZero"/>
        <c:auto val="1"/>
        <c:lblAlgn val="ctr"/>
        <c:lblOffset val="100"/>
        <c:noMultiLvlLbl val="0"/>
      </c:catAx>
      <c:valAx>
        <c:axId val="7990221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Pedigree score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5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90323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050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Details!$E$17</c:f>
              <c:strCache>
                <c:ptCount val="1"/>
                <c:pt idx="0">
                  <c:v>Years of experience in current role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Details!$D$18:$D$22</c:f>
              <c:strCache>
                <c:ptCount val="5"/>
                <c:pt idx="0">
                  <c:v>&gt;20</c:v>
                </c:pt>
                <c:pt idx="1">
                  <c:v>15 to 20</c:v>
                </c:pt>
                <c:pt idx="2">
                  <c:v>10 to 14</c:v>
                </c:pt>
                <c:pt idx="3">
                  <c:v>5 to 9</c:v>
                </c:pt>
                <c:pt idx="4">
                  <c:v>&lt;5</c:v>
                </c:pt>
              </c:strCache>
            </c:strRef>
          </c:cat>
          <c:val>
            <c:numRef>
              <c:f>Details!$E$18:$E$22</c:f>
              <c:numCache>
                <c:formatCode>General</c:formatCode>
                <c:ptCount val="5"/>
                <c:pt idx="0">
                  <c:v>2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70-4950-AD92-14F66F7A3379}"/>
            </c:ext>
          </c:extLst>
        </c:ser>
        <c:ser>
          <c:idx val="1"/>
          <c:order val="1"/>
          <c:tx>
            <c:strRef>
              <c:f>Details!$F$17</c:f>
              <c:strCache>
                <c:ptCount val="1"/>
                <c:pt idx="0">
                  <c:v>Relevant experience prior to current role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Details!$D$18:$D$22</c:f>
              <c:strCache>
                <c:ptCount val="5"/>
                <c:pt idx="0">
                  <c:v>&gt;20</c:v>
                </c:pt>
                <c:pt idx="1">
                  <c:v>15 to 20</c:v>
                </c:pt>
                <c:pt idx="2">
                  <c:v>10 to 14</c:v>
                </c:pt>
                <c:pt idx="3">
                  <c:v>5 to 9</c:v>
                </c:pt>
                <c:pt idx="4">
                  <c:v>&lt;5</c:v>
                </c:pt>
              </c:strCache>
            </c:strRef>
          </c:cat>
          <c:val>
            <c:numRef>
              <c:f>Details!$F$18:$F$22</c:f>
              <c:numCache>
                <c:formatCode>General</c:formatCode>
                <c:ptCount val="5"/>
                <c:pt idx="0">
                  <c:v>4</c:v>
                </c:pt>
                <c:pt idx="1">
                  <c:v>2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970-4950-AD92-14F66F7A33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577828040"/>
        <c:axId val="577824760"/>
      </c:barChart>
      <c:catAx>
        <c:axId val="577828040"/>
        <c:scaling>
          <c:orientation val="maxMin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Years of experience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5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7824760"/>
        <c:crosses val="autoZero"/>
        <c:auto val="1"/>
        <c:lblAlgn val="ctr"/>
        <c:lblOffset val="100"/>
        <c:noMultiLvlLbl val="0"/>
      </c:catAx>
      <c:valAx>
        <c:axId val="5778247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No. of respondents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5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7828040"/>
        <c:crosses val="max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050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'[BAES Questionnaire Analysis.xlsx]Influencing Factors'!$O$5</c:f>
              <c:strCache>
                <c:ptCount val="1"/>
                <c:pt idx="0">
                  <c:v>Mean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412-4A1D-9EA9-7B38A6F3326A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412-4A1D-9EA9-7B38A6F3326A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D412-4A1D-9EA9-7B38A6F3326A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D412-4A1D-9EA9-7B38A6F3326A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D412-4A1D-9EA9-7B38A6F3326A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D412-4A1D-9EA9-7B38A6F3326A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D412-4A1D-9EA9-7B38A6F3326A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D412-4A1D-9EA9-7B38A6F3326A}"/>
              </c:ext>
            </c:extLst>
          </c:dPt>
          <c:dPt>
            <c:idx val="8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D412-4A1D-9EA9-7B38A6F3326A}"/>
              </c:ext>
            </c:extLst>
          </c:dPt>
          <c:dPt>
            <c:idx val="9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D412-4A1D-9EA9-7B38A6F3326A}"/>
              </c:ext>
            </c:extLst>
          </c:dPt>
          <c:dPt>
            <c:idx val="10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D412-4A1D-9EA9-7B38A6F3326A}"/>
              </c:ext>
            </c:extLst>
          </c:dPt>
          <c:dPt>
            <c:idx val="17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D412-4A1D-9EA9-7B38A6F3326A}"/>
              </c:ext>
            </c:extLst>
          </c:dPt>
          <c:dPt>
            <c:idx val="18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D412-4A1D-9EA9-7B38A6F3326A}"/>
              </c:ext>
            </c:extLst>
          </c:dPt>
          <c:dPt>
            <c:idx val="19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D412-4A1D-9EA9-7B38A6F3326A}"/>
              </c:ext>
            </c:extLst>
          </c:dPt>
          <c:dPt>
            <c:idx val="20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D412-4A1D-9EA9-7B38A6F3326A}"/>
              </c:ext>
            </c:extLst>
          </c:dPt>
          <c:dPt>
            <c:idx val="21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F-D412-4A1D-9EA9-7B38A6F3326A}"/>
              </c:ext>
            </c:extLst>
          </c:dPt>
          <c:dPt>
            <c:idx val="22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1-D412-4A1D-9EA9-7B38A6F3326A}"/>
              </c:ext>
            </c:extLst>
          </c:dPt>
          <c:dPt>
            <c:idx val="23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3-D412-4A1D-9EA9-7B38A6F3326A}"/>
              </c:ext>
            </c:extLst>
          </c:dPt>
          <c:dPt>
            <c:idx val="24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5-D412-4A1D-9EA9-7B38A6F3326A}"/>
              </c:ext>
            </c:extLst>
          </c:dPt>
          <c:dPt>
            <c:idx val="25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7-D412-4A1D-9EA9-7B38A6F3326A}"/>
              </c:ext>
            </c:extLst>
          </c:dPt>
          <c:dPt>
            <c:idx val="26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9-D412-4A1D-9EA9-7B38A6F3326A}"/>
              </c:ext>
            </c:extLst>
          </c:dPt>
          <c:dPt>
            <c:idx val="27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B-D412-4A1D-9EA9-7B38A6F3326A}"/>
              </c:ext>
            </c:extLst>
          </c:dPt>
          <c:dPt>
            <c:idx val="28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D-D412-4A1D-9EA9-7B38A6F3326A}"/>
              </c:ext>
            </c:extLst>
          </c:dPt>
          <c:dPt>
            <c:idx val="29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F-D412-4A1D-9EA9-7B38A6F3326A}"/>
              </c:ext>
            </c:extLst>
          </c:dPt>
          <c:dPt>
            <c:idx val="30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1-D412-4A1D-9EA9-7B38A6F3326A}"/>
              </c:ext>
            </c:extLst>
          </c:dPt>
          <c:dPt>
            <c:idx val="31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3-D412-4A1D-9EA9-7B38A6F3326A}"/>
              </c:ext>
            </c:extLst>
          </c:dPt>
          <c:cat>
            <c:multiLvlStrRef>
              <c:f>'[BAES Questionnaire Analysis.xlsx]Influencing Factors'!$B$6:$C$38</c:f>
              <c:multiLvlStrCache>
                <c:ptCount val="32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  <c:pt idx="10">
                    <c:v>11</c:v>
                  </c:pt>
                  <c:pt idx="11">
                    <c:v>12</c:v>
                  </c:pt>
                  <c:pt idx="12">
                    <c:v>13</c:v>
                  </c:pt>
                  <c:pt idx="13">
                    <c:v>14</c:v>
                  </c:pt>
                  <c:pt idx="14">
                    <c:v>15</c:v>
                  </c:pt>
                  <c:pt idx="15">
                    <c:v>16</c:v>
                  </c:pt>
                  <c:pt idx="16">
                    <c:v>17</c:v>
                  </c:pt>
                  <c:pt idx="17">
                    <c:v>18</c:v>
                  </c:pt>
                  <c:pt idx="18">
                    <c:v>19</c:v>
                  </c:pt>
                  <c:pt idx="19">
                    <c:v>20</c:v>
                  </c:pt>
                  <c:pt idx="20">
                    <c:v>21</c:v>
                  </c:pt>
                  <c:pt idx="21">
                    <c:v>22</c:v>
                  </c:pt>
                  <c:pt idx="22">
                    <c:v>23</c:v>
                  </c:pt>
                  <c:pt idx="23">
                    <c:v>24</c:v>
                  </c:pt>
                  <c:pt idx="24">
                    <c:v>25</c:v>
                  </c:pt>
                  <c:pt idx="25">
                    <c:v>26</c:v>
                  </c:pt>
                  <c:pt idx="26">
                    <c:v>27</c:v>
                  </c:pt>
                  <c:pt idx="27">
                    <c:v>28</c:v>
                  </c:pt>
                  <c:pt idx="28">
                    <c:v>29</c:v>
                  </c:pt>
                  <c:pt idx="29">
                    <c:v>30</c:v>
                  </c:pt>
                  <c:pt idx="30">
                    <c:v>31</c:v>
                  </c:pt>
                  <c:pt idx="31">
                    <c:v>32</c:v>
                  </c:pt>
                </c:lvl>
                <c:lvl>
                  <c:pt idx="0">
                    <c:v>Commercial</c:v>
                  </c:pt>
                  <c:pt idx="8">
                    <c:v>Affordability</c:v>
                  </c:pt>
                  <c:pt idx="11">
                    <c:v>Maintainer performance</c:v>
                  </c:pt>
                  <c:pt idx="17">
                    <c:v>Operational</c:v>
                  </c:pt>
                  <c:pt idx="25">
                    <c:v>Engineering</c:v>
                  </c:pt>
                </c:lvl>
              </c:multiLvlStrCache>
            </c:multiLvlStrRef>
          </c:cat>
          <c:val>
            <c:numRef>
              <c:f>'[BAES Questionnaire Analysis.xlsx]Influencing Factors'!$O$6:$O$37</c:f>
              <c:numCache>
                <c:formatCode>0.00</c:formatCode>
                <c:ptCount val="32"/>
                <c:pt idx="0">
                  <c:v>4.666666666666667</c:v>
                </c:pt>
                <c:pt idx="1">
                  <c:v>4.333333333333333</c:v>
                </c:pt>
                <c:pt idx="2">
                  <c:v>4.1111111111111107</c:v>
                </c:pt>
                <c:pt idx="3">
                  <c:v>5</c:v>
                </c:pt>
                <c:pt idx="4">
                  <c:v>4.8888888888888893</c:v>
                </c:pt>
                <c:pt idx="5">
                  <c:v>5.1111111111111107</c:v>
                </c:pt>
                <c:pt idx="6">
                  <c:v>6.2222222222222223</c:v>
                </c:pt>
                <c:pt idx="7">
                  <c:v>5.5555555555555554</c:v>
                </c:pt>
                <c:pt idx="8">
                  <c:v>5.666666666666667</c:v>
                </c:pt>
                <c:pt idx="9">
                  <c:v>5.666666666666667</c:v>
                </c:pt>
                <c:pt idx="10">
                  <c:v>6.1111111111111107</c:v>
                </c:pt>
                <c:pt idx="11">
                  <c:v>6.1111111111111107</c:v>
                </c:pt>
                <c:pt idx="12">
                  <c:v>5.8888888888888893</c:v>
                </c:pt>
                <c:pt idx="13">
                  <c:v>5.8888888888888893</c:v>
                </c:pt>
                <c:pt idx="14">
                  <c:v>4.8888888888888893</c:v>
                </c:pt>
                <c:pt idx="15">
                  <c:v>6.1111111111111107</c:v>
                </c:pt>
                <c:pt idx="16">
                  <c:v>4.7777777777777777</c:v>
                </c:pt>
                <c:pt idx="17">
                  <c:v>6.5555555555555554</c:v>
                </c:pt>
                <c:pt idx="18">
                  <c:v>5.5555555555555554</c:v>
                </c:pt>
                <c:pt idx="19">
                  <c:v>5.8888888888888893</c:v>
                </c:pt>
                <c:pt idx="20">
                  <c:v>5.2222222222222223</c:v>
                </c:pt>
                <c:pt idx="21">
                  <c:v>5.4444444444444446</c:v>
                </c:pt>
                <c:pt idx="22">
                  <c:v>4.1111111111111107</c:v>
                </c:pt>
                <c:pt idx="23">
                  <c:v>5</c:v>
                </c:pt>
                <c:pt idx="24">
                  <c:v>4.666666666666667</c:v>
                </c:pt>
                <c:pt idx="25">
                  <c:v>4.666666666666667</c:v>
                </c:pt>
                <c:pt idx="26">
                  <c:v>5.4444444444444446</c:v>
                </c:pt>
                <c:pt idx="27">
                  <c:v>4.5555555555555554</c:v>
                </c:pt>
                <c:pt idx="28">
                  <c:v>6.1111111111111107</c:v>
                </c:pt>
                <c:pt idx="29">
                  <c:v>5.2222222222222223</c:v>
                </c:pt>
                <c:pt idx="30">
                  <c:v>4.7777777777777777</c:v>
                </c:pt>
                <c:pt idx="31">
                  <c:v>5.666666666666667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4-D412-4A1D-9EA9-7B38A6F332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19171600"/>
        <c:axId val="519169632"/>
      </c:barChart>
      <c:lineChart>
        <c:grouping val="standard"/>
        <c:varyColors val="0"/>
        <c:ser>
          <c:idx val="1"/>
          <c:order val="1"/>
          <c:tx>
            <c:v>Level of disagreement between respondents</c:v>
          </c:tx>
          <c:spPr>
            <a:ln w="127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val>
            <c:numRef>
              <c:f>'[BAES Questionnaire Analysis.xlsx]Influencing Factors'!$Q$6:$Q$37</c:f>
              <c:numCache>
                <c:formatCode>General</c:formatCode>
                <c:ptCount val="32"/>
                <c:pt idx="0">
                  <c:v>4</c:v>
                </c:pt>
                <c:pt idx="1">
                  <c:v>4</c:v>
                </c:pt>
                <c:pt idx="2">
                  <c:v>5</c:v>
                </c:pt>
                <c:pt idx="3">
                  <c:v>3</c:v>
                </c:pt>
                <c:pt idx="4">
                  <c:v>3</c:v>
                </c:pt>
                <c:pt idx="5">
                  <c:v>2</c:v>
                </c:pt>
                <c:pt idx="6">
                  <c:v>3</c:v>
                </c:pt>
                <c:pt idx="7">
                  <c:v>4</c:v>
                </c:pt>
                <c:pt idx="8">
                  <c:v>4</c:v>
                </c:pt>
                <c:pt idx="9">
                  <c:v>3</c:v>
                </c:pt>
                <c:pt idx="10">
                  <c:v>3</c:v>
                </c:pt>
                <c:pt idx="11">
                  <c:v>2</c:v>
                </c:pt>
                <c:pt idx="12">
                  <c:v>2</c:v>
                </c:pt>
                <c:pt idx="13">
                  <c:v>2</c:v>
                </c:pt>
                <c:pt idx="14">
                  <c:v>3</c:v>
                </c:pt>
                <c:pt idx="15">
                  <c:v>3</c:v>
                </c:pt>
                <c:pt idx="16">
                  <c:v>1</c:v>
                </c:pt>
                <c:pt idx="17">
                  <c:v>2</c:v>
                </c:pt>
                <c:pt idx="18">
                  <c:v>4</c:v>
                </c:pt>
                <c:pt idx="19">
                  <c:v>3</c:v>
                </c:pt>
                <c:pt idx="20">
                  <c:v>3</c:v>
                </c:pt>
                <c:pt idx="21">
                  <c:v>3</c:v>
                </c:pt>
                <c:pt idx="22">
                  <c:v>4</c:v>
                </c:pt>
                <c:pt idx="23">
                  <c:v>4</c:v>
                </c:pt>
                <c:pt idx="24">
                  <c:v>3</c:v>
                </c:pt>
                <c:pt idx="25">
                  <c:v>5</c:v>
                </c:pt>
                <c:pt idx="26">
                  <c:v>3</c:v>
                </c:pt>
                <c:pt idx="27">
                  <c:v>4</c:v>
                </c:pt>
                <c:pt idx="28">
                  <c:v>2</c:v>
                </c:pt>
                <c:pt idx="29">
                  <c:v>3</c:v>
                </c:pt>
                <c:pt idx="30">
                  <c:v>2</c:v>
                </c:pt>
                <c:pt idx="31">
                  <c:v>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35-D412-4A1D-9EA9-7B38A6F332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19171600"/>
        <c:axId val="519169632"/>
      </c:lineChart>
      <c:catAx>
        <c:axId val="5191716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9169632"/>
        <c:crosses val="autoZero"/>
        <c:auto val="1"/>
        <c:lblAlgn val="ctr"/>
        <c:lblOffset val="100"/>
        <c:noMultiLvlLbl val="0"/>
      </c:catAx>
      <c:valAx>
        <c:axId val="5191696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Mean uncertainty influence score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91716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000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3698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F8EA1D-728A-4E5F-9A4B-D1A7FD31BCED}" type="datetimeFigureOut">
              <a:rPr lang="en-GB" smtClean="0">
                <a:latin typeface="Arial" charset="0"/>
                <a:ea typeface="Arial" charset="0"/>
                <a:cs typeface="Arial" charset="0"/>
              </a:rPr>
              <a:t>06/03/2020</a:t>
            </a:fld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3698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9A8912-DC56-4920-85F1-EA9817C1761F}" type="slidenum">
              <a:rPr lang="en-GB" smtClean="0">
                <a:latin typeface="Arial" charset="0"/>
                <a:ea typeface="Arial" charset="0"/>
                <a:cs typeface="Arial" charset="0"/>
              </a:rPr>
              <a:t>‹#›</a:t>
            </a:fld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0248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3313" cy="3412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594" y="0"/>
            <a:ext cx="4303313" cy="3412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3CE1C2-7DC9-FC47-9848-69281FD2BD18}" type="datetimeFigureOut">
              <a:rPr lang="en-US" smtClean="0"/>
              <a:t>3/6/2020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25763" y="849313"/>
            <a:ext cx="4076700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360" y="3271667"/>
            <a:ext cx="7943507" cy="267602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378"/>
            <a:ext cx="4303313" cy="3412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594" y="6456378"/>
            <a:ext cx="4303313" cy="3412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11FC8D-FEAC-3A4D-B17B-284E661AD23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081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ation or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871864" y="1700460"/>
            <a:ext cx="6264696" cy="216058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200" b="1" i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32pt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871864" y="4149080"/>
            <a:ext cx="6264696" cy="79208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 i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 Arial Bold 22pt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873469" y="5229200"/>
            <a:ext cx="6264696" cy="50405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  <p:sp>
        <p:nvSpPr>
          <p:cNvPr id="5" name="Text Placeholder 17"/>
          <p:cNvSpPr txBox="1">
            <a:spLocks/>
          </p:cNvSpPr>
          <p:nvPr userDrawn="1"/>
        </p:nvSpPr>
        <p:spPr>
          <a:xfrm>
            <a:off x="4871864" y="6021288"/>
            <a:ext cx="6264696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0" dirty="0"/>
              <a:t>www.cranfield.ac.uk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1028112"/>
            <a:ext cx="3409000" cy="340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035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nk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"/>
            <a:ext cx="5231904" cy="6857999"/>
          </a:xfrm>
          <a:prstGeom prst="rect">
            <a:avLst/>
          </a:prstGeom>
          <a:solidFill>
            <a:srgbClr val="812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6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5231904" y="0"/>
            <a:ext cx="6960096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4566338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852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urple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"/>
            <a:ext cx="5231904" cy="6857999"/>
          </a:xfrm>
          <a:prstGeom prst="rect">
            <a:avLst/>
          </a:prstGeom>
          <a:solidFill>
            <a:srgbClr val="442B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6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5231904" y="0"/>
            <a:ext cx="6960096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4566338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6441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"/>
            <a:ext cx="5231904" cy="6857999"/>
          </a:xfrm>
          <a:prstGeom prst="rect">
            <a:avLst/>
          </a:prstGeom>
          <a:solidFill>
            <a:srgbClr val="820E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6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5231904" y="0"/>
            <a:ext cx="6960096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4566338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2748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Yellow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"/>
            <a:ext cx="5231904" cy="6857999"/>
          </a:xfrm>
          <a:prstGeom prst="rect">
            <a:avLst/>
          </a:prstGeom>
          <a:solidFill>
            <a:srgbClr val="DD7A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5231904" y="0"/>
            <a:ext cx="6960096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4566338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9825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1028112"/>
            <a:ext cx="3409000" cy="3409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848" y="4487818"/>
            <a:ext cx="3309496" cy="1836446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4871864" y="2367553"/>
            <a:ext cx="65808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400" b="1" dirty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4871864" y="3585210"/>
            <a:ext cx="63367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dirty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rPr>
              <a:t>T: +44 (0)1234 750111</a:t>
            </a:r>
            <a:endParaRPr lang="en-US" sz="4000" b="1" dirty="0">
              <a:solidFill>
                <a:srgbClr val="0099C4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64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46E84-C0A1-44AA-AF96-8EB42D20BEAE}" type="datetimeFigureOut">
              <a:rPr lang="en-GB" smtClean="0"/>
              <a:t>06/03/2020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A0D66-9DCD-483C-8ECC-7517344CFB8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48786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sz="quarter" idx="15"/>
          </p:nvPr>
        </p:nvSpPr>
        <p:spPr>
          <a:xfrm>
            <a:off x="408000" y="2348880"/>
            <a:ext cx="11376000" cy="3852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08000" y="403200"/>
            <a:ext cx="11376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/>
            </a:lvl1pPr>
          </a:lstStyle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08000" y="1412876"/>
            <a:ext cx="11376000" cy="792163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200" b="1" baseline="0">
                <a:solidFill>
                  <a:srgbClr val="0099C4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sz="2200" dirty="0"/>
              <a:t>Sub-header, Arial Bold 22pt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6046889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sz="quarter" idx="15"/>
          </p:nvPr>
        </p:nvSpPr>
        <p:spPr>
          <a:xfrm>
            <a:off x="408000" y="2348880"/>
            <a:ext cx="11376000" cy="3852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08000" y="403200"/>
            <a:ext cx="11376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/>
            </a:lvl1pPr>
          </a:lstStyle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08000" y="1412876"/>
            <a:ext cx="11376000" cy="792163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200" b="1" baseline="0">
                <a:solidFill>
                  <a:srgbClr val="0099C4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sz="2200" dirty="0"/>
              <a:t>Sub-header, Arial Bold 22pt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6054"/>
      </p:ext>
    </p:extLst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or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871864" y="1700460"/>
            <a:ext cx="6264696" cy="216058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200" b="1" i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32pt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871864" y="4005064"/>
            <a:ext cx="6264696" cy="79208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 i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 Arial Bold 22pt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873469" y="4941168"/>
            <a:ext cx="6264696" cy="50405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  <p:sp>
        <p:nvSpPr>
          <p:cNvPr id="5" name="Text Placeholder 17"/>
          <p:cNvSpPr txBox="1">
            <a:spLocks/>
          </p:cNvSpPr>
          <p:nvPr userDrawn="1"/>
        </p:nvSpPr>
        <p:spPr>
          <a:xfrm>
            <a:off x="4871864" y="5661248"/>
            <a:ext cx="6264696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0" dirty="0"/>
              <a:t>www.cranfield.ac.uk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1028112"/>
            <a:ext cx="3409000" cy="340900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3719736" y="6309320"/>
            <a:ext cx="3960440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kern="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893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 userDrawn="1"/>
        </p:nvSpPr>
        <p:spPr>
          <a:xfrm>
            <a:off x="8904312" y="6414383"/>
            <a:ext cx="2880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© Cranfield University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07368" y="404664"/>
            <a:ext cx="11377264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28pt</a:t>
            </a:r>
            <a:endParaRPr lang="en-GB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407988" y="1412875"/>
            <a:ext cx="11376644" cy="792163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200" b="1">
                <a:solidFill>
                  <a:srgbClr val="0099C4"/>
                </a:solidFill>
              </a:defRPr>
            </a:lvl1pPr>
            <a:lvl3pPr marL="914400" indent="0">
              <a:lnSpc>
                <a:spcPct val="100000"/>
              </a:lnSpc>
              <a:buFont typeface="Arial" panose="020B0604020202020204" pitchFamily="34" charset="0"/>
              <a:buNone/>
              <a:defRPr sz="2200" b="1" baseline="0">
                <a:solidFill>
                  <a:srgbClr val="0099C4"/>
                </a:solidFill>
              </a:defRPr>
            </a:lvl3pPr>
          </a:lstStyle>
          <a:p>
            <a:pPr lvl="0"/>
            <a:r>
              <a:rPr lang="en-GB" dirty="0"/>
              <a:t>Sub-header, Arial Bold 22pt</a:t>
            </a:r>
          </a:p>
        </p:txBody>
      </p:sp>
      <p:sp>
        <p:nvSpPr>
          <p:cNvPr id="7" name="Content Placeholder 7"/>
          <p:cNvSpPr>
            <a:spLocks noGrp="1"/>
          </p:cNvSpPr>
          <p:nvPr>
            <p:ph sz="quarter" idx="16"/>
          </p:nvPr>
        </p:nvSpPr>
        <p:spPr>
          <a:xfrm>
            <a:off x="407988" y="2349501"/>
            <a:ext cx="11376025" cy="381580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9094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559496" y="404664"/>
            <a:ext cx="10225136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28pt</a:t>
            </a:r>
            <a:endParaRPr lang="en-GB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407988" y="1412875"/>
            <a:ext cx="11376644" cy="792163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200" b="1">
                <a:solidFill>
                  <a:srgbClr val="0099C4"/>
                </a:solidFill>
              </a:defRPr>
            </a:lvl1pPr>
            <a:lvl3pPr marL="914400" indent="0">
              <a:lnSpc>
                <a:spcPct val="100000"/>
              </a:lnSpc>
              <a:buFont typeface="Arial" panose="020B0604020202020204" pitchFamily="34" charset="0"/>
              <a:buNone/>
              <a:defRPr sz="2200" b="1" baseline="0">
                <a:solidFill>
                  <a:srgbClr val="0099C4"/>
                </a:solidFill>
              </a:defRPr>
            </a:lvl3pPr>
          </a:lstStyle>
          <a:p>
            <a:pPr lvl="0"/>
            <a:r>
              <a:rPr lang="en-GB" dirty="0"/>
              <a:t>Sub-header, Arial Bold 22pt</a:t>
            </a:r>
          </a:p>
        </p:txBody>
      </p:sp>
      <p:sp>
        <p:nvSpPr>
          <p:cNvPr id="11" name="Content Placeholder 7"/>
          <p:cNvSpPr>
            <a:spLocks noGrp="1"/>
          </p:cNvSpPr>
          <p:nvPr>
            <p:ph sz="quarter" idx="16"/>
          </p:nvPr>
        </p:nvSpPr>
        <p:spPr>
          <a:xfrm>
            <a:off x="407988" y="2349500"/>
            <a:ext cx="11376025" cy="395922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52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07368" y="404664"/>
            <a:ext cx="11377264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28pt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7248525" y="1412776"/>
            <a:ext cx="4535488" cy="475210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407988" y="1412875"/>
            <a:ext cx="6696488" cy="792163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200" b="1">
                <a:solidFill>
                  <a:srgbClr val="0099C4"/>
                </a:solidFill>
              </a:defRPr>
            </a:lvl1pPr>
            <a:lvl3pPr marL="914400" indent="0">
              <a:lnSpc>
                <a:spcPct val="100000"/>
              </a:lnSpc>
              <a:buFont typeface="Arial" panose="020B0604020202020204" pitchFamily="34" charset="0"/>
              <a:buNone/>
              <a:defRPr sz="2200" b="1" baseline="0">
                <a:solidFill>
                  <a:srgbClr val="0099C4"/>
                </a:solidFill>
              </a:defRPr>
            </a:lvl3pPr>
          </a:lstStyle>
          <a:p>
            <a:pPr lvl="0"/>
            <a:r>
              <a:rPr lang="en-GB" dirty="0"/>
              <a:t>Sub-header, Arial Bold 22pt</a:t>
            </a:r>
          </a:p>
        </p:txBody>
      </p:sp>
      <p:sp>
        <p:nvSpPr>
          <p:cNvPr id="11" name="Content Placeholder 7"/>
          <p:cNvSpPr>
            <a:spLocks noGrp="1"/>
          </p:cNvSpPr>
          <p:nvPr>
            <p:ph sz="quarter" idx="16"/>
          </p:nvPr>
        </p:nvSpPr>
        <p:spPr>
          <a:xfrm>
            <a:off x="407989" y="2349501"/>
            <a:ext cx="6696124" cy="381580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667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07368" y="404664"/>
            <a:ext cx="11377264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28pt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7248525" y="1412776"/>
            <a:ext cx="4535488" cy="475210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5" name="Content Placeholder 7"/>
          <p:cNvSpPr>
            <a:spLocks noGrp="1"/>
          </p:cNvSpPr>
          <p:nvPr>
            <p:ph sz="quarter" idx="16"/>
          </p:nvPr>
        </p:nvSpPr>
        <p:spPr>
          <a:xfrm>
            <a:off x="407989" y="1412776"/>
            <a:ext cx="6696124" cy="475252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4229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07368" y="404664"/>
            <a:ext cx="11377264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28pt</a:t>
            </a:r>
            <a:endParaRPr lang="en-GB" dirty="0"/>
          </a:p>
        </p:txBody>
      </p:sp>
      <p:sp>
        <p:nvSpPr>
          <p:cNvPr id="5" name="Content Placeholder 7"/>
          <p:cNvSpPr>
            <a:spLocks noGrp="1"/>
          </p:cNvSpPr>
          <p:nvPr>
            <p:ph sz="quarter" idx="16" hasCustomPrompt="1"/>
          </p:nvPr>
        </p:nvSpPr>
        <p:spPr>
          <a:xfrm>
            <a:off x="407988" y="1412776"/>
            <a:ext cx="11376643" cy="475252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Image/media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4580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7248525" y="404664"/>
            <a:ext cx="4535488" cy="5760640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5" name="Content Placeholder 7"/>
          <p:cNvSpPr>
            <a:spLocks noGrp="1"/>
          </p:cNvSpPr>
          <p:nvPr>
            <p:ph sz="quarter" idx="16"/>
          </p:nvPr>
        </p:nvSpPr>
        <p:spPr>
          <a:xfrm>
            <a:off x="407989" y="404664"/>
            <a:ext cx="6552108" cy="576064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322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7"/>
          <p:cNvSpPr>
            <a:spLocks noGrp="1"/>
          </p:cNvSpPr>
          <p:nvPr>
            <p:ph sz="quarter" idx="17" hasCustomPrompt="1"/>
          </p:nvPr>
        </p:nvSpPr>
        <p:spPr>
          <a:xfrm>
            <a:off x="407988" y="404664"/>
            <a:ext cx="11376644" cy="5760641"/>
          </a:xfrm>
          <a:prstGeom prst="rect">
            <a:avLst/>
          </a:prstGeom>
        </p:spPr>
        <p:txBody>
          <a:bodyPr numCol="1"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Image/media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8299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7"/>
          <p:cNvSpPr>
            <a:spLocks noGrp="1"/>
          </p:cNvSpPr>
          <p:nvPr>
            <p:ph sz="quarter" idx="17" hasCustomPrompt="1"/>
          </p:nvPr>
        </p:nvSpPr>
        <p:spPr>
          <a:xfrm>
            <a:off x="407988" y="404664"/>
            <a:ext cx="5616004" cy="5760641"/>
          </a:xfrm>
          <a:prstGeom prst="rect">
            <a:avLst/>
          </a:prstGeom>
        </p:spPr>
        <p:txBody>
          <a:bodyPr numCol="1"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Image/media area</a:t>
            </a:r>
            <a:endParaRPr lang="en-GB" dirty="0"/>
          </a:p>
        </p:txBody>
      </p:sp>
      <p:sp>
        <p:nvSpPr>
          <p:cNvPr id="9" name="Content Placeholder 7"/>
          <p:cNvSpPr>
            <a:spLocks noGrp="1"/>
          </p:cNvSpPr>
          <p:nvPr>
            <p:ph sz="quarter" idx="20" hasCustomPrompt="1"/>
          </p:nvPr>
        </p:nvSpPr>
        <p:spPr>
          <a:xfrm>
            <a:off x="6168008" y="404664"/>
            <a:ext cx="5616004" cy="5760641"/>
          </a:xfrm>
          <a:prstGeom prst="rect">
            <a:avLst/>
          </a:prstGeom>
        </p:spPr>
        <p:txBody>
          <a:bodyPr numCol="1"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Image/media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6034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4058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1028112"/>
            <a:ext cx="3409000" cy="3409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848" y="4487818"/>
            <a:ext cx="3309496" cy="1836446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4871864" y="2367553"/>
            <a:ext cx="65808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400" b="1" dirty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4871864" y="3585210"/>
            <a:ext cx="63367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dirty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rPr>
              <a:t>T: +44 (0)1234 750111</a:t>
            </a:r>
            <a:endParaRPr lang="en-US" sz="4000" b="1" dirty="0">
              <a:solidFill>
                <a:srgbClr val="0099C4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3719736" y="6309320"/>
            <a:ext cx="3960440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kern="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031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46E84-C0A1-44AA-AF96-8EB42D20BEAE}" type="datetimeFigureOut">
              <a:rPr lang="en-GB" smtClean="0"/>
              <a:t>06/03/2020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A0D66-9DCD-483C-8ECC-7517344CFB8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542788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bg>
      <p:bgPr>
        <a:solidFill>
          <a:srgbClr val="27376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82"/>
            <a:ext cx="12204000" cy="6865885"/>
          </a:xfrm>
          <a:prstGeom prst="rect">
            <a:avLst/>
          </a:prstGeom>
        </p:spPr>
      </p:pic>
      <p:sp>
        <p:nvSpPr>
          <p:cNvPr id="7" name="Text Placeholder 17"/>
          <p:cNvSpPr txBox="1">
            <a:spLocks/>
          </p:cNvSpPr>
          <p:nvPr userDrawn="1"/>
        </p:nvSpPr>
        <p:spPr>
          <a:xfrm>
            <a:off x="800101" y="6057886"/>
            <a:ext cx="3557588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303912" y="2492895"/>
            <a:ext cx="6264696" cy="1951571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2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32pt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303912" y="4732500"/>
            <a:ext cx="6264696" cy="528873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 Arial Bold 22pt</a:t>
            </a:r>
            <a:endParaRPr lang="en-US" dirty="0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05517" y="5549406"/>
            <a:ext cx="6264696" cy="50405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479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1559496" y="404664"/>
            <a:ext cx="10225136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28pt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7248525" y="1412776"/>
            <a:ext cx="4535488" cy="48959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407988" y="1412875"/>
            <a:ext cx="6696488" cy="792163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200" b="1">
                <a:solidFill>
                  <a:srgbClr val="0099C4"/>
                </a:solidFill>
              </a:defRPr>
            </a:lvl1pPr>
            <a:lvl3pPr marL="914400" indent="0">
              <a:lnSpc>
                <a:spcPct val="100000"/>
              </a:lnSpc>
              <a:buFont typeface="Arial" panose="020B0604020202020204" pitchFamily="34" charset="0"/>
              <a:buNone/>
              <a:defRPr sz="2200" b="1" baseline="0">
                <a:solidFill>
                  <a:srgbClr val="0099C4"/>
                </a:solidFill>
              </a:defRPr>
            </a:lvl3pPr>
          </a:lstStyle>
          <a:p>
            <a:pPr lvl="0"/>
            <a:r>
              <a:rPr lang="en-GB" dirty="0"/>
              <a:t>Sub-header, Arial Bold 22pt</a:t>
            </a:r>
          </a:p>
        </p:txBody>
      </p:sp>
      <p:sp>
        <p:nvSpPr>
          <p:cNvPr id="15" name="Content Placeholder 7"/>
          <p:cNvSpPr>
            <a:spLocks noGrp="1"/>
          </p:cNvSpPr>
          <p:nvPr>
            <p:ph sz="quarter" idx="16"/>
          </p:nvPr>
        </p:nvSpPr>
        <p:spPr>
          <a:xfrm>
            <a:off x="407989" y="2349500"/>
            <a:ext cx="6696124" cy="395922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1226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bg>
      <p:bgPr>
        <a:solidFill>
          <a:srgbClr val="5B781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70"/>
            <a:ext cx="12204000" cy="6865885"/>
          </a:xfrm>
          <a:prstGeom prst="rect">
            <a:avLst/>
          </a:prstGeom>
        </p:spPr>
      </p:pic>
      <p:sp>
        <p:nvSpPr>
          <p:cNvPr id="4" name="Text Placeholder 17"/>
          <p:cNvSpPr txBox="1">
            <a:spLocks/>
          </p:cNvSpPr>
          <p:nvPr userDrawn="1"/>
        </p:nvSpPr>
        <p:spPr>
          <a:xfrm>
            <a:off x="800101" y="6057886"/>
            <a:ext cx="3557588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303912" y="2492895"/>
            <a:ext cx="6264696" cy="1951571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2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32pt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303912" y="4732500"/>
            <a:ext cx="6264696" cy="528873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 Arial Bold 22pt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05517" y="5549406"/>
            <a:ext cx="6264696" cy="50405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7834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nk">
    <p:bg>
      <p:bgPr>
        <a:solidFill>
          <a:srgbClr val="8121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04000" cy="6865885"/>
          </a:xfrm>
          <a:prstGeom prst="rect">
            <a:avLst/>
          </a:prstGeom>
        </p:spPr>
      </p:pic>
      <p:sp>
        <p:nvSpPr>
          <p:cNvPr id="4" name="Text Placeholder 17"/>
          <p:cNvSpPr txBox="1">
            <a:spLocks/>
          </p:cNvSpPr>
          <p:nvPr userDrawn="1"/>
        </p:nvSpPr>
        <p:spPr>
          <a:xfrm>
            <a:off x="800101" y="6057886"/>
            <a:ext cx="3557588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303912" y="2492895"/>
            <a:ext cx="6264696" cy="1951571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2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32pt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303912" y="4732500"/>
            <a:ext cx="6264696" cy="528873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 Arial Bold 22pt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05517" y="5549406"/>
            <a:ext cx="6264696" cy="50405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764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bg>
      <p:bgPr>
        <a:solidFill>
          <a:srgbClr val="442B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" y="3902"/>
            <a:ext cx="12204000" cy="6865885"/>
          </a:xfrm>
          <a:prstGeom prst="rect">
            <a:avLst/>
          </a:prstGeom>
        </p:spPr>
      </p:pic>
      <p:sp>
        <p:nvSpPr>
          <p:cNvPr id="3" name="Text Placeholder 17"/>
          <p:cNvSpPr txBox="1">
            <a:spLocks/>
          </p:cNvSpPr>
          <p:nvPr userDrawn="1"/>
        </p:nvSpPr>
        <p:spPr>
          <a:xfrm>
            <a:off x="800101" y="6057886"/>
            <a:ext cx="3557588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303912" y="2492895"/>
            <a:ext cx="6264696" cy="1951571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2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32pt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303912" y="4732500"/>
            <a:ext cx="6264696" cy="528873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 Arial Bold 22pt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05517" y="5549406"/>
            <a:ext cx="6264696" cy="50405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039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bg>
      <p:bgPr>
        <a:solidFill>
          <a:srgbClr val="820E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885"/>
            <a:ext cx="12204000" cy="6865885"/>
          </a:xfrm>
          <a:prstGeom prst="rect">
            <a:avLst/>
          </a:prstGeom>
        </p:spPr>
      </p:pic>
      <p:sp>
        <p:nvSpPr>
          <p:cNvPr id="3" name="Text Placeholder 17"/>
          <p:cNvSpPr txBox="1">
            <a:spLocks/>
          </p:cNvSpPr>
          <p:nvPr userDrawn="1"/>
        </p:nvSpPr>
        <p:spPr>
          <a:xfrm>
            <a:off x="800101" y="6057886"/>
            <a:ext cx="3557588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303912" y="2492895"/>
            <a:ext cx="6264696" cy="1951571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2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32pt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303912" y="4732500"/>
            <a:ext cx="6264696" cy="528873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 Arial Bold 22pt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05517" y="5549406"/>
            <a:ext cx="6264696" cy="50405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359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">
    <p:bg>
      <p:bgPr>
        <a:solidFill>
          <a:srgbClr val="DD7A0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885"/>
            <a:ext cx="12203999" cy="6865885"/>
          </a:xfrm>
          <a:prstGeom prst="rect">
            <a:avLst/>
          </a:prstGeom>
        </p:spPr>
      </p:pic>
      <p:sp>
        <p:nvSpPr>
          <p:cNvPr id="3" name="Text Placeholder 17"/>
          <p:cNvSpPr txBox="1">
            <a:spLocks/>
          </p:cNvSpPr>
          <p:nvPr userDrawn="1"/>
        </p:nvSpPr>
        <p:spPr>
          <a:xfrm>
            <a:off x="800101" y="6057886"/>
            <a:ext cx="3557588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303912" y="2492895"/>
            <a:ext cx="6264696" cy="1951571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2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32pt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303912" y="4732500"/>
            <a:ext cx="6264696" cy="528873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 Arial Bold 22pt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05517" y="5549406"/>
            <a:ext cx="6264696" cy="50405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3294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559496" y="404664"/>
            <a:ext cx="10225136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28pt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7248525" y="1412776"/>
            <a:ext cx="4535488" cy="48959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9" name="Content Placeholder 7"/>
          <p:cNvSpPr>
            <a:spLocks noGrp="1"/>
          </p:cNvSpPr>
          <p:nvPr>
            <p:ph sz="quarter" idx="20"/>
          </p:nvPr>
        </p:nvSpPr>
        <p:spPr>
          <a:xfrm>
            <a:off x="407989" y="1412776"/>
            <a:ext cx="6696124" cy="489594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6939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559496" y="404664"/>
            <a:ext cx="10225136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28pt</a:t>
            </a:r>
            <a:endParaRPr lang="en-GB" dirty="0"/>
          </a:p>
        </p:txBody>
      </p:sp>
      <p:sp>
        <p:nvSpPr>
          <p:cNvPr id="6" name="Content Placeholder 7"/>
          <p:cNvSpPr>
            <a:spLocks noGrp="1"/>
          </p:cNvSpPr>
          <p:nvPr>
            <p:ph sz="quarter" idx="16" hasCustomPrompt="1"/>
          </p:nvPr>
        </p:nvSpPr>
        <p:spPr>
          <a:xfrm>
            <a:off x="407988" y="1412776"/>
            <a:ext cx="11376643" cy="489594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 lvl="0"/>
            <a:r>
              <a:rPr lang="en-US" dirty="0"/>
              <a:t>Image/media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7904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559496" y="404664"/>
            <a:ext cx="10225136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28pt</a:t>
            </a:r>
            <a:endParaRPr lang="en-GB" dirty="0"/>
          </a:p>
        </p:txBody>
      </p:sp>
      <p:sp>
        <p:nvSpPr>
          <p:cNvPr id="7" name="Content Placeholder 7"/>
          <p:cNvSpPr>
            <a:spLocks noGrp="1"/>
          </p:cNvSpPr>
          <p:nvPr>
            <p:ph sz="quarter" idx="16" hasCustomPrompt="1"/>
          </p:nvPr>
        </p:nvSpPr>
        <p:spPr>
          <a:xfrm>
            <a:off x="407989" y="1412776"/>
            <a:ext cx="5616004" cy="489594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 lvl="0"/>
            <a:r>
              <a:rPr lang="en-US" dirty="0"/>
              <a:t>Image/media area</a:t>
            </a:r>
            <a:endParaRPr lang="en-GB" dirty="0"/>
          </a:p>
        </p:txBody>
      </p:sp>
      <p:sp>
        <p:nvSpPr>
          <p:cNvPr id="10" name="Content Placeholder 7"/>
          <p:cNvSpPr>
            <a:spLocks noGrp="1"/>
          </p:cNvSpPr>
          <p:nvPr>
            <p:ph sz="quarter" idx="22" hasCustomPrompt="1"/>
          </p:nvPr>
        </p:nvSpPr>
        <p:spPr>
          <a:xfrm>
            <a:off x="6168008" y="1412776"/>
            <a:ext cx="5616004" cy="489594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 lvl="0"/>
            <a:r>
              <a:rPr lang="en-US" dirty="0"/>
              <a:t>Image/media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902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6909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ue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"/>
            <a:ext cx="5231904" cy="6857999"/>
          </a:xfrm>
          <a:prstGeom prst="rect">
            <a:avLst/>
          </a:prstGeom>
          <a:solidFill>
            <a:srgbClr val="2737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5231904" y="0"/>
            <a:ext cx="6960096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4566338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4353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"/>
            <a:ext cx="5231904" cy="6857999"/>
          </a:xfrm>
          <a:prstGeom prst="rect">
            <a:avLst/>
          </a:prstGeom>
          <a:solidFill>
            <a:srgbClr val="5B78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ln>
                <a:noFill/>
              </a:ln>
              <a:solidFill>
                <a:srgbClr val="5B7813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5231904" y="0"/>
            <a:ext cx="6960096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4566338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3231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58800" y="403200"/>
            <a:ext cx="10224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28pt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24000"/>
            <a:ext cx="972000" cy="972000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/>
        </p:nvSpPr>
        <p:spPr>
          <a:xfrm>
            <a:off x="5843972" y="6414382"/>
            <a:ext cx="504056" cy="3269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71B87E66-6AAE-F643-B8FD-9355C1B5527C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201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1" r:id="rId5"/>
    <p:sldLayoutId id="2147483742" r:id="rId6"/>
    <p:sldLayoutId id="2147483743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44" r:id="rId14"/>
    <p:sldLayoutId id="2147483759" r:id="rId15"/>
    <p:sldLayoutId id="2147483760" r:id="rId16"/>
    <p:sldLayoutId id="2147483761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 baseline="0">
          <a:solidFill>
            <a:srgbClr val="0C406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6800" y="403200"/>
            <a:ext cx="11376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28pt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0" y="6309320"/>
            <a:ext cx="12192000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kern="0" dirty="0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904312" y="6414383"/>
            <a:ext cx="2880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© Cranfield University</a:t>
            </a:r>
          </a:p>
        </p:txBody>
      </p:sp>
      <p:sp>
        <p:nvSpPr>
          <p:cNvPr id="15" name="Footer Placeholder 16"/>
          <p:cNvSpPr txBox="1">
            <a:spLocks/>
          </p:cNvSpPr>
          <p:nvPr/>
        </p:nvSpPr>
        <p:spPr>
          <a:xfrm>
            <a:off x="4038600" y="6414383"/>
            <a:ext cx="4114800" cy="3070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71B87E66-6AAE-F643-B8FD-9355C1B5527C}" type="slidenum">
              <a:rPr lang="en-US" smtClean="0">
                <a:solidFill>
                  <a:schemeClr val="bg1"/>
                </a:solidFill>
              </a:rPr>
              <a:pPr algn="ctr"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673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08" r:id="rId2"/>
    <p:sldLayoutId id="2147483729" r:id="rId3"/>
    <p:sldLayoutId id="2147483709" r:id="rId4"/>
    <p:sldLayoutId id="2147483712" r:id="rId5"/>
    <p:sldLayoutId id="2147483717" r:id="rId6"/>
    <p:sldLayoutId id="2147483714" r:id="rId7"/>
    <p:sldLayoutId id="2147483727" r:id="rId8"/>
    <p:sldLayoutId id="2147483711" r:id="rId9"/>
    <p:sldLayoutId id="2147483733" r:id="rId10"/>
    <p:sldLayoutId id="2147483762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 baseline="0">
          <a:solidFill>
            <a:srgbClr val="0C406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2439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://www.cranfield.ac.uk/centres/throughlife-engineering-services-institute" TargetMode="Externa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_-RZL-QMBZs" TargetMode="External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_-RZL-QMBZs" TargetMode="Externa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871864" y="1412776"/>
            <a:ext cx="6264696" cy="2736304"/>
          </a:xfrm>
        </p:spPr>
        <p:txBody>
          <a:bodyPr/>
          <a:lstStyle/>
          <a:p>
            <a:r>
              <a:rPr lang="en-US" dirty="0"/>
              <a:t>Current practice and challenges towards handling uncertainty for effective </a:t>
            </a:r>
            <a:r>
              <a:rPr lang="en-US" dirty="0" smtClean="0"/>
              <a:t>outcomes </a:t>
            </a:r>
            <a:r>
              <a:rPr lang="en-US" dirty="0"/>
              <a:t>in </a:t>
            </a:r>
            <a:r>
              <a:rPr lang="en-US" dirty="0" smtClean="0"/>
              <a:t>maintenance</a:t>
            </a:r>
          </a:p>
          <a:p>
            <a:endParaRPr lang="en-US" sz="1400" dirty="0"/>
          </a:p>
          <a:p>
            <a:r>
              <a:rPr lang="en-US" sz="2800" dirty="0"/>
              <a:t>P</a:t>
            </a:r>
            <a:r>
              <a:rPr lang="en-US" sz="2800" dirty="0" smtClean="0"/>
              <a:t>aper results </a:t>
            </a:r>
            <a:endParaRPr lang="de-DE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871864" y="4437112"/>
            <a:ext cx="6264696" cy="648072"/>
          </a:xfrm>
        </p:spPr>
        <p:txBody>
          <a:bodyPr/>
          <a:lstStyle/>
          <a:p>
            <a:r>
              <a:rPr lang="en-GB" dirty="0"/>
              <a:t>Alex Grenyer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27/11/19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F7736FD-4AD7-4C45-B7E0-25CFD0E0ED6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456" y="4742154"/>
            <a:ext cx="2520280" cy="664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243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9418" t="24236" r="18027" b="10064"/>
          <a:stretch/>
        </p:blipFill>
        <p:spPr>
          <a:xfrm>
            <a:off x="767408" y="1988840"/>
            <a:ext cx="5343619" cy="3028051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Validation – Wider industrial </a:t>
            </a:r>
            <a:r>
              <a:rPr lang="en-US" dirty="0" smtClean="0"/>
              <a:t>input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32" t="23357" r="22979" b="10817"/>
          <a:stretch/>
        </p:blipFill>
        <p:spPr>
          <a:xfrm>
            <a:off x="6912594" y="1081244"/>
            <a:ext cx="4423730" cy="24933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43" t="25523" r="19119" b="11030"/>
          <a:stretch/>
        </p:blipFill>
        <p:spPr>
          <a:xfrm>
            <a:off x="6925834" y="3656057"/>
            <a:ext cx="4410490" cy="252028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602416" y="5016891"/>
            <a:ext cx="1296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SCAF workshop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9840416" y="6176337"/>
            <a:ext cx="14317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ISMOR workshop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631326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/>
          <p:cNvSpPr/>
          <p:nvPr/>
        </p:nvSpPr>
        <p:spPr>
          <a:xfrm>
            <a:off x="3964298" y="1912160"/>
            <a:ext cx="3918306" cy="3605072"/>
          </a:xfrm>
          <a:prstGeom prst="roundRect">
            <a:avLst>
              <a:gd name="adj" fmla="val 4068"/>
            </a:avLst>
          </a:prstGeom>
          <a:solidFill>
            <a:srgbClr val="EAF4FA"/>
          </a:solidFill>
          <a:ln>
            <a:solidFill>
              <a:schemeClr val="bg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0000" tIns="91542" rIns="91542" bIns="91542" numCol="1" spcCol="1270" anchor="ctr" anchorCtr="0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1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329725" y="1844824"/>
            <a:ext cx="3314088" cy="2946998"/>
          </a:xfrm>
          <a:prstGeom prst="roundRect">
            <a:avLst>
              <a:gd name="adj" fmla="val 4068"/>
            </a:avLst>
          </a:prstGeom>
          <a:solidFill>
            <a:srgbClr val="EAF4FA"/>
          </a:solidFill>
          <a:ln>
            <a:solidFill>
              <a:schemeClr val="bg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0000" tIns="91542" rIns="91542" bIns="91542" numCol="1" spcCol="1270" anchor="ctr" anchorCtr="0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1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: Rounded Corners 40">
            <a:extLst>
              <a:ext uri="{FF2B5EF4-FFF2-40B4-BE49-F238E27FC236}">
                <a16:creationId xmlns:a16="http://schemas.microsoft.com/office/drawing/2014/main" id="{71499D8D-92B6-43BD-8EA2-3B0A00574822}"/>
              </a:ext>
            </a:extLst>
          </p:cNvPr>
          <p:cNvSpPr/>
          <p:nvPr/>
        </p:nvSpPr>
        <p:spPr>
          <a:xfrm>
            <a:off x="4121855" y="2085620"/>
            <a:ext cx="2365514" cy="360000"/>
          </a:xfrm>
          <a:prstGeom prst="roundRect">
            <a:avLst/>
          </a:prstGeom>
          <a:solidFill>
            <a:srgbClr val="0070C0">
              <a:alpha val="80000"/>
            </a:srgbClr>
          </a:solidFill>
          <a:ln>
            <a:solidFill>
              <a:schemeClr val="bg1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rgbClr r="0" g="0" b="0"/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Pedigree assessment</a:t>
            </a:r>
          </a:p>
        </p:txBody>
      </p:sp>
      <p:sp>
        <p:nvSpPr>
          <p:cNvPr id="7" name="Rectangle: Rounded Corners 40">
            <a:extLst>
              <a:ext uri="{FF2B5EF4-FFF2-40B4-BE49-F238E27FC236}">
                <a16:creationId xmlns:a16="http://schemas.microsoft.com/office/drawing/2014/main" id="{71499D8D-92B6-43BD-8EA2-3B0A00574822}"/>
              </a:ext>
            </a:extLst>
          </p:cNvPr>
          <p:cNvSpPr/>
          <p:nvPr/>
        </p:nvSpPr>
        <p:spPr>
          <a:xfrm>
            <a:off x="4128593" y="2565168"/>
            <a:ext cx="3551583" cy="3600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rgbClr r="0" g="0" b="0"/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Derivation of pedigree criteria is subjective</a:t>
            </a:r>
          </a:p>
        </p:txBody>
      </p:sp>
      <p:sp>
        <p:nvSpPr>
          <p:cNvPr id="8" name="Rectangle: Rounded Corners 40">
            <a:extLst>
              <a:ext uri="{FF2B5EF4-FFF2-40B4-BE49-F238E27FC236}">
                <a16:creationId xmlns:a16="http://schemas.microsoft.com/office/drawing/2014/main" id="{71499D8D-92B6-43BD-8EA2-3B0A00574822}"/>
              </a:ext>
            </a:extLst>
          </p:cNvPr>
          <p:cNvSpPr/>
          <p:nvPr/>
        </p:nvSpPr>
        <p:spPr>
          <a:xfrm>
            <a:off x="4128592" y="3022368"/>
            <a:ext cx="3018184" cy="5292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rgbClr r="0" g="0" b="0"/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Determined through interviews and academic input</a:t>
            </a:r>
          </a:p>
        </p:txBody>
      </p:sp>
      <p:sp>
        <p:nvSpPr>
          <p:cNvPr id="9" name="Rectangle: Rounded Corners 40">
            <a:extLst>
              <a:ext uri="{FF2B5EF4-FFF2-40B4-BE49-F238E27FC236}">
                <a16:creationId xmlns:a16="http://schemas.microsoft.com/office/drawing/2014/main" id="{71499D8D-92B6-43BD-8EA2-3B0A00574822}"/>
              </a:ext>
            </a:extLst>
          </p:cNvPr>
          <p:cNvSpPr/>
          <p:nvPr/>
        </p:nvSpPr>
        <p:spPr>
          <a:xfrm>
            <a:off x="4121855" y="3856376"/>
            <a:ext cx="750009" cy="360000"/>
          </a:xfrm>
          <a:prstGeom prst="roundRect">
            <a:avLst/>
          </a:prstGeom>
          <a:solidFill>
            <a:srgbClr val="0070C0">
              <a:alpha val="80000"/>
            </a:srgbClr>
          </a:solidFill>
          <a:ln>
            <a:solidFill>
              <a:schemeClr val="bg1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rgbClr r="0" g="0" b="0"/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AHP</a:t>
            </a:r>
          </a:p>
        </p:txBody>
      </p:sp>
      <p:sp>
        <p:nvSpPr>
          <p:cNvPr id="10" name="Rectangle: Rounded Corners 40">
            <a:extLst>
              <a:ext uri="{FF2B5EF4-FFF2-40B4-BE49-F238E27FC236}">
                <a16:creationId xmlns:a16="http://schemas.microsoft.com/office/drawing/2014/main" id="{71499D8D-92B6-43BD-8EA2-3B0A00574822}"/>
              </a:ext>
            </a:extLst>
          </p:cNvPr>
          <p:cNvSpPr/>
          <p:nvPr/>
        </p:nvSpPr>
        <p:spPr>
          <a:xfrm>
            <a:off x="4128593" y="4291710"/>
            <a:ext cx="3018184" cy="5400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rgbClr r="0" g="0" b="0"/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Enabled weighted ranking of most significant factors</a:t>
            </a:r>
          </a:p>
        </p:txBody>
      </p:sp>
      <p:sp>
        <p:nvSpPr>
          <p:cNvPr id="11" name="Rectangle: Rounded Corners 40">
            <a:extLst>
              <a:ext uri="{FF2B5EF4-FFF2-40B4-BE49-F238E27FC236}">
                <a16:creationId xmlns:a16="http://schemas.microsoft.com/office/drawing/2014/main" id="{71499D8D-92B6-43BD-8EA2-3B0A00574822}"/>
              </a:ext>
            </a:extLst>
          </p:cNvPr>
          <p:cNvSpPr/>
          <p:nvPr/>
        </p:nvSpPr>
        <p:spPr>
          <a:xfrm>
            <a:off x="4128592" y="4965096"/>
            <a:ext cx="2637184" cy="3600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rgbClr r="0" g="0" b="0"/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Validated with wider industry</a:t>
            </a:r>
          </a:p>
        </p:txBody>
      </p:sp>
      <p:sp>
        <p:nvSpPr>
          <p:cNvPr id="12" name="Rectangle: Rounded Corners 40">
            <a:extLst>
              <a:ext uri="{FF2B5EF4-FFF2-40B4-BE49-F238E27FC236}">
                <a16:creationId xmlns:a16="http://schemas.microsoft.com/office/drawing/2014/main" id="{71499D8D-92B6-43BD-8EA2-3B0A00574822}"/>
              </a:ext>
            </a:extLst>
          </p:cNvPr>
          <p:cNvSpPr/>
          <p:nvPr/>
        </p:nvSpPr>
        <p:spPr>
          <a:xfrm>
            <a:off x="8146133" y="3429000"/>
            <a:ext cx="3551583" cy="55066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rgbClr r="0" g="0" b="0"/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Multiple data repositories, many of which are not linked and have duplications</a:t>
            </a:r>
          </a:p>
        </p:txBody>
      </p:sp>
      <p:sp>
        <p:nvSpPr>
          <p:cNvPr id="13" name="Rectangle: Rounded Corners 40">
            <a:extLst>
              <a:ext uri="{FF2B5EF4-FFF2-40B4-BE49-F238E27FC236}">
                <a16:creationId xmlns:a16="http://schemas.microsoft.com/office/drawing/2014/main" id="{71499D8D-92B6-43BD-8EA2-3B0A00574822}"/>
              </a:ext>
            </a:extLst>
          </p:cNvPr>
          <p:cNvSpPr/>
          <p:nvPr/>
        </p:nvSpPr>
        <p:spPr>
          <a:xfrm>
            <a:off x="8434365" y="4148251"/>
            <a:ext cx="3018184" cy="5292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rgbClr r="0" g="0" b="0"/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Shared understanding of material state is required</a:t>
            </a:r>
          </a:p>
        </p:txBody>
      </p:sp>
      <p:sp>
        <p:nvSpPr>
          <p:cNvPr id="14" name="Rectangle: Rounded Corners 40">
            <a:extLst>
              <a:ext uri="{FF2B5EF4-FFF2-40B4-BE49-F238E27FC236}">
                <a16:creationId xmlns:a16="http://schemas.microsoft.com/office/drawing/2014/main" id="{71499D8D-92B6-43BD-8EA2-3B0A00574822}"/>
              </a:ext>
            </a:extLst>
          </p:cNvPr>
          <p:cNvSpPr/>
          <p:nvPr/>
        </p:nvSpPr>
        <p:spPr>
          <a:xfrm>
            <a:off x="8694440" y="4800444"/>
            <a:ext cx="3018184" cy="5292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rgbClr r="0" g="0" b="0"/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Holistic view allows for more informed and effective decisions 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 smtClean="0"/>
              <a:t>Conclusions</a:t>
            </a:r>
            <a:endParaRPr lang="de-DE" dirty="0"/>
          </a:p>
        </p:txBody>
      </p:sp>
      <p:grpSp>
        <p:nvGrpSpPr>
          <p:cNvPr id="15" name="Group 14"/>
          <p:cNvGrpSpPr/>
          <p:nvPr/>
        </p:nvGrpSpPr>
        <p:grpSpPr>
          <a:xfrm>
            <a:off x="532881" y="2013590"/>
            <a:ext cx="2847403" cy="2628098"/>
            <a:chOff x="728317" y="3645024"/>
            <a:chExt cx="2847403" cy="2628098"/>
          </a:xfrm>
        </p:grpSpPr>
        <p:sp>
          <p:nvSpPr>
            <p:cNvPr id="17" name="Rectangle: Rounded Corners 11">
              <a:extLst>
                <a:ext uri="{FF2B5EF4-FFF2-40B4-BE49-F238E27FC236}">
                  <a16:creationId xmlns:a16="http://schemas.microsoft.com/office/drawing/2014/main" id="{FFB17046-3952-4365-8019-92E132C268B4}"/>
                </a:ext>
              </a:extLst>
            </p:cNvPr>
            <p:cNvSpPr/>
            <p:nvPr/>
          </p:nvSpPr>
          <p:spPr>
            <a:xfrm>
              <a:off x="728318" y="4288326"/>
              <a:ext cx="2246054" cy="412516"/>
            </a:xfrm>
            <a:prstGeom prst="roundRect">
              <a:avLst/>
            </a:prstGeom>
            <a:solidFill>
              <a:srgbClr val="0070C0">
                <a:alpha val="80000"/>
              </a:srgbClr>
            </a:solidFill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Respondent pedigree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Rectangle: Rounded Corners 16">
              <a:extLst>
                <a:ext uri="{FF2B5EF4-FFF2-40B4-BE49-F238E27FC236}">
                  <a16:creationId xmlns:a16="http://schemas.microsoft.com/office/drawing/2014/main" id="{88C944E0-D7A8-4CF4-A0AC-FF838001A422}"/>
                </a:ext>
              </a:extLst>
            </p:cNvPr>
            <p:cNvSpPr/>
            <p:nvPr/>
          </p:nvSpPr>
          <p:spPr>
            <a:xfrm>
              <a:off x="728318" y="4930450"/>
              <a:ext cx="2847402" cy="412516"/>
            </a:xfrm>
            <a:prstGeom prst="roundRect">
              <a:avLst/>
            </a:prstGeom>
            <a:solidFill>
              <a:srgbClr val="0070C0">
                <a:alpha val="80000"/>
              </a:srgbClr>
            </a:solidFill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Analytical hierarchy process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Rectangle: Rounded Corners 17">
              <a:extLst>
                <a:ext uri="{FF2B5EF4-FFF2-40B4-BE49-F238E27FC236}">
                  <a16:creationId xmlns:a16="http://schemas.microsoft.com/office/drawing/2014/main" id="{9AD35816-9A60-42C0-B0AE-6F1B96BBE655}"/>
                </a:ext>
              </a:extLst>
            </p:cNvPr>
            <p:cNvSpPr/>
            <p:nvPr/>
          </p:nvSpPr>
          <p:spPr>
            <a:xfrm>
              <a:off x="728317" y="3645024"/>
              <a:ext cx="2252793" cy="412516"/>
            </a:xfrm>
            <a:prstGeom prst="roundRect">
              <a:avLst/>
            </a:prstGeom>
            <a:solidFill>
              <a:srgbClr val="0070C0">
                <a:alpha val="80000"/>
              </a:srgbClr>
            </a:solidFill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Refined questionnaire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Down Arrow 19"/>
            <p:cNvSpPr/>
            <p:nvPr/>
          </p:nvSpPr>
          <p:spPr>
            <a:xfrm>
              <a:off x="1224266" y="4098196"/>
              <a:ext cx="322275" cy="288000"/>
            </a:xfrm>
            <a:prstGeom prst="downArrow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/>
            </a:p>
          </p:txBody>
        </p:sp>
        <p:sp>
          <p:nvSpPr>
            <p:cNvPr id="21" name="Down Arrow 20"/>
            <p:cNvSpPr/>
            <p:nvPr/>
          </p:nvSpPr>
          <p:spPr>
            <a:xfrm>
              <a:off x="1224266" y="4741874"/>
              <a:ext cx="322275" cy="288000"/>
            </a:xfrm>
            <a:prstGeom prst="downArrow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/>
            </a:p>
          </p:txBody>
        </p:sp>
        <p:sp>
          <p:nvSpPr>
            <p:cNvPr id="22" name="Rectangle: Rounded Corners 16">
              <a:extLst>
                <a:ext uri="{FF2B5EF4-FFF2-40B4-BE49-F238E27FC236}">
                  <a16:creationId xmlns:a16="http://schemas.microsoft.com/office/drawing/2014/main" id="{88C944E0-D7A8-4CF4-A0AC-FF838001A422}"/>
                </a:ext>
              </a:extLst>
            </p:cNvPr>
            <p:cNvSpPr/>
            <p:nvPr/>
          </p:nvSpPr>
          <p:spPr>
            <a:xfrm>
              <a:off x="728317" y="5625122"/>
              <a:ext cx="2847403" cy="648000"/>
            </a:xfrm>
            <a:prstGeom prst="roundRect">
              <a:avLst>
                <a:gd name="adj" fmla="val 15284"/>
              </a:avLst>
            </a:prstGeom>
            <a:solidFill>
              <a:srgbClr val="0070C0">
                <a:alpha val="80000"/>
              </a:srgbClr>
            </a:solidFill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Identify Core challenges influencing uncertainty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Down Arrow 22"/>
            <p:cNvSpPr/>
            <p:nvPr/>
          </p:nvSpPr>
          <p:spPr>
            <a:xfrm>
              <a:off x="1224266" y="5389914"/>
              <a:ext cx="322275" cy="288000"/>
            </a:xfrm>
            <a:prstGeom prst="downArrow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/>
            </a:p>
          </p:txBody>
        </p:sp>
      </p:grpSp>
    </p:spTree>
    <p:extLst>
      <p:ext uri="{BB962C8B-B14F-4D97-AF65-F5344CB8AC3E}">
        <p14:creationId xmlns:p14="http://schemas.microsoft.com/office/powerpoint/2010/main" val="1234918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row: Circular 6">
            <a:extLst>
              <a:ext uri="{FF2B5EF4-FFF2-40B4-BE49-F238E27FC236}">
                <a16:creationId xmlns:a16="http://schemas.microsoft.com/office/drawing/2014/main" id="{8CAC1454-7D1B-4B84-AB93-D5BEF47B25A4}"/>
              </a:ext>
            </a:extLst>
          </p:cNvPr>
          <p:cNvSpPr/>
          <p:nvPr/>
        </p:nvSpPr>
        <p:spPr>
          <a:xfrm flipV="1">
            <a:off x="5053236" y="1678884"/>
            <a:ext cx="3875941" cy="3933314"/>
          </a:xfrm>
          <a:prstGeom prst="circularArrow">
            <a:avLst>
              <a:gd name="adj1" fmla="val 4688"/>
              <a:gd name="adj2" fmla="val 881961"/>
              <a:gd name="adj3" fmla="val 2539295"/>
              <a:gd name="adj4" fmla="val 17424237"/>
              <a:gd name="adj5" fmla="val 5469"/>
            </a:avLst>
          </a:prstGeom>
          <a:gradFill>
            <a:gsLst>
              <a:gs pos="0">
                <a:srgbClr val="0070C0"/>
              </a:gs>
              <a:gs pos="85000">
                <a:schemeClr val="lt1">
                  <a:hueOff val="0"/>
                  <a:satOff val="0"/>
                  <a:lumOff val="0"/>
                  <a:alphaOff val="0"/>
                  <a:satMod val="110000"/>
                  <a:lumMod val="100000"/>
                  <a:shade val="100000"/>
                </a:schemeClr>
              </a:gs>
              <a:gs pos="100000">
                <a:schemeClr val="bg1"/>
              </a:gs>
            </a:gsLst>
          </a:gradFill>
          <a:ln>
            <a:solidFill>
              <a:schemeClr val="bg1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rgbClr r="0" g="0" b="0"/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Arrow: Circular 20">
            <a:extLst>
              <a:ext uri="{FF2B5EF4-FFF2-40B4-BE49-F238E27FC236}">
                <a16:creationId xmlns:a16="http://schemas.microsoft.com/office/drawing/2014/main" id="{68315BEE-6EDE-4C2A-B303-054D3408995E}"/>
              </a:ext>
            </a:extLst>
          </p:cNvPr>
          <p:cNvSpPr/>
          <p:nvPr/>
        </p:nvSpPr>
        <p:spPr>
          <a:xfrm flipH="1">
            <a:off x="2767236" y="1829578"/>
            <a:ext cx="3875941" cy="3933314"/>
          </a:xfrm>
          <a:prstGeom prst="circularArrow">
            <a:avLst>
              <a:gd name="adj1" fmla="val 4688"/>
              <a:gd name="adj2" fmla="val 881961"/>
              <a:gd name="adj3" fmla="val 2539295"/>
              <a:gd name="adj4" fmla="val 17424237"/>
              <a:gd name="adj5" fmla="val 5469"/>
            </a:avLst>
          </a:prstGeom>
          <a:gradFill>
            <a:gsLst>
              <a:gs pos="0">
                <a:srgbClr val="0070C0"/>
              </a:gs>
              <a:gs pos="85000">
                <a:schemeClr val="lt1">
                  <a:hueOff val="0"/>
                  <a:satOff val="0"/>
                  <a:lumOff val="0"/>
                  <a:alphaOff val="0"/>
                  <a:satMod val="110000"/>
                  <a:lumMod val="100000"/>
                  <a:shade val="100000"/>
                </a:schemeClr>
              </a:gs>
              <a:gs pos="100000">
                <a:schemeClr val="bg1"/>
              </a:gs>
            </a:gsLst>
          </a:gradFill>
          <a:ln>
            <a:solidFill>
              <a:schemeClr val="bg1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rgbClr r="0" g="0" b="0"/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00D22D6-05BA-47C5-8BE8-C8D109F8FB5D}"/>
              </a:ext>
            </a:extLst>
          </p:cNvPr>
          <p:cNvGrpSpPr/>
          <p:nvPr/>
        </p:nvGrpSpPr>
        <p:grpSpPr>
          <a:xfrm>
            <a:off x="9167936" y="3291239"/>
            <a:ext cx="1752600" cy="605041"/>
            <a:chOff x="9310173" y="4839490"/>
            <a:chExt cx="2160000" cy="648000"/>
          </a:xfrm>
        </p:grpSpPr>
        <p:sp>
          <p:nvSpPr>
            <p:cNvPr id="7" name="Rectangle: Rounded Corners 3">
              <a:extLst>
                <a:ext uri="{FF2B5EF4-FFF2-40B4-BE49-F238E27FC236}">
                  <a16:creationId xmlns:a16="http://schemas.microsoft.com/office/drawing/2014/main" id="{F7EA683A-0579-4BAA-9859-C8886F47D584}"/>
                </a:ext>
              </a:extLst>
            </p:cNvPr>
            <p:cNvSpPr/>
            <p:nvPr/>
          </p:nvSpPr>
          <p:spPr>
            <a:xfrm>
              <a:off x="9310173" y="4839490"/>
              <a:ext cx="2160000" cy="648000"/>
            </a:xfrm>
            <a:prstGeom prst="roundRect">
              <a:avLst/>
            </a:prstGeom>
            <a:solidFill>
              <a:srgbClr val="7030A0">
                <a:alpha val="90000"/>
              </a:srgbClr>
            </a:solidFill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lIns="72000" rIns="0" rtlCol="0" anchor="ctr"/>
            <a:lstStyle/>
            <a:p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Capability</a:t>
              </a:r>
            </a:p>
          </p:txBody>
        </p:sp>
        <p:pic>
          <p:nvPicPr>
            <p:cNvPr id="8" name="Picture 6" descr="Related image">
              <a:extLst>
                <a:ext uri="{FF2B5EF4-FFF2-40B4-BE49-F238E27FC236}">
                  <a16:creationId xmlns:a16="http://schemas.microsoft.com/office/drawing/2014/main" id="{1D9EC2CD-A782-4E8D-B376-91F285B1D4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45157" y="4861288"/>
              <a:ext cx="604403" cy="6044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3BFAB825-56C5-4F4D-9E36-01E1B84CC668}"/>
              </a:ext>
            </a:extLst>
          </p:cNvPr>
          <p:cNvGrpSpPr/>
          <p:nvPr/>
        </p:nvGrpSpPr>
        <p:grpSpPr>
          <a:xfrm>
            <a:off x="8929176" y="2386918"/>
            <a:ext cx="1752600" cy="605041"/>
            <a:chOff x="9183347" y="2804392"/>
            <a:chExt cx="2160000" cy="648000"/>
          </a:xfrm>
        </p:grpSpPr>
        <p:sp>
          <p:nvSpPr>
            <p:cNvPr id="10" name="Rectangle: Rounded Corners 22">
              <a:extLst>
                <a:ext uri="{FF2B5EF4-FFF2-40B4-BE49-F238E27FC236}">
                  <a16:creationId xmlns:a16="http://schemas.microsoft.com/office/drawing/2014/main" id="{26DFEE22-606A-456E-BDE8-5F7168E83DC5}"/>
                </a:ext>
              </a:extLst>
            </p:cNvPr>
            <p:cNvSpPr/>
            <p:nvPr/>
          </p:nvSpPr>
          <p:spPr>
            <a:xfrm>
              <a:off x="9183347" y="2804392"/>
              <a:ext cx="2160000" cy="648000"/>
            </a:xfrm>
            <a:prstGeom prst="roundRect">
              <a:avLst/>
            </a:prstGeom>
            <a:solidFill>
              <a:srgbClr val="7030A0">
                <a:alpha val="90000"/>
              </a:srgbClr>
            </a:solidFill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lIns="72000" rIns="0" rtlCol="0" anchor="ctr"/>
            <a:lstStyle/>
            <a:p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Availability</a:t>
              </a: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4331A31-931B-4301-9D8F-979330966D6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990" t="18671" r="13450" b="17084"/>
            <a:stretch/>
          </p:blipFill>
          <p:spPr>
            <a:xfrm>
              <a:off x="10685770" y="2870858"/>
              <a:ext cx="609900" cy="540000"/>
            </a:xfrm>
            <a:prstGeom prst="rect">
              <a:avLst/>
            </a:prstGeom>
          </p:spPr>
        </p:pic>
      </p:grpSp>
      <p:sp>
        <p:nvSpPr>
          <p:cNvPr id="12" name="Minus Sign 7">
            <a:extLst>
              <a:ext uri="{FF2B5EF4-FFF2-40B4-BE49-F238E27FC236}">
                <a16:creationId xmlns:a16="http://schemas.microsoft.com/office/drawing/2014/main" id="{FBE662B4-DFCE-465E-9183-0E13545F1BE0}"/>
              </a:ext>
            </a:extLst>
          </p:cNvPr>
          <p:cNvSpPr/>
          <p:nvPr/>
        </p:nvSpPr>
        <p:spPr>
          <a:xfrm rot="21300000">
            <a:off x="2995318" y="3310756"/>
            <a:ext cx="5771642" cy="477236"/>
          </a:xfrm>
          <a:prstGeom prst="mathMinus">
            <a:avLst/>
          </a:prstGeom>
          <a:solidFill>
            <a:srgbClr val="0070C0">
              <a:alpha val="80000"/>
            </a:srgbClr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</p:sp>
      <p:sp>
        <p:nvSpPr>
          <p:cNvPr id="13" name="Arrow: Down 9">
            <a:extLst>
              <a:ext uri="{FF2B5EF4-FFF2-40B4-BE49-F238E27FC236}">
                <a16:creationId xmlns:a16="http://schemas.microsoft.com/office/drawing/2014/main" id="{07938E43-18F8-4E8D-9A41-26E82EBE6363}"/>
              </a:ext>
            </a:extLst>
          </p:cNvPr>
          <p:cNvSpPr/>
          <p:nvPr/>
        </p:nvSpPr>
        <p:spPr>
          <a:xfrm>
            <a:off x="3972489" y="2306870"/>
            <a:ext cx="1099025" cy="1125170"/>
          </a:xfrm>
          <a:prstGeom prst="downArrow">
            <a:avLst/>
          </a:prstGeom>
          <a:solidFill>
            <a:srgbClr val="0070C0">
              <a:alpha val="80000"/>
            </a:srgbClr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</p:sp>
      <p:sp>
        <p:nvSpPr>
          <p:cNvPr id="14" name="Rectangle: Rounded Corners 12">
            <a:extLst>
              <a:ext uri="{FF2B5EF4-FFF2-40B4-BE49-F238E27FC236}">
                <a16:creationId xmlns:a16="http://schemas.microsoft.com/office/drawing/2014/main" id="{0834426F-A54B-4448-990B-8DD2D791D2CC}"/>
              </a:ext>
            </a:extLst>
          </p:cNvPr>
          <p:cNvSpPr/>
          <p:nvPr/>
        </p:nvSpPr>
        <p:spPr>
          <a:xfrm>
            <a:off x="5705866" y="2175304"/>
            <a:ext cx="1063662" cy="460289"/>
          </a:xfrm>
          <a:prstGeom prst="roundRect">
            <a:avLst/>
          </a:prstGeom>
          <a:ln>
            <a:solidFill>
              <a:schemeClr val="bg1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rgbClr r="0" g="0" b="0"/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/>
          <a:p>
            <a:pPr algn="ctr"/>
            <a:r>
              <a:rPr lang="en-GB" b="1" dirty="0"/>
              <a:t>Risk</a:t>
            </a:r>
          </a:p>
        </p:txBody>
      </p:sp>
      <p:sp>
        <p:nvSpPr>
          <p:cNvPr id="15" name="Arrow: Up 13">
            <a:extLst>
              <a:ext uri="{FF2B5EF4-FFF2-40B4-BE49-F238E27FC236}">
                <a16:creationId xmlns:a16="http://schemas.microsoft.com/office/drawing/2014/main" id="{3C78995B-3905-46DB-AEBC-633978542F24}"/>
              </a:ext>
            </a:extLst>
          </p:cNvPr>
          <p:cNvSpPr/>
          <p:nvPr/>
        </p:nvSpPr>
        <p:spPr>
          <a:xfrm>
            <a:off x="6757157" y="3557602"/>
            <a:ext cx="1099025" cy="1125170"/>
          </a:xfrm>
          <a:prstGeom prst="upArrow">
            <a:avLst/>
          </a:prstGeom>
          <a:solidFill>
            <a:srgbClr val="0070C0">
              <a:alpha val="80000"/>
            </a:srgbClr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</p:sp>
      <p:sp>
        <p:nvSpPr>
          <p:cNvPr id="16" name="Rectangle: Rounded Corners 14">
            <a:extLst>
              <a:ext uri="{FF2B5EF4-FFF2-40B4-BE49-F238E27FC236}">
                <a16:creationId xmlns:a16="http://schemas.microsoft.com/office/drawing/2014/main" id="{65B085DF-8233-4C7E-A8DE-5B24CEF8DB5E}"/>
              </a:ext>
            </a:extLst>
          </p:cNvPr>
          <p:cNvSpPr/>
          <p:nvPr/>
        </p:nvSpPr>
        <p:spPr>
          <a:xfrm>
            <a:off x="5168716" y="3803219"/>
            <a:ext cx="1078491" cy="437547"/>
          </a:xfrm>
          <a:prstGeom prst="roundRect">
            <a:avLst/>
          </a:prstGeom>
          <a:ln>
            <a:solidFill>
              <a:schemeClr val="bg1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rgbClr r="0" g="0" b="0"/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/>
          <a:p>
            <a:pPr algn="ctr"/>
            <a:r>
              <a:rPr lang="en-GB" b="1" dirty="0"/>
              <a:t>Cost</a:t>
            </a:r>
          </a:p>
        </p:txBody>
      </p:sp>
      <p:sp>
        <p:nvSpPr>
          <p:cNvPr id="17" name="Rectangle: Rounded Corners 39">
            <a:extLst>
              <a:ext uri="{FF2B5EF4-FFF2-40B4-BE49-F238E27FC236}">
                <a16:creationId xmlns:a16="http://schemas.microsoft.com/office/drawing/2014/main" id="{5FE7E16A-8D48-42A8-A04D-85C89793CB86}"/>
              </a:ext>
            </a:extLst>
          </p:cNvPr>
          <p:cNvSpPr/>
          <p:nvPr/>
        </p:nvSpPr>
        <p:spPr>
          <a:xfrm>
            <a:off x="5287258" y="2832479"/>
            <a:ext cx="1361847" cy="382381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rgbClr r="0" g="0" b="0"/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/>
          <a:p>
            <a:pPr algn="ctr"/>
            <a:r>
              <a:rPr lang="en-GB" sz="1400" dirty="0"/>
              <a:t>Uncertainty</a:t>
            </a:r>
          </a:p>
        </p:txBody>
      </p:sp>
      <p:sp>
        <p:nvSpPr>
          <p:cNvPr id="18" name="Rectangle: Rounded Corners 40">
            <a:extLst>
              <a:ext uri="{FF2B5EF4-FFF2-40B4-BE49-F238E27FC236}">
                <a16:creationId xmlns:a16="http://schemas.microsoft.com/office/drawing/2014/main" id="{71499D8D-92B6-43BD-8EA2-3B0A00574822}"/>
              </a:ext>
            </a:extLst>
          </p:cNvPr>
          <p:cNvSpPr/>
          <p:nvPr/>
        </p:nvSpPr>
        <p:spPr>
          <a:xfrm>
            <a:off x="3952012" y="4355148"/>
            <a:ext cx="1361847" cy="55234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rgbClr r="0" g="0" b="0"/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/>
          <a:p>
            <a:pPr algn="ctr"/>
            <a:r>
              <a:rPr lang="en-GB" sz="1400" dirty="0"/>
              <a:t>Material state awareness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A9F2E1F-642D-4994-910B-27ECE9026ED0}"/>
              </a:ext>
            </a:extLst>
          </p:cNvPr>
          <p:cNvGrpSpPr/>
          <p:nvPr/>
        </p:nvGrpSpPr>
        <p:grpSpPr>
          <a:xfrm>
            <a:off x="9053680" y="4195560"/>
            <a:ext cx="1503593" cy="605041"/>
            <a:chOff x="9067426" y="5383193"/>
            <a:chExt cx="1853110" cy="648000"/>
          </a:xfrm>
        </p:grpSpPr>
        <p:sp>
          <p:nvSpPr>
            <p:cNvPr id="20" name="Rectangle: Rounded Corners 23">
              <a:extLst>
                <a:ext uri="{FF2B5EF4-FFF2-40B4-BE49-F238E27FC236}">
                  <a16:creationId xmlns:a16="http://schemas.microsoft.com/office/drawing/2014/main" id="{EE27E651-E5EC-4CA2-A76A-88713EF1D682}"/>
                </a:ext>
              </a:extLst>
            </p:cNvPr>
            <p:cNvSpPr/>
            <p:nvPr/>
          </p:nvSpPr>
          <p:spPr>
            <a:xfrm>
              <a:off x="9067426" y="5383193"/>
              <a:ext cx="1853110" cy="648000"/>
            </a:xfrm>
            <a:prstGeom prst="roundRect">
              <a:avLst/>
            </a:prstGeom>
            <a:solidFill>
              <a:srgbClr val="7030A0">
                <a:alpha val="90000"/>
              </a:srgbClr>
            </a:solidFill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lIns="72000" rIns="0" rtlCol="0" anchor="ctr"/>
            <a:lstStyle/>
            <a:p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Quality</a:t>
              </a: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81C84982-448D-4588-8E15-D559C7A6E68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70000" contrast="-70000"/>
            </a:blip>
            <a:stretch>
              <a:fillRect/>
            </a:stretch>
          </p:blipFill>
          <p:spPr>
            <a:xfrm>
              <a:off x="10200456" y="5439629"/>
              <a:ext cx="562159" cy="535128"/>
            </a:xfrm>
            <a:prstGeom prst="rect">
              <a:avLst/>
            </a:prstGeom>
          </p:spPr>
        </p:pic>
      </p:grpSp>
      <p:sp>
        <p:nvSpPr>
          <p:cNvPr id="22" name="Rectangle: Rounded Corners 45">
            <a:extLst>
              <a:ext uri="{FF2B5EF4-FFF2-40B4-BE49-F238E27FC236}">
                <a16:creationId xmlns:a16="http://schemas.microsoft.com/office/drawing/2014/main" id="{EF299E19-E5F8-46E8-89B8-2EA1B2CEF81B}"/>
              </a:ext>
            </a:extLst>
          </p:cNvPr>
          <p:cNvSpPr/>
          <p:nvPr/>
        </p:nvSpPr>
        <p:spPr>
          <a:xfrm>
            <a:off x="6784074" y="2762420"/>
            <a:ext cx="1089478" cy="368231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rgbClr r="0" g="0" b="0"/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/>
          <a:p>
            <a:pPr algn="ctr"/>
            <a:r>
              <a:rPr lang="en-GB" sz="1400" dirty="0"/>
              <a:t>Challenges</a:t>
            </a:r>
          </a:p>
        </p:txBody>
      </p:sp>
      <p:sp>
        <p:nvSpPr>
          <p:cNvPr id="23" name="Rectangle: Rounded Corners 46">
            <a:extLst>
              <a:ext uri="{FF2B5EF4-FFF2-40B4-BE49-F238E27FC236}">
                <a16:creationId xmlns:a16="http://schemas.microsoft.com/office/drawing/2014/main" id="{B5F23E62-3D2C-4CCE-8CF7-2ACCE5591AE4}"/>
              </a:ext>
            </a:extLst>
          </p:cNvPr>
          <p:cNvSpPr/>
          <p:nvPr/>
        </p:nvSpPr>
        <p:spPr>
          <a:xfrm>
            <a:off x="5435788" y="4300959"/>
            <a:ext cx="1089478" cy="368231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rgbClr r="0" g="0" b="0"/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/>
          <a:p>
            <a:pPr algn="ctr"/>
            <a:r>
              <a:rPr lang="en-GB" sz="1400" dirty="0"/>
              <a:t>Efficiency</a:t>
            </a:r>
          </a:p>
        </p:txBody>
      </p:sp>
      <p:sp>
        <p:nvSpPr>
          <p:cNvPr id="24" name="Rectangle: Rounded Corners 38">
            <a:extLst>
              <a:ext uri="{FF2B5EF4-FFF2-40B4-BE49-F238E27FC236}">
                <a16:creationId xmlns:a16="http://schemas.microsoft.com/office/drawing/2014/main" id="{A6AF37FF-1C03-440C-A0E0-43274A80C114}"/>
              </a:ext>
            </a:extLst>
          </p:cNvPr>
          <p:cNvSpPr/>
          <p:nvPr/>
        </p:nvSpPr>
        <p:spPr>
          <a:xfrm>
            <a:off x="5390664" y="4832469"/>
            <a:ext cx="1089478" cy="368231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rgbClr r="0" g="0" b="0"/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/>
          <a:p>
            <a:pPr algn="ctr"/>
            <a:r>
              <a:rPr lang="en-GB" sz="1400" dirty="0"/>
              <a:t>Knowledge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1053" y="4313932"/>
            <a:ext cx="737680" cy="737680"/>
          </a:xfrm>
          <a:prstGeom prst="rect">
            <a:avLst/>
          </a:prstGeom>
        </p:spPr>
      </p:pic>
      <p:sp>
        <p:nvSpPr>
          <p:cNvPr id="26" name="Rectangle: Rounded Corners 10">
            <a:extLst>
              <a:ext uri="{FF2B5EF4-FFF2-40B4-BE49-F238E27FC236}">
                <a16:creationId xmlns:a16="http://schemas.microsoft.com/office/drawing/2014/main" id="{4AF81F38-772C-4625-AB22-1E4008CC1B3D}"/>
              </a:ext>
            </a:extLst>
          </p:cNvPr>
          <p:cNvSpPr/>
          <p:nvPr/>
        </p:nvSpPr>
        <p:spPr>
          <a:xfrm>
            <a:off x="1482602" y="1557839"/>
            <a:ext cx="1531643" cy="5400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ysClr val="windowText" lastClr="000000"/>
                </a:solidFill>
              </a:rPr>
              <a:t>Trade-off</a:t>
            </a:r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 smtClean="0"/>
              <a:t>Conclusions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9379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7" grpId="0" animBg="1"/>
      <p:bldP spid="18" grpId="0" animBg="1"/>
      <p:bldP spid="22" grpId="0" animBg="1"/>
      <p:bldP spid="23" grpId="0" animBg="1"/>
      <p:bldP spid="2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6FE6B2B6-9824-47B3-BBB8-0B6874A41E3E}"/>
              </a:ext>
            </a:extLst>
          </p:cNvPr>
          <p:cNvSpPr txBox="1">
            <a:spLocks/>
          </p:cNvSpPr>
          <p:nvPr/>
        </p:nvSpPr>
        <p:spPr>
          <a:xfrm>
            <a:off x="4871864" y="1556792"/>
            <a:ext cx="5639544" cy="47207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GB" sz="3600" b="1" dirty="0" smtClean="0">
                <a:solidFill>
                  <a:srgbClr val="0C406D"/>
                </a:solidFill>
                <a:latin typeface="+mn-lt"/>
                <a:cs typeface="+mn-cs"/>
              </a:rPr>
              <a:t>Alex Grenyer</a:t>
            </a: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GB" sz="3600" b="1" dirty="0" smtClean="0">
                <a:solidFill>
                  <a:srgbClr val="0C406D"/>
                </a:solidFill>
                <a:latin typeface="+mn-lt"/>
                <a:cs typeface="+mn-cs"/>
              </a:rPr>
              <a:t>PhD Researcher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3600" b="1" dirty="0" smtClean="0">
                <a:solidFill>
                  <a:srgbClr val="0C406D"/>
                </a:solidFill>
                <a:latin typeface="+mn-lt"/>
                <a:cs typeface="+mn-cs"/>
              </a:rPr>
              <a:t>Cranfield University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1400" b="1" dirty="0" smtClean="0">
              <a:solidFill>
                <a:srgbClr val="0C406D"/>
              </a:solidFill>
              <a:latin typeface="+mn-lt"/>
              <a:cs typeface="+mn-cs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800" b="1" dirty="0" smtClean="0">
                <a:solidFill>
                  <a:srgbClr val="00B0F0"/>
                </a:solidFill>
                <a:latin typeface="+mn-lt"/>
                <a:cs typeface="+mn-cs"/>
              </a:rPr>
              <a:t>E:</a:t>
            </a:r>
            <a:r>
              <a:rPr lang="en-GB" sz="3600" b="1" dirty="0" smtClean="0">
                <a:solidFill>
                  <a:srgbClr val="0C406D"/>
                </a:solidFill>
                <a:latin typeface="+mn-lt"/>
                <a:cs typeface="+mn-cs"/>
              </a:rPr>
              <a:t> </a:t>
            </a:r>
            <a:r>
              <a:rPr lang="en-GB" sz="2400" b="1" dirty="0" smtClean="0">
                <a:solidFill>
                  <a:srgbClr val="0C406D"/>
                </a:solidFill>
                <a:latin typeface="+mn-lt"/>
                <a:cs typeface="+mn-cs"/>
              </a:rPr>
              <a:t>a.h.grenyer@cranfield.ac.uk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1100" b="1" dirty="0" smtClean="0">
              <a:solidFill>
                <a:srgbClr val="0C406D"/>
              </a:solidFill>
              <a:latin typeface="+mn-lt"/>
              <a:cs typeface="+mn-cs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b="1" dirty="0" smtClean="0">
                <a:solidFill>
                  <a:srgbClr val="00B0F0"/>
                </a:solidFill>
                <a:latin typeface="+mn-lt"/>
                <a:cs typeface="+mn-cs"/>
              </a:rPr>
              <a:t>W:</a:t>
            </a:r>
            <a:r>
              <a:rPr lang="en-GB" b="1" dirty="0" smtClean="0">
                <a:solidFill>
                  <a:srgbClr val="0C406D"/>
                </a:solidFill>
                <a:latin typeface="+mn-lt"/>
                <a:cs typeface="+mn-cs"/>
              </a:rPr>
              <a:t> </a:t>
            </a:r>
            <a:r>
              <a:rPr lang="en-GB" sz="1800" b="1" dirty="0" smtClean="0">
                <a:latin typeface="+mn-lt"/>
                <a:cs typeface="+mn-cs"/>
                <a:hlinkClick r:id="rId2"/>
              </a:rPr>
              <a:t>www.cranfield.ac.uk/centres/throughlife-engineering-services-institute</a:t>
            </a:r>
            <a:endParaRPr lang="en-GB" sz="1800" b="1" dirty="0" smtClean="0">
              <a:latin typeface="+mn-lt"/>
              <a:cs typeface="+mn-cs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1800" b="1" dirty="0" smtClean="0">
              <a:latin typeface="+mn-lt"/>
              <a:cs typeface="+mn-cs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1800" b="1" dirty="0" smtClean="0">
              <a:latin typeface="+mn-lt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447" y="4797153"/>
            <a:ext cx="2444151" cy="648071"/>
          </a:xfrm>
          <a:prstGeom prst="rect">
            <a:avLst/>
          </a:prstGeom>
        </p:spPr>
      </p:pic>
      <p:pic>
        <p:nvPicPr>
          <p:cNvPr id="4" name="Picture 2" descr="Image result for linkedin logo">
            <a:extLst>
              <a:ext uri="{FF2B5EF4-FFF2-40B4-BE49-F238E27FC236}">
                <a16:creationId xmlns:a16="http://schemas.microsoft.com/office/drawing/2014/main" id="{B64AA326-46A5-4860-92BE-62E3282DDF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448" y="5743380"/>
            <a:ext cx="463800" cy="46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9664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78F826-85F6-4250-8CAB-13F69C7231B8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  <a:p>
            <a:endParaRPr lang="de-DE" dirty="0" smtClean="0"/>
          </a:p>
          <a:p>
            <a:r>
              <a:rPr lang="de-DE" dirty="0" smtClean="0"/>
              <a:t>Introduction</a:t>
            </a:r>
            <a:endParaRPr lang="de-DE" dirty="0"/>
          </a:p>
          <a:p>
            <a:endParaRPr lang="de-DE" dirty="0"/>
          </a:p>
          <a:p>
            <a:r>
              <a:rPr lang="de-DE" dirty="0"/>
              <a:t>Research background</a:t>
            </a:r>
          </a:p>
          <a:p>
            <a:endParaRPr lang="de-DE" dirty="0"/>
          </a:p>
          <a:p>
            <a:r>
              <a:rPr lang="de-DE" dirty="0"/>
              <a:t>Survey questionnaire &amp; interviews with industry</a:t>
            </a:r>
          </a:p>
          <a:p>
            <a:endParaRPr lang="de-DE" dirty="0"/>
          </a:p>
          <a:p>
            <a:r>
              <a:rPr lang="de-DE" dirty="0"/>
              <a:t>AHP </a:t>
            </a:r>
            <a:r>
              <a:rPr lang="en-GB" dirty="0"/>
              <a:t>implementation</a:t>
            </a:r>
          </a:p>
          <a:p>
            <a:endParaRPr lang="de-DE" dirty="0"/>
          </a:p>
          <a:p>
            <a:r>
              <a:rPr lang="de-DE" dirty="0"/>
              <a:t>Core challenges summary &amp; validation</a:t>
            </a:r>
          </a:p>
          <a:p>
            <a:endParaRPr lang="de-DE" dirty="0"/>
          </a:p>
          <a:p>
            <a:r>
              <a:rPr lang="de-DE" dirty="0" smtClean="0"/>
              <a:t>Paper conclusions</a:t>
            </a:r>
          </a:p>
          <a:p>
            <a:endParaRPr lang="de-DE" dirty="0"/>
          </a:p>
          <a:p>
            <a:r>
              <a:rPr lang="de-DE" dirty="0" smtClean="0"/>
              <a:t>Tackling highlighted challenges</a:t>
            </a:r>
            <a:endParaRPr lang="de-D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555236-2C58-4CB1-BA56-BF9E23B440B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6000" b="1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392196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423193" y="6191726"/>
            <a:ext cx="331212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dirty="0">
                <a:hlinkClick r:id="rId3"/>
              </a:rPr>
              <a:t>https://www.youtube.com/watch?v=_-RZL-QMBZs</a:t>
            </a:r>
            <a:endParaRPr lang="en-GB" sz="1100" dirty="0"/>
          </a:p>
        </p:txBody>
      </p:sp>
      <p:pic>
        <p:nvPicPr>
          <p:cNvPr id="6" name="_-RZL-QMBZs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713142" y="1268760"/>
            <a:ext cx="8732228" cy="4911877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 dirty="0" smtClean="0"/>
              <a:t>CIRPe video presentation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652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0">
            <a:extLst>
              <a:ext uri="{FF2B5EF4-FFF2-40B4-BE49-F238E27FC236}">
                <a16:creationId xmlns:a16="http://schemas.microsoft.com/office/drawing/2014/main" id="{4AF81F38-772C-4625-AB22-1E4008CC1B3D}"/>
              </a:ext>
            </a:extLst>
          </p:cNvPr>
          <p:cNvSpPr/>
          <p:nvPr/>
        </p:nvSpPr>
        <p:spPr>
          <a:xfrm>
            <a:off x="5537659" y="3377985"/>
            <a:ext cx="1005617" cy="360000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ysClr val="windowText" lastClr="000000"/>
                </a:solidFill>
              </a:rPr>
              <a:t>Pairwise comparisons</a:t>
            </a:r>
          </a:p>
        </p:txBody>
      </p:sp>
      <p:cxnSp>
        <p:nvCxnSpPr>
          <p:cNvPr id="3" name="Straight Connector 2"/>
          <p:cNvCxnSpPr>
            <a:stCxn id="23" idx="2"/>
            <a:endCxn id="28" idx="0"/>
          </p:cNvCxnSpPr>
          <p:nvPr/>
        </p:nvCxnSpPr>
        <p:spPr>
          <a:xfrm>
            <a:off x="6204758" y="3249308"/>
            <a:ext cx="536269" cy="582832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" name="Straight Connector 3"/>
          <p:cNvCxnSpPr>
            <a:stCxn id="23" idx="2"/>
            <a:endCxn id="29" idx="0"/>
          </p:cNvCxnSpPr>
          <p:nvPr/>
        </p:nvCxnSpPr>
        <p:spPr>
          <a:xfrm>
            <a:off x="6204757" y="3249309"/>
            <a:ext cx="2044538" cy="585877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/>
          <p:cNvCxnSpPr>
            <a:stCxn id="23" idx="2"/>
            <a:endCxn id="30" idx="0"/>
          </p:cNvCxnSpPr>
          <p:nvPr/>
        </p:nvCxnSpPr>
        <p:spPr>
          <a:xfrm>
            <a:off x="6204758" y="3249308"/>
            <a:ext cx="3552807" cy="582832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/>
          <p:cNvCxnSpPr>
            <a:stCxn id="24" idx="2"/>
            <a:endCxn id="28" idx="0"/>
          </p:cNvCxnSpPr>
          <p:nvPr/>
        </p:nvCxnSpPr>
        <p:spPr>
          <a:xfrm flipH="1">
            <a:off x="6741026" y="3249308"/>
            <a:ext cx="486000" cy="582832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24" idx="2"/>
            <a:endCxn id="29" idx="0"/>
          </p:cNvCxnSpPr>
          <p:nvPr/>
        </p:nvCxnSpPr>
        <p:spPr>
          <a:xfrm>
            <a:off x="7227027" y="3249309"/>
            <a:ext cx="1022269" cy="585877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stCxn id="24" idx="2"/>
            <a:endCxn id="30" idx="0"/>
          </p:cNvCxnSpPr>
          <p:nvPr/>
        </p:nvCxnSpPr>
        <p:spPr>
          <a:xfrm>
            <a:off x="7227026" y="3249308"/>
            <a:ext cx="2530538" cy="582832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25" idx="2"/>
            <a:endCxn id="28" idx="0"/>
          </p:cNvCxnSpPr>
          <p:nvPr/>
        </p:nvCxnSpPr>
        <p:spPr>
          <a:xfrm flipH="1">
            <a:off x="6741027" y="3249308"/>
            <a:ext cx="1508269" cy="582832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25" idx="2"/>
            <a:endCxn id="29" idx="0"/>
          </p:cNvCxnSpPr>
          <p:nvPr/>
        </p:nvCxnSpPr>
        <p:spPr>
          <a:xfrm>
            <a:off x="8249295" y="3249309"/>
            <a:ext cx="0" cy="585877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25" idx="2"/>
            <a:endCxn id="30" idx="0"/>
          </p:cNvCxnSpPr>
          <p:nvPr/>
        </p:nvCxnSpPr>
        <p:spPr>
          <a:xfrm>
            <a:off x="8249296" y="3249308"/>
            <a:ext cx="1508269" cy="582832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26" idx="2"/>
            <a:endCxn id="28" idx="0"/>
          </p:cNvCxnSpPr>
          <p:nvPr/>
        </p:nvCxnSpPr>
        <p:spPr>
          <a:xfrm flipH="1">
            <a:off x="6741026" y="3249308"/>
            <a:ext cx="2530538" cy="582832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26" idx="2"/>
            <a:endCxn id="29" idx="0"/>
          </p:cNvCxnSpPr>
          <p:nvPr/>
        </p:nvCxnSpPr>
        <p:spPr>
          <a:xfrm flipH="1">
            <a:off x="8249296" y="3249309"/>
            <a:ext cx="1022269" cy="585877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26" idx="2"/>
            <a:endCxn id="30" idx="0"/>
          </p:cNvCxnSpPr>
          <p:nvPr/>
        </p:nvCxnSpPr>
        <p:spPr>
          <a:xfrm>
            <a:off x="9271564" y="3249308"/>
            <a:ext cx="486000" cy="582832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27" idx="2"/>
            <a:endCxn id="28" idx="0"/>
          </p:cNvCxnSpPr>
          <p:nvPr/>
        </p:nvCxnSpPr>
        <p:spPr>
          <a:xfrm flipH="1">
            <a:off x="6741026" y="3249308"/>
            <a:ext cx="3549494" cy="582832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29" idx="0"/>
            <a:endCxn id="27" idx="2"/>
          </p:cNvCxnSpPr>
          <p:nvPr/>
        </p:nvCxnSpPr>
        <p:spPr>
          <a:xfrm flipV="1">
            <a:off x="8249296" y="3249309"/>
            <a:ext cx="2041225" cy="585877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30" idx="0"/>
            <a:endCxn id="27" idx="2"/>
          </p:cNvCxnSpPr>
          <p:nvPr/>
        </p:nvCxnSpPr>
        <p:spPr>
          <a:xfrm flipV="1">
            <a:off x="9757564" y="3249308"/>
            <a:ext cx="532956" cy="582832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Rectangle: Rounded Corners 10">
            <a:extLst>
              <a:ext uri="{FF2B5EF4-FFF2-40B4-BE49-F238E27FC236}">
                <a16:creationId xmlns:a16="http://schemas.microsoft.com/office/drawing/2014/main" id="{4AF81F38-772C-4625-AB22-1E4008CC1B3D}"/>
              </a:ext>
            </a:extLst>
          </p:cNvPr>
          <p:cNvSpPr/>
          <p:nvPr/>
        </p:nvSpPr>
        <p:spPr>
          <a:xfrm>
            <a:off x="1489720" y="1273406"/>
            <a:ext cx="3886200" cy="5400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ysClr val="windowText" lastClr="000000"/>
                </a:solidFill>
              </a:rPr>
              <a:t>Decision-making techniques</a:t>
            </a:r>
          </a:p>
        </p:txBody>
      </p:sp>
      <p:sp>
        <p:nvSpPr>
          <p:cNvPr id="22" name="Rectangle: Rounded Corners 17">
            <a:extLst>
              <a:ext uri="{FF2B5EF4-FFF2-40B4-BE49-F238E27FC236}">
                <a16:creationId xmlns:a16="http://schemas.microsoft.com/office/drawing/2014/main" id="{3C6B65A6-F650-4BF0-8903-28D0BE20D376}"/>
              </a:ext>
            </a:extLst>
          </p:cNvPr>
          <p:cNvSpPr/>
          <p:nvPr/>
        </p:nvSpPr>
        <p:spPr>
          <a:xfrm>
            <a:off x="1547374" y="2064340"/>
            <a:ext cx="2514600" cy="720000"/>
          </a:xfrm>
          <a:prstGeom prst="roundRect">
            <a:avLst/>
          </a:prstGeom>
          <a:solidFill>
            <a:srgbClr val="0070C0">
              <a:alpha val="80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Analytical hierarchy process (AHP)</a:t>
            </a:r>
          </a:p>
        </p:txBody>
      </p:sp>
      <p:sp>
        <p:nvSpPr>
          <p:cNvPr id="23" name="Rectangle: Rounded Corners 10">
            <a:extLst>
              <a:ext uri="{FF2B5EF4-FFF2-40B4-BE49-F238E27FC236}">
                <a16:creationId xmlns:a16="http://schemas.microsoft.com/office/drawing/2014/main" id="{4AF81F38-772C-4625-AB22-1E4008CC1B3D}"/>
              </a:ext>
            </a:extLst>
          </p:cNvPr>
          <p:cNvSpPr/>
          <p:nvPr/>
        </p:nvSpPr>
        <p:spPr>
          <a:xfrm>
            <a:off x="5718757" y="2889308"/>
            <a:ext cx="972000" cy="36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ysClr val="windowText" lastClr="000000"/>
                </a:solidFill>
              </a:rPr>
              <a:t>Criteria 1</a:t>
            </a:r>
          </a:p>
        </p:txBody>
      </p:sp>
      <p:sp>
        <p:nvSpPr>
          <p:cNvPr id="24" name="Rectangle: Rounded Corners 10">
            <a:extLst>
              <a:ext uri="{FF2B5EF4-FFF2-40B4-BE49-F238E27FC236}">
                <a16:creationId xmlns:a16="http://schemas.microsoft.com/office/drawing/2014/main" id="{4AF81F38-772C-4625-AB22-1E4008CC1B3D}"/>
              </a:ext>
            </a:extLst>
          </p:cNvPr>
          <p:cNvSpPr/>
          <p:nvPr/>
        </p:nvSpPr>
        <p:spPr>
          <a:xfrm>
            <a:off x="6741026" y="2889308"/>
            <a:ext cx="972000" cy="36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ysClr val="windowText" lastClr="000000"/>
                </a:solidFill>
              </a:rPr>
              <a:t>Criteria 2</a:t>
            </a:r>
          </a:p>
        </p:txBody>
      </p:sp>
      <p:sp>
        <p:nvSpPr>
          <p:cNvPr id="25" name="Rectangle: Rounded Corners 10">
            <a:extLst>
              <a:ext uri="{FF2B5EF4-FFF2-40B4-BE49-F238E27FC236}">
                <a16:creationId xmlns:a16="http://schemas.microsoft.com/office/drawing/2014/main" id="{4AF81F38-772C-4625-AB22-1E4008CC1B3D}"/>
              </a:ext>
            </a:extLst>
          </p:cNvPr>
          <p:cNvSpPr/>
          <p:nvPr/>
        </p:nvSpPr>
        <p:spPr>
          <a:xfrm>
            <a:off x="7763295" y="2889308"/>
            <a:ext cx="972000" cy="36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ysClr val="windowText" lastClr="000000"/>
                </a:solidFill>
              </a:rPr>
              <a:t>Criteria 3</a:t>
            </a:r>
          </a:p>
        </p:txBody>
      </p:sp>
      <p:sp>
        <p:nvSpPr>
          <p:cNvPr id="26" name="Rectangle: Rounded Corners 10">
            <a:extLst>
              <a:ext uri="{FF2B5EF4-FFF2-40B4-BE49-F238E27FC236}">
                <a16:creationId xmlns:a16="http://schemas.microsoft.com/office/drawing/2014/main" id="{4AF81F38-772C-4625-AB22-1E4008CC1B3D}"/>
              </a:ext>
            </a:extLst>
          </p:cNvPr>
          <p:cNvSpPr/>
          <p:nvPr/>
        </p:nvSpPr>
        <p:spPr>
          <a:xfrm>
            <a:off x="8785564" y="2889308"/>
            <a:ext cx="972000" cy="36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ysClr val="windowText" lastClr="000000"/>
                </a:solidFill>
              </a:rPr>
              <a:t>Criteria 4</a:t>
            </a:r>
          </a:p>
        </p:txBody>
      </p:sp>
      <p:sp>
        <p:nvSpPr>
          <p:cNvPr id="27" name="Rectangle: Rounded Corners 10">
            <a:extLst>
              <a:ext uri="{FF2B5EF4-FFF2-40B4-BE49-F238E27FC236}">
                <a16:creationId xmlns:a16="http://schemas.microsoft.com/office/drawing/2014/main" id="{4AF81F38-772C-4625-AB22-1E4008CC1B3D}"/>
              </a:ext>
            </a:extLst>
          </p:cNvPr>
          <p:cNvSpPr/>
          <p:nvPr/>
        </p:nvSpPr>
        <p:spPr>
          <a:xfrm>
            <a:off x="9804520" y="2889308"/>
            <a:ext cx="972000" cy="36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ysClr val="windowText" lastClr="000000"/>
                </a:solidFill>
              </a:rPr>
              <a:t>Criteria 5</a:t>
            </a:r>
          </a:p>
        </p:txBody>
      </p:sp>
      <p:sp>
        <p:nvSpPr>
          <p:cNvPr id="28" name="Rectangle: Rounded Corners 10">
            <a:extLst>
              <a:ext uri="{FF2B5EF4-FFF2-40B4-BE49-F238E27FC236}">
                <a16:creationId xmlns:a16="http://schemas.microsoft.com/office/drawing/2014/main" id="{4AF81F38-772C-4625-AB22-1E4008CC1B3D}"/>
              </a:ext>
            </a:extLst>
          </p:cNvPr>
          <p:cNvSpPr/>
          <p:nvPr/>
        </p:nvSpPr>
        <p:spPr>
          <a:xfrm>
            <a:off x="6041929" y="3832140"/>
            <a:ext cx="1398195" cy="36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ysClr val="windowText" lastClr="000000"/>
                </a:solidFill>
              </a:rPr>
              <a:t>Alternative 1</a:t>
            </a:r>
          </a:p>
        </p:txBody>
      </p:sp>
      <p:sp>
        <p:nvSpPr>
          <p:cNvPr id="29" name="Rectangle: Rounded Corners 10">
            <a:extLst>
              <a:ext uri="{FF2B5EF4-FFF2-40B4-BE49-F238E27FC236}">
                <a16:creationId xmlns:a16="http://schemas.microsoft.com/office/drawing/2014/main" id="{4AF81F38-772C-4625-AB22-1E4008CC1B3D}"/>
              </a:ext>
            </a:extLst>
          </p:cNvPr>
          <p:cNvSpPr/>
          <p:nvPr/>
        </p:nvSpPr>
        <p:spPr>
          <a:xfrm>
            <a:off x="7550198" y="3835185"/>
            <a:ext cx="1398195" cy="36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ysClr val="windowText" lastClr="000000"/>
                </a:solidFill>
              </a:rPr>
              <a:t>Alternative 2</a:t>
            </a:r>
          </a:p>
        </p:txBody>
      </p:sp>
      <p:sp>
        <p:nvSpPr>
          <p:cNvPr id="30" name="Rectangle: Rounded Corners 10">
            <a:extLst>
              <a:ext uri="{FF2B5EF4-FFF2-40B4-BE49-F238E27FC236}">
                <a16:creationId xmlns:a16="http://schemas.microsoft.com/office/drawing/2014/main" id="{4AF81F38-772C-4625-AB22-1E4008CC1B3D}"/>
              </a:ext>
            </a:extLst>
          </p:cNvPr>
          <p:cNvSpPr/>
          <p:nvPr/>
        </p:nvSpPr>
        <p:spPr>
          <a:xfrm>
            <a:off x="9058467" y="3832140"/>
            <a:ext cx="1398195" cy="36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ysClr val="windowText" lastClr="000000"/>
                </a:solidFill>
              </a:rPr>
              <a:t>Alternative 3</a:t>
            </a:r>
          </a:p>
        </p:txBody>
      </p:sp>
      <p:cxnSp>
        <p:nvCxnSpPr>
          <p:cNvPr id="31" name="Straight Connector 30"/>
          <p:cNvCxnSpPr>
            <a:stCxn id="36" idx="2"/>
            <a:endCxn id="23" idx="0"/>
          </p:cNvCxnSpPr>
          <p:nvPr/>
        </p:nvCxnSpPr>
        <p:spPr>
          <a:xfrm flipH="1">
            <a:off x="6204757" y="2518786"/>
            <a:ext cx="2044538" cy="370523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24" idx="0"/>
            <a:endCxn id="36" idx="2"/>
          </p:cNvCxnSpPr>
          <p:nvPr/>
        </p:nvCxnSpPr>
        <p:spPr>
          <a:xfrm flipV="1">
            <a:off x="7227027" y="2518786"/>
            <a:ext cx="1022269" cy="370523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36" idx="2"/>
            <a:endCxn id="25" idx="0"/>
          </p:cNvCxnSpPr>
          <p:nvPr/>
        </p:nvCxnSpPr>
        <p:spPr>
          <a:xfrm>
            <a:off x="8249295" y="2518786"/>
            <a:ext cx="0" cy="370523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26" idx="0"/>
            <a:endCxn id="36" idx="2"/>
          </p:cNvCxnSpPr>
          <p:nvPr/>
        </p:nvCxnSpPr>
        <p:spPr>
          <a:xfrm flipH="1" flipV="1">
            <a:off x="8249296" y="2518786"/>
            <a:ext cx="1022269" cy="370523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36" idx="2"/>
            <a:endCxn id="27" idx="0"/>
          </p:cNvCxnSpPr>
          <p:nvPr/>
        </p:nvCxnSpPr>
        <p:spPr>
          <a:xfrm>
            <a:off x="8249296" y="2518786"/>
            <a:ext cx="2041225" cy="370523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Rectangle: Rounded Corners 10">
            <a:extLst>
              <a:ext uri="{FF2B5EF4-FFF2-40B4-BE49-F238E27FC236}">
                <a16:creationId xmlns:a16="http://schemas.microsoft.com/office/drawing/2014/main" id="{4AF81F38-772C-4625-AB22-1E4008CC1B3D}"/>
              </a:ext>
            </a:extLst>
          </p:cNvPr>
          <p:cNvSpPr/>
          <p:nvPr/>
        </p:nvSpPr>
        <p:spPr>
          <a:xfrm>
            <a:off x="7763295" y="2158785"/>
            <a:ext cx="972000" cy="3600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Goal</a:t>
            </a:r>
          </a:p>
        </p:txBody>
      </p:sp>
      <p:sp>
        <p:nvSpPr>
          <p:cNvPr id="37" name="Rectangle: Rounded Corners 17">
            <a:extLst>
              <a:ext uri="{FF2B5EF4-FFF2-40B4-BE49-F238E27FC236}">
                <a16:creationId xmlns:a16="http://schemas.microsoft.com/office/drawing/2014/main" id="{3C6B65A6-F650-4BF0-8903-28D0BE20D376}"/>
              </a:ext>
            </a:extLst>
          </p:cNvPr>
          <p:cNvSpPr/>
          <p:nvPr/>
        </p:nvSpPr>
        <p:spPr>
          <a:xfrm>
            <a:off x="6481577" y="4870488"/>
            <a:ext cx="1767719" cy="53353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396000"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Strengths</a:t>
            </a:r>
          </a:p>
        </p:txBody>
      </p:sp>
      <p:sp>
        <p:nvSpPr>
          <p:cNvPr id="38" name="Rectangle: Rounded Corners 17">
            <a:extLst>
              <a:ext uri="{FF2B5EF4-FFF2-40B4-BE49-F238E27FC236}">
                <a16:creationId xmlns:a16="http://schemas.microsoft.com/office/drawing/2014/main" id="{3C6B65A6-F650-4BF0-8903-28D0BE20D376}"/>
              </a:ext>
            </a:extLst>
          </p:cNvPr>
          <p:cNvSpPr/>
          <p:nvPr/>
        </p:nvSpPr>
        <p:spPr>
          <a:xfrm>
            <a:off x="6481577" y="5511451"/>
            <a:ext cx="1767719" cy="53353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396000"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Opportunities</a:t>
            </a:r>
          </a:p>
        </p:txBody>
      </p:sp>
      <p:sp>
        <p:nvSpPr>
          <p:cNvPr id="39" name="Rectangle: Rounded Corners 17">
            <a:extLst>
              <a:ext uri="{FF2B5EF4-FFF2-40B4-BE49-F238E27FC236}">
                <a16:creationId xmlns:a16="http://schemas.microsoft.com/office/drawing/2014/main" id="{3C6B65A6-F650-4BF0-8903-28D0BE20D376}"/>
              </a:ext>
            </a:extLst>
          </p:cNvPr>
          <p:cNvSpPr/>
          <p:nvPr/>
        </p:nvSpPr>
        <p:spPr>
          <a:xfrm>
            <a:off x="8336743" y="4870488"/>
            <a:ext cx="1767719" cy="53353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396000"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Weaknesses</a:t>
            </a:r>
          </a:p>
        </p:txBody>
      </p:sp>
      <p:sp>
        <p:nvSpPr>
          <p:cNvPr id="40" name="Rectangle: Rounded Corners 17">
            <a:extLst>
              <a:ext uri="{FF2B5EF4-FFF2-40B4-BE49-F238E27FC236}">
                <a16:creationId xmlns:a16="http://schemas.microsoft.com/office/drawing/2014/main" id="{3C6B65A6-F650-4BF0-8903-28D0BE20D376}"/>
              </a:ext>
            </a:extLst>
          </p:cNvPr>
          <p:cNvSpPr/>
          <p:nvPr/>
        </p:nvSpPr>
        <p:spPr>
          <a:xfrm>
            <a:off x="8336743" y="5505633"/>
            <a:ext cx="1767719" cy="53353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396000"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Threats</a:t>
            </a:r>
          </a:p>
        </p:txBody>
      </p:sp>
      <p:sp>
        <p:nvSpPr>
          <p:cNvPr id="41" name="Rectangle: Rounded Corners 17">
            <a:extLst>
              <a:ext uri="{FF2B5EF4-FFF2-40B4-BE49-F238E27FC236}">
                <a16:creationId xmlns:a16="http://schemas.microsoft.com/office/drawing/2014/main" id="{3C6B65A6-F650-4BF0-8903-28D0BE20D376}"/>
              </a:ext>
            </a:extLst>
          </p:cNvPr>
          <p:cNvSpPr/>
          <p:nvPr/>
        </p:nvSpPr>
        <p:spPr>
          <a:xfrm>
            <a:off x="1817906" y="4395924"/>
            <a:ext cx="2514600" cy="427708"/>
          </a:xfrm>
          <a:prstGeom prst="roundRect">
            <a:avLst/>
          </a:prstGeom>
          <a:solidFill>
            <a:srgbClr val="0070C0">
              <a:alpha val="80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SWOT analysis</a:t>
            </a:r>
          </a:p>
        </p:txBody>
      </p:sp>
      <p:sp>
        <p:nvSpPr>
          <p:cNvPr id="42" name="Rectangle: Rounded Corners 17">
            <a:extLst>
              <a:ext uri="{FF2B5EF4-FFF2-40B4-BE49-F238E27FC236}">
                <a16:creationId xmlns:a16="http://schemas.microsoft.com/office/drawing/2014/main" id="{3C6B65A6-F650-4BF0-8903-28D0BE20D376}"/>
              </a:ext>
            </a:extLst>
          </p:cNvPr>
          <p:cNvSpPr/>
          <p:nvPr/>
        </p:nvSpPr>
        <p:spPr>
          <a:xfrm>
            <a:off x="6481576" y="4874317"/>
            <a:ext cx="360000" cy="536880"/>
          </a:xfrm>
          <a:prstGeom prst="roundRect">
            <a:avLst>
              <a:gd name="adj" fmla="val 23944"/>
            </a:avLst>
          </a:prstGeom>
          <a:solidFill>
            <a:srgbClr val="0070C0">
              <a:alpha val="80000"/>
            </a:srgbClr>
          </a:solidFill>
          <a:ln w="12700"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</a:p>
        </p:txBody>
      </p:sp>
      <p:sp>
        <p:nvSpPr>
          <p:cNvPr id="43" name="Rectangle: Rounded Corners 17">
            <a:extLst>
              <a:ext uri="{FF2B5EF4-FFF2-40B4-BE49-F238E27FC236}">
                <a16:creationId xmlns:a16="http://schemas.microsoft.com/office/drawing/2014/main" id="{3C6B65A6-F650-4BF0-8903-28D0BE20D376}"/>
              </a:ext>
            </a:extLst>
          </p:cNvPr>
          <p:cNvSpPr/>
          <p:nvPr/>
        </p:nvSpPr>
        <p:spPr>
          <a:xfrm>
            <a:off x="6481576" y="5502287"/>
            <a:ext cx="360000" cy="544055"/>
          </a:xfrm>
          <a:prstGeom prst="roundRect">
            <a:avLst>
              <a:gd name="adj" fmla="val 23944"/>
            </a:avLst>
          </a:prstGeom>
          <a:solidFill>
            <a:srgbClr val="0070C0">
              <a:alpha val="80000"/>
            </a:srgbClr>
          </a:solidFill>
          <a:ln w="12700"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</a:p>
        </p:txBody>
      </p:sp>
      <p:sp>
        <p:nvSpPr>
          <p:cNvPr id="44" name="Rectangle: Rounded Corners 17">
            <a:extLst>
              <a:ext uri="{FF2B5EF4-FFF2-40B4-BE49-F238E27FC236}">
                <a16:creationId xmlns:a16="http://schemas.microsoft.com/office/drawing/2014/main" id="{3C6B65A6-F650-4BF0-8903-28D0BE20D376}"/>
              </a:ext>
            </a:extLst>
          </p:cNvPr>
          <p:cNvSpPr/>
          <p:nvPr/>
        </p:nvSpPr>
        <p:spPr>
          <a:xfrm>
            <a:off x="8336742" y="4874317"/>
            <a:ext cx="360000" cy="536880"/>
          </a:xfrm>
          <a:prstGeom prst="roundRect">
            <a:avLst>
              <a:gd name="adj" fmla="val 23944"/>
            </a:avLst>
          </a:prstGeom>
          <a:solidFill>
            <a:srgbClr val="0070C0">
              <a:alpha val="80000"/>
            </a:srgbClr>
          </a:solidFill>
          <a:ln w="12700"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</a:p>
        </p:txBody>
      </p:sp>
      <p:sp>
        <p:nvSpPr>
          <p:cNvPr id="45" name="Rectangle: Rounded Corners 17">
            <a:extLst>
              <a:ext uri="{FF2B5EF4-FFF2-40B4-BE49-F238E27FC236}">
                <a16:creationId xmlns:a16="http://schemas.microsoft.com/office/drawing/2014/main" id="{3C6B65A6-F650-4BF0-8903-28D0BE20D376}"/>
              </a:ext>
            </a:extLst>
          </p:cNvPr>
          <p:cNvSpPr/>
          <p:nvPr/>
        </p:nvSpPr>
        <p:spPr>
          <a:xfrm>
            <a:off x="8335773" y="5502287"/>
            <a:ext cx="360000" cy="536880"/>
          </a:xfrm>
          <a:prstGeom prst="roundRect">
            <a:avLst>
              <a:gd name="adj" fmla="val 23944"/>
            </a:avLst>
          </a:prstGeom>
          <a:solidFill>
            <a:srgbClr val="0070C0">
              <a:alpha val="80000"/>
            </a:srgbClr>
          </a:solidFill>
          <a:ln w="12700"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E4C05D8-C3F6-44B0-9722-951BC98EA7E8}"/>
              </a:ext>
            </a:extLst>
          </p:cNvPr>
          <p:cNvSpPr txBox="1"/>
          <p:nvPr/>
        </p:nvSpPr>
        <p:spPr>
          <a:xfrm>
            <a:off x="1937092" y="4978185"/>
            <a:ext cx="3325302" cy="390764"/>
          </a:xfrm>
          <a:prstGeom prst="roundRect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rgbClr r="0" g="0" b="0"/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27000" rIns="72000" bIns="27000" numCol="1" spcCol="1270" anchor="ctr" anchorCtr="0">
            <a:noAutofit/>
          </a:bodyPr>
          <a:lstStyle>
            <a:defPPr>
              <a:defRPr lang="en-US"/>
            </a:defPPr>
            <a:lvl1pPr algn="ctr">
              <a:defRPr sz="1600"/>
            </a:lvl1pPr>
            <a:lvl2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2pPr>
            <a:lvl3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3pPr>
            <a:lvl4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4pPr>
            <a:lvl5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5pPr>
            <a:lvl6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6pPr>
            <a:lvl7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7pPr>
            <a:lvl8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8pPr>
            <a:lvl9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9pPr>
          </a:lstStyle>
          <a:p>
            <a:pPr algn="l"/>
            <a:r>
              <a:rPr lang="en-US" sz="1350" dirty="0"/>
              <a:t>Quickly identify factors in a group setting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E4C05D8-C3F6-44B0-9722-951BC98EA7E8}"/>
              </a:ext>
            </a:extLst>
          </p:cNvPr>
          <p:cNvSpPr txBox="1"/>
          <p:nvPr/>
        </p:nvSpPr>
        <p:spPr>
          <a:xfrm>
            <a:off x="2106141" y="5511450"/>
            <a:ext cx="2683650" cy="725862"/>
          </a:xfrm>
          <a:prstGeom prst="roundRect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rgbClr r="0" g="0" b="0"/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27000" rIns="72000" bIns="27000" numCol="1" spcCol="1270" anchor="ctr" anchorCtr="0">
            <a:noAutofit/>
          </a:bodyPr>
          <a:lstStyle>
            <a:defPPr>
              <a:defRPr lang="en-US"/>
            </a:defPPr>
            <a:lvl1pPr algn="ctr">
              <a:defRPr sz="1600"/>
            </a:lvl1pPr>
            <a:lvl2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2pPr>
            <a:lvl3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3pPr>
            <a:lvl4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4pPr>
            <a:lvl5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5pPr>
            <a:lvl6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6pPr>
            <a:lvl7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7pPr>
            <a:lvl8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8pPr>
            <a:lvl9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9pPr>
          </a:lstStyle>
          <a:p>
            <a:pPr algn="l"/>
            <a:r>
              <a:rPr lang="en-US" sz="1350" dirty="0"/>
              <a:t>Can result in a plethora of factors that can’t be quantified with available resources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E4C05D8-C3F6-44B0-9722-951BC98EA7E8}"/>
              </a:ext>
            </a:extLst>
          </p:cNvPr>
          <p:cNvSpPr txBox="1"/>
          <p:nvPr/>
        </p:nvSpPr>
        <p:spPr>
          <a:xfrm>
            <a:off x="1509471" y="3013676"/>
            <a:ext cx="1850139" cy="360000"/>
          </a:xfrm>
          <a:prstGeom prst="roundRect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rgbClr r="0" g="0" b="0"/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35000" tIns="27000" rIns="27000" bIns="27000" numCol="1" spcCol="1270" anchor="ctr" anchorCtr="0">
            <a:noAutofit/>
          </a:bodyPr>
          <a:lstStyle>
            <a:defPPr>
              <a:defRPr lang="en-US"/>
            </a:defPPr>
            <a:lvl1pPr algn="ctr">
              <a:defRPr sz="1600"/>
            </a:lvl1pPr>
            <a:lvl2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2pPr>
            <a:lvl3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3pPr>
            <a:lvl4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4pPr>
            <a:lvl5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5pPr>
            <a:lvl6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6pPr>
            <a:lvl7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7pPr>
            <a:lvl8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8pPr>
            <a:lvl9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9pPr>
          </a:lstStyle>
          <a:p>
            <a:pPr algn="l"/>
            <a:r>
              <a:rPr lang="en-US" sz="1350" dirty="0"/>
              <a:t>Widely implemented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E4C05D8-C3F6-44B0-9722-951BC98EA7E8}"/>
              </a:ext>
            </a:extLst>
          </p:cNvPr>
          <p:cNvSpPr txBox="1"/>
          <p:nvPr/>
        </p:nvSpPr>
        <p:spPr>
          <a:xfrm>
            <a:off x="1487488" y="3537072"/>
            <a:ext cx="2625057" cy="540000"/>
          </a:xfrm>
          <a:prstGeom prst="roundRect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rgbClr r="0" g="0" b="0"/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35000" tIns="27000" rIns="27000" bIns="27000" numCol="1" spcCol="1270" anchor="ctr" anchorCtr="0">
            <a:noAutofit/>
          </a:bodyPr>
          <a:lstStyle>
            <a:defPPr>
              <a:defRPr lang="en-US"/>
            </a:defPPr>
            <a:lvl1pPr algn="ctr">
              <a:defRPr sz="1600"/>
            </a:lvl1pPr>
            <a:lvl2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2pPr>
            <a:lvl3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3pPr>
            <a:lvl4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4pPr>
            <a:lvl5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5pPr>
            <a:lvl6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6pPr>
            <a:lvl7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7pPr>
            <a:lvl8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8pPr>
            <a:lvl9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9pPr>
          </a:lstStyle>
          <a:p>
            <a:pPr algn="l"/>
            <a:r>
              <a:rPr lang="en-US" sz="1350" dirty="0"/>
              <a:t>Enables accurate identification of most significant factors</a:t>
            </a:r>
          </a:p>
        </p:txBody>
      </p:sp>
      <p:sp>
        <p:nvSpPr>
          <p:cNvPr id="51" name="Text Placeholder 50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 dirty="0"/>
              <a:t>Research </a:t>
            </a:r>
            <a:r>
              <a:rPr lang="en-GB" dirty="0" smtClean="0"/>
              <a:t>background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0345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10">
            <a:extLst>
              <a:ext uri="{FF2B5EF4-FFF2-40B4-BE49-F238E27FC236}">
                <a16:creationId xmlns:a16="http://schemas.microsoft.com/office/drawing/2014/main" id="{4AF81F38-772C-4625-AB22-1E4008CC1B3D}"/>
              </a:ext>
            </a:extLst>
          </p:cNvPr>
          <p:cNvSpPr/>
          <p:nvPr/>
        </p:nvSpPr>
        <p:spPr>
          <a:xfrm>
            <a:off x="407368" y="1559123"/>
            <a:ext cx="2767245" cy="5400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ysClr val="windowText" lastClr="000000"/>
                </a:solidFill>
              </a:rPr>
              <a:t>Survey &amp; interviews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7680176" y="4431426"/>
            <a:ext cx="3636721" cy="1949902"/>
            <a:chOff x="4624867" y="2184124"/>
            <a:chExt cx="2889854" cy="1440000"/>
          </a:xfrm>
        </p:grpSpPr>
        <p:graphicFrame>
          <p:nvGraphicFramePr>
            <p:cNvPr id="7" name="Chart 6"/>
            <p:cNvGraphicFramePr>
              <a:graphicFrameLocks/>
            </p:cNvGraphicFramePr>
            <p:nvPr>
              <p:extLst/>
            </p:nvPr>
          </p:nvGraphicFramePr>
          <p:xfrm>
            <a:off x="4624867" y="2184124"/>
            <a:ext cx="2889854" cy="144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pSp>
          <p:nvGrpSpPr>
            <p:cNvPr id="8" name="Group 7"/>
            <p:cNvGrpSpPr/>
            <p:nvPr/>
          </p:nvGrpSpPr>
          <p:grpSpPr>
            <a:xfrm>
              <a:off x="6233795" y="2251221"/>
              <a:ext cx="945931" cy="348155"/>
              <a:chOff x="1608928" y="67097"/>
              <a:chExt cx="945931" cy="348155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1608928" y="93374"/>
                <a:ext cx="867103" cy="295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lang="en-GB" sz="16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1638054" y="134068"/>
                <a:ext cx="78961" cy="8363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lang="en-GB" sz="16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1637127" y="265640"/>
                <a:ext cx="78961" cy="8363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lang="en-GB" sz="16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" name="TextBox 23"/>
              <p:cNvSpPr txBox="1"/>
              <p:nvPr/>
            </p:nvSpPr>
            <p:spPr>
              <a:xfrm>
                <a:off x="1728231" y="67097"/>
                <a:ext cx="390974" cy="198544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lIns="36000" tIns="36000" rIns="36000" bIns="36000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050" dirty="0">
                    <a:solidFill>
                      <a:sysClr val="windowText" lastClr="000000"/>
                    </a:solidFill>
                  </a:rPr>
                  <a:t>Mean</a:t>
                </a:r>
              </a:p>
            </p:txBody>
          </p:sp>
          <p:sp>
            <p:nvSpPr>
              <p:cNvPr id="13" name="TextBox 24"/>
              <p:cNvSpPr txBox="1"/>
              <p:nvPr/>
            </p:nvSpPr>
            <p:spPr>
              <a:xfrm>
                <a:off x="1716088" y="217572"/>
                <a:ext cx="838771" cy="197680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lIns="36000" tIns="36000" rIns="36000" bIns="36000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050" dirty="0">
                    <a:solidFill>
                      <a:sysClr val="windowText" lastClr="000000"/>
                    </a:solidFill>
                  </a:rPr>
                  <a:t>Weighted mean</a:t>
                </a: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7692576" y="2354586"/>
            <a:ext cx="3624320" cy="1969343"/>
            <a:chOff x="0" y="0"/>
            <a:chExt cx="2864069" cy="1454357"/>
          </a:xfrm>
        </p:grpSpPr>
        <p:graphicFrame>
          <p:nvGraphicFramePr>
            <p:cNvPr id="15" name="Chart 14">
              <a:extLst>
                <a:ext uri="{FF2B5EF4-FFF2-40B4-BE49-F238E27FC236}">
                  <a16:creationId xmlns:a16="http://schemas.microsoft.com/office/drawing/2014/main" id="{45EB5E36-620F-4879-BEAA-45566C7BF56E}"/>
                </a:ext>
              </a:extLst>
            </p:cNvPr>
            <p:cNvGraphicFramePr/>
            <p:nvPr>
              <p:extLst/>
            </p:nvPr>
          </p:nvGraphicFramePr>
          <p:xfrm>
            <a:off x="0" y="0"/>
            <a:ext cx="2864069" cy="145435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pSp>
          <p:nvGrpSpPr>
            <p:cNvPr id="16" name="Group 15"/>
            <p:cNvGrpSpPr/>
            <p:nvPr/>
          </p:nvGrpSpPr>
          <p:grpSpPr>
            <a:xfrm>
              <a:off x="1756515" y="302064"/>
              <a:ext cx="933914" cy="506452"/>
              <a:chOff x="1756515" y="302064"/>
              <a:chExt cx="933914" cy="506452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756515" y="302064"/>
                <a:ext cx="933914" cy="5064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lang="en-GB" sz="16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1844793" y="362467"/>
                <a:ext cx="78987" cy="8363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lang="en-GB" sz="16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1843865" y="533453"/>
                <a:ext cx="78987" cy="8363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lang="en-GB" sz="16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0" name="TextBox 32"/>
              <p:cNvSpPr txBox="1"/>
              <p:nvPr/>
            </p:nvSpPr>
            <p:spPr>
              <a:xfrm>
                <a:off x="1928429" y="306710"/>
                <a:ext cx="645842" cy="204440"/>
              </a:xfrm>
              <a:prstGeom prst="rect">
                <a:avLst/>
              </a:prstGeom>
              <a:solidFill>
                <a:schemeClr val="bg1"/>
              </a:solidFill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lIns="36000" tIns="36000" rIns="36000" bIns="36000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050">
                    <a:solidFill>
                      <a:sysClr val="windowText" lastClr="000000"/>
                    </a:solidFill>
                  </a:rPr>
                  <a:t>Current role</a:t>
                </a:r>
              </a:p>
            </p:txBody>
          </p:sp>
          <p:sp>
            <p:nvSpPr>
              <p:cNvPr id="21" name="TextBox 33"/>
              <p:cNvSpPr txBox="1"/>
              <p:nvPr/>
            </p:nvSpPr>
            <p:spPr>
              <a:xfrm>
                <a:off x="1922853" y="459108"/>
                <a:ext cx="725758" cy="344761"/>
              </a:xfrm>
              <a:prstGeom prst="rect">
                <a:avLst/>
              </a:prstGeom>
              <a:solidFill>
                <a:schemeClr val="bg1"/>
              </a:solidFill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lIns="36000" tIns="36000" rIns="36000" bIns="36000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050">
                    <a:solidFill>
                      <a:sysClr val="windowText" lastClr="000000"/>
                    </a:solidFill>
                  </a:rPr>
                  <a:t>Relevant prior to current role</a:t>
                </a:r>
              </a:p>
            </p:txBody>
          </p:sp>
        </p:grpSp>
      </p:grpSp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9529" y="1268759"/>
            <a:ext cx="3429130" cy="4927201"/>
          </a:xfrm>
          <a:prstGeom prst="rect">
            <a:avLst/>
          </a:prstGeom>
        </p:spPr>
      </p:pic>
      <p:sp>
        <p:nvSpPr>
          <p:cNvPr id="24" name="Text Placeholder 2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/>
              <a:t>Survey questionnaire &amp; interviews with </a:t>
            </a:r>
            <a:r>
              <a:rPr lang="de-DE" dirty="0" smtClean="0"/>
              <a:t>industry</a:t>
            </a:r>
            <a:endParaRPr lang="de-DE" dirty="0"/>
          </a:p>
        </p:txBody>
      </p:sp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7769296"/>
              </p:ext>
            </p:extLst>
          </p:nvPr>
        </p:nvGraphicFramePr>
        <p:xfrm>
          <a:off x="7525684" y="1413492"/>
          <a:ext cx="4042924" cy="762000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102614">
                  <a:extLst>
                    <a:ext uri="{9D8B030D-6E8A-4147-A177-3AD203B41FA5}">
                      <a16:colId xmlns:a16="http://schemas.microsoft.com/office/drawing/2014/main" val="1537193570"/>
                    </a:ext>
                  </a:extLst>
                </a:gridCol>
                <a:gridCol w="588062">
                  <a:extLst>
                    <a:ext uri="{9D8B030D-6E8A-4147-A177-3AD203B41FA5}">
                      <a16:colId xmlns:a16="http://schemas.microsoft.com/office/drawing/2014/main" val="4163722239"/>
                    </a:ext>
                  </a:extLst>
                </a:gridCol>
                <a:gridCol w="588062">
                  <a:extLst>
                    <a:ext uri="{9D8B030D-6E8A-4147-A177-3AD203B41FA5}">
                      <a16:colId xmlns:a16="http://schemas.microsoft.com/office/drawing/2014/main" val="1161064651"/>
                    </a:ext>
                  </a:extLst>
                </a:gridCol>
                <a:gridCol w="588062">
                  <a:extLst>
                    <a:ext uri="{9D8B030D-6E8A-4147-A177-3AD203B41FA5}">
                      <a16:colId xmlns:a16="http://schemas.microsoft.com/office/drawing/2014/main" val="2673934454"/>
                    </a:ext>
                  </a:extLst>
                </a:gridCol>
                <a:gridCol w="588062">
                  <a:extLst>
                    <a:ext uri="{9D8B030D-6E8A-4147-A177-3AD203B41FA5}">
                      <a16:colId xmlns:a16="http://schemas.microsoft.com/office/drawing/2014/main" val="2226827252"/>
                    </a:ext>
                  </a:extLst>
                </a:gridCol>
                <a:gridCol w="588062">
                  <a:extLst>
                    <a:ext uri="{9D8B030D-6E8A-4147-A177-3AD203B41FA5}">
                      <a16:colId xmlns:a16="http://schemas.microsoft.com/office/drawing/2014/main" val="1642320155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 smtClean="0">
                          <a:effectLst/>
                        </a:rPr>
                        <a:t>Pedigree score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 smtClean="0">
                          <a:effectLst/>
                        </a:rPr>
                        <a:t>1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u="none" strike="noStrike" dirty="0" smtClean="0">
                          <a:effectLst/>
                        </a:rPr>
                        <a:t>2</a:t>
                      </a:r>
                      <a:endParaRPr lang="en-GB" sz="11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u="none" strike="noStrike" dirty="0" smtClean="0">
                          <a:effectLst/>
                        </a:rPr>
                        <a:t>3</a:t>
                      </a:r>
                      <a:endParaRPr lang="en-GB" sz="11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u="none" strike="noStrike" dirty="0" smtClean="0">
                          <a:effectLst/>
                        </a:rPr>
                        <a:t>4</a:t>
                      </a:r>
                      <a:endParaRPr lang="en-GB" sz="11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u="none" strike="noStrike" dirty="0" smtClean="0">
                          <a:effectLst/>
                        </a:rPr>
                        <a:t>5</a:t>
                      </a:r>
                      <a:endParaRPr lang="en-GB" sz="11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32796632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 smtClean="0">
                          <a:effectLst/>
                        </a:rPr>
                        <a:t>Years of experience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u="none" strike="noStrike" dirty="0" smtClean="0">
                          <a:effectLst/>
                        </a:rPr>
                        <a:t>&lt;5</a:t>
                      </a:r>
                      <a:endParaRPr lang="en-GB" sz="11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u="none" strike="noStrike" dirty="0" smtClean="0">
                          <a:effectLst/>
                        </a:rPr>
                        <a:t>5 to 9</a:t>
                      </a:r>
                      <a:endParaRPr lang="en-GB" sz="11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u="none" strike="noStrike" dirty="0" smtClean="0">
                          <a:effectLst/>
                        </a:rPr>
                        <a:t>10 to 14</a:t>
                      </a:r>
                      <a:endParaRPr lang="en-GB" sz="11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u="none" strike="noStrike" dirty="0" smtClean="0">
                          <a:effectLst/>
                        </a:rPr>
                        <a:t>15 to 20</a:t>
                      </a:r>
                      <a:endParaRPr lang="en-GB" sz="11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u="none" strike="noStrike" dirty="0" smtClean="0">
                          <a:effectLst/>
                        </a:rPr>
                        <a:t>&gt;20</a:t>
                      </a:r>
                      <a:endParaRPr lang="en-GB" sz="11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876079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7411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986" y="4293096"/>
            <a:ext cx="9327688" cy="2158171"/>
          </a:xfrm>
          <a:prstGeom prst="rect">
            <a:avLst/>
          </a:prstGeom>
        </p:spPr>
      </p:pic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C7991F83-E176-400A-852E-C28E699D4B0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0136090"/>
              </p:ext>
            </p:extLst>
          </p:nvPr>
        </p:nvGraphicFramePr>
        <p:xfrm>
          <a:off x="2123986" y="1581250"/>
          <a:ext cx="8610599" cy="236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9E4C05D8-C3F6-44B0-9722-951BC98EA7E8}"/>
              </a:ext>
            </a:extLst>
          </p:cNvPr>
          <p:cNvSpPr txBox="1"/>
          <p:nvPr/>
        </p:nvSpPr>
        <p:spPr>
          <a:xfrm>
            <a:off x="6654445" y="1209291"/>
            <a:ext cx="1520687" cy="4320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rgbClr r="0" g="0" b="0"/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27000" rIns="0" bIns="27000" numCol="1" spcCol="1270" anchor="ctr" anchorCtr="0">
            <a:noAutofit/>
          </a:bodyPr>
          <a:lstStyle>
            <a:defPPr>
              <a:defRPr lang="en-US"/>
            </a:defPPr>
            <a:lvl1pPr algn="ctr">
              <a:defRPr sz="1600"/>
            </a:lvl1pPr>
            <a:lvl2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2pPr>
            <a:lvl3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3pPr>
            <a:lvl4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4pPr>
            <a:lvl5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5pPr>
            <a:lvl6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6pPr>
            <a:lvl7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7pPr>
            <a:lvl8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8pPr>
            <a:lvl9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9pPr>
          </a:lstStyle>
          <a:p>
            <a:r>
              <a:rPr lang="en-US" sz="1050" dirty="0"/>
              <a:t>Quality of information from OEM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7077356" y="1612362"/>
            <a:ext cx="144016" cy="238155"/>
          </a:xfrm>
          <a:prstGeom prst="straightConnector1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E4C05D8-C3F6-44B0-9722-951BC98EA7E8}"/>
              </a:ext>
            </a:extLst>
          </p:cNvPr>
          <p:cNvSpPr txBox="1"/>
          <p:nvPr/>
        </p:nvSpPr>
        <p:spPr>
          <a:xfrm>
            <a:off x="3460951" y="1233570"/>
            <a:ext cx="1673087" cy="4320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rgbClr r="0" g="0" b="0"/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27000" rIns="0" bIns="27000" numCol="1" spcCol="1270" anchor="ctr" anchorCtr="0">
            <a:noAutofit/>
          </a:bodyPr>
          <a:lstStyle>
            <a:defPPr>
              <a:defRPr lang="en-US"/>
            </a:defPPr>
            <a:lvl1pPr algn="ctr">
              <a:defRPr sz="1600"/>
            </a:lvl1pPr>
            <a:lvl2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2pPr>
            <a:lvl3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3pPr>
            <a:lvl4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4pPr>
            <a:lvl5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5pPr>
            <a:lvl6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6pPr>
            <a:lvl7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7pPr>
            <a:lvl8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8pPr>
            <a:lvl9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9pPr>
          </a:lstStyle>
          <a:p>
            <a:r>
              <a:rPr lang="en-US" sz="1050" dirty="0"/>
              <a:t>Accuracy &amp; availability of technical data (IPR)</a:t>
            </a:r>
          </a:p>
        </p:txBody>
      </p:sp>
      <p:cxnSp>
        <p:nvCxnSpPr>
          <p:cNvPr id="12" name="Straight Arrow Connector 11"/>
          <p:cNvCxnSpPr>
            <a:stCxn id="11" idx="2"/>
          </p:cNvCxnSpPr>
          <p:nvPr/>
        </p:nvCxnSpPr>
        <p:spPr>
          <a:xfrm>
            <a:off x="4297494" y="1665571"/>
            <a:ext cx="77856" cy="275663"/>
          </a:xfrm>
          <a:prstGeom prst="straightConnector1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 Placeholder 1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/>
              <a:t>Survey questionnaire &amp; interviews with </a:t>
            </a:r>
            <a:r>
              <a:rPr lang="de-DE" dirty="0" smtClean="0"/>
              <a:t>industry</a:t>
            </a:r>
            <a:endParaRPr lang="de-D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E4C05D8-C3F6-44B0-9722-951BC98EA7E8}"/>
              </a:ext>
            </a:extLst>
          </p:cNvPr>
          <p:cNvSpPr txBox="1"/>
          <p:nvPr/>
        </p:nvSpPr>
        <p:spPr>
          <a:xfrm>
            <a:off x="8947198" y="3918513"/>
            <a:ext cx="1596887" cy="2880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rgbClr r="0" g="0" b="0"/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27000" rIns="0" bIns="27000" numCol="1" spcCol="1270" anchor="ctr" anchorCtr="0">
            <a:noAutofit/>
          </a:bodyPr>
          <a:lstStyle>
            <a:defPPr>
              <a:defRPr lang="en-US"/>
            </a:defPPr>
            <a:lvl1pPr algn="ctr">
              <a:defRPr sz="1600"/>
            </a:lvl1pPr>
            <a:lvl2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2pPr>
            <a:lvl3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3pPr>
            <a:lvl4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4pPr>
            <a:lvl5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5pPr>
            <a:lvl6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6pPr>
            <a:lvl7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7pPr>
            <a:lvl8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8pPr>
            <a:lvl9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9pPr>
          </a:lstStyle>
          <a:p>
            <a:r>
              <a:rPr lang="en-US" sz="1050" dirty="0"/>
              <a:t>Data reliability &amp; quality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9705884" y="3353879"/>
            <a:ext cx="3314" cy="560644"/>
          </a:xfrm>
          <a:prstGeom prst="straightConnector1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9E4C05D8-C3F6-44B0-9722-951BC98EA7E8}"/>
              </a:ext>
            </a:extLst>
          </p:cNvPr>
          <p:cNvSpPr txBox="1"/>
          <p:nvPr/>
        </p:nvSpPr>
        <p:spPr>
          <a:xfrm>
            <a:off x="6661198" y="4152676"/>
            <a:ext cx="1292087" cy="4320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rgbClr r="0" g="0" b="0"/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27000" rIns="0" bIns="27000" numCol="1" spcCol="1270" anchor="ctr" anchorCtr="0">
            <a:noAutofit/>
          </a:bodyPr>
          <a:lstStyle>
            <a:defPPr>
              <a:defRPr lang="en-US"/>
            </a:defPPr>
            <a:lvl1pPr algn="ctr">
              <a:defRPr sz="1600"/>
            </a:lvl1pPr>
            <a:lvl2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2pPr>
            <a:lvl3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3pPr>
            <a:lvl4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4pPr>
            <a:lvl5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5pPr>
            <a:lvl6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6pPr>
            <a:lvl7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7pPr>
            <a:lvl8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8pPr>
            <a:lvl9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9pPr>
          </a:lstStyle>
          <a:p>
            <a:r>
              <a:rPr lang="en-US" sz="1050" dirty="0"/>
              <a:t>OEM logistics</a:t>
            </a:r>
          </a:p>
          <a:p>
            <a:r>
              <a:rPr lang="en-US" sz="1050" dirty="0"/>
              <a:t>(supply of parts)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7419884" y="3350857"/>
            <a:ext cx="76200" cy="777371"/>
          </a:xfrm>
          <a:prstGeom prst="straightConnector1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E4C05D8-C3F6-44B0-9722-951BC98EA7E8}"/>
              </a:ext>
            </a:extLst>
          </p:cNvPr>
          <p:cNvSpPr txBox="1"/>
          <p:nvPr/>
        </p:nvSpPr>
        <p:spPr>
          <a:xfrm>
            <a:off x="4906941" y="3990513"/>
            <a:ext cx="1520687" cy="2796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rgbClr r="0" g="0" b="0"/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27000" rIns="0" bIns="27000" numCol="1" spcCol="1270" anchor="ctr" anchorCtr="0">
            <a:noAutofit/>
          </a:bodyPr>
          <a:lstStyle>
            <a:defPPr>
              <a:defRPr lang="en-US"/>
            </a:defPPr>
            <a:lvl1pPr algn="ctr">
              <a:defRPr sz="1600"/>
            </a:lvl1pPr>
            <a:lvl2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2pPr>
            <a:lvl3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3pPr>
            <a:lvl4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4pPr>
            <a:lvl5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5pPr>
            <a:lvl6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6pPr>
            <a:lvl7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7pPr>
            <a:lvl8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8pPr>
            <a:lvl9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9pPr>
          </a:lstStyle>
          <a:p>
            <a:r>
              <a:rPr lang="en-US" sz="1050" dirty="0"/>
              <a:t>Equipment availability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5404726" y="3350857"/>
            <a:ext cx="110158" cy="639656"/>
          </a:xfrm>
          <a:prstGeom prst="straightConnector1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9E4C05D8-C3F6-44B0-9722-951BC98EA7E8}"/>
              </a:ext>
            </a:extLst>
          </p:cNvPr>
          <p:cNvSpPr txBox="1"/>
          <p:nvPr/>
        </p:nvSpPr>
        <p:spPr>
          <a:xfrm>
            <a:off x="735990" y="2270116"/>
            <a:ext cx="990556" cy="323023"/>
          </a:xfrm>
          <a:prstGeom prst="roundRect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rgbClr r="0" g="0" b="0"/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27000" rIns="72000" bIns="27000" numCol="1" spcCol="1270" anchor="ctr" anchorCtr="0">
            <a:noAutofit/>
          </a:bodyPr>
          <a:lstStyle>
            <a:defPPr>
              <a:defRPr lang="en-US"/>
            </a:defPPr>
            <a:lvl1pPr algn="ctr">
              <a:defRPr sz="1600"/>
            </a:lvl1pPr>
            <a:lvl2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2pPr>
            <a:lvl3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3pPr>
            <a:lvl4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4pPr>
            <a:lvl5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5pPr>
            <a:lvl6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6pPr>
            <a:lvl7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7pPr>
            <a:lvl8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8pPr>
            <a:lvl9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9pPr>
          </a:lstStyle>
          <a:p>
            <a:r>
              <a:rPr lang="en-US" sz="1350" dirty="0" smtClean="0"/>
              <a:t>Standard</a:t>
            </a:r>
            <a:endParaRPr lang="en-US" sz="135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E4C05D8-C3F6-44B0-9722-951BC98EA7E8}"/>
              </a:ext>
            </a:extLst>
          </p:cNvPr>
          <p:cNvSpPr txBox="1"/>
          <p:nvPr/>
        </p:nvSpPr>
        <p:spPr>
          <a:xfrm>
            <a:off x="479376" y="5013176"/>
            <a:ext cx="1503784" cy="508220"/>
          </a:xfrm>
          <a:prstGeom prst="roundRect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rgbClr r="0" g="0" b="0"/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27000" rIns="72000" bIns="27000" numCol="1" spcCol="1270" anchor="ctr" anchorCtr="0">
            <a:noAutofit/>
          </a:bodyPr>
          <a:lstStyle>
            <a:defPPr>
              <a:defRPr lang="en-US"/>
            </a:defPPr>
            <a:lvl1pPr algn="ctr">
              <a:defRPr sz="1600"/>
            </a:lvl1pPr>
            <a:lvl2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2pPr>
            <a:lvl3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3pPr>
            <a:lvl4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4pPr>
            <a:lvl5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5pPr>
            <a:lvl6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6pPr>
            <a:lvl7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7pPr>
            <a:lvl8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8pPr>
            <a:lvl9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9pPr>
          </a:lstStyle>
          <a:p>
            <a:r>
              <a:rPr lang="en-US" sz="1350" dirty="0" smtClean="0"/>
              <a:t>Weighted with pedigree</a:t>
            </a:r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1894649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8" grpId="0" animBg="1"/>
      <p:bldP spid="13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/>
              <a:t>Survey questionnaire &amp; interviews with </a:t>
            </a:r>
            <a:r>
              <a:rPr lang="de-DE" dirty="0" smtClean="0"/>
              <a:t>industry</a:t>
            </a:r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0960" y="4295165"/>
            <a:ext cx="9327688" cy="21581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0960" y="1412776"/>
            <a:ext cx="9327688" cy="2158171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7317540"/>
              </p:ext>
            </p:extLst>
          </p:nvPr>
        </p:nvGraphicFramePr>
        <p:xfrm>
          <a:off x="263352" y="1988840"/>
          <a:ext cx="2278738" cy="617420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102614">
                  <a:extLst>
                    <a:ext uri="{9D8B030D-6E8A-4147-A177-3AD203B41FA5}">
                      <a16:colId xmlns:a16="http://schemas.microsoft.com/office/drawing/2014/main" val="1537193570"/>
                    </a:ext>
                  </a:extLst>
                </a:gridCol>
                <a:gridCol w="588062">
                  <a:extLst>
                    <a:ext uri="{9D8B030D-6E8A-4147-A177-3AD203B41FA5}">
                      <a16:colId xmlns:a16="http://schemas.microsoft.com/office/drawing/2014/main" val="4163722239"/>
                    </a:ext>
                  </a:extLst>
                </a:gridCol>
                <a:gridCol w="588062">
                  <a:extLst>
                    <a:ext uri="{9D8B030D-6E8A-4147-A177-3AD203B41FA5}">
                      <a16:colId xmlns:a16="http://schemas.microsoft.com/office/drawing/2014/main" val="1642320155"/>
                    </a:ext>
                  </a:extLst>
                </a:gridCol>
              </a:tblGrid>
              <a:tr h="30871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 smtClean="0">
                          <a:effectLst/>
                        </a:rPr>
                        <a:t>Pedigree score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u="none" strike="noStrike" dirty="0" smtClean="0">
                          <a:effectLst/>
                        </a:rPr>
                        <a:t>5</a:t>
                      </a:r>
                      <a:endParaRPr lang="en-GB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327966325"/>
                  </a:ext>
                </a:extLst>
              </a:tr>
              <a:tr h="30871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 smtClean="0">
                          <a:effectLst/>
                        </a:rPr>
                        <a:t>Years of experience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u="none" strike="noStrike" dirty="0" smtClean="0">
                          <a:effectLst/>
                        </a:rPr>
                        <a:t>&lt;5</a:t>
                      </a:r>
                      <a:endParaRPr lang="en-GB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u="none" strike="noStrike" dirty="0" smtClean="0">
                          <a:effectLst/>
                        </a:rPr>
                        <a:t>&gt;20</a:t>
                      </a:r>
                      <a:endParaRPr lang="en-GB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8760798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0759766"/>
              </p:ext>
            </p:extLst>
          </p:nvPr>
        </p:nvGraphicFramePr>
        <p:xfrm>
          <a:off x="263352" y="4871229"/>
          <a:ext cx="2278738" cy="617420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102614">
                  <a:extLst>
                    <a:ext uri="{9D8B030D-6E8A-4147-A177-3AD203B41FA5}">
                      <a16:colId xmlns:a16="http://schemas.microsoft.com/office/drawing/2014/main" val="1537193570"/>
                    </a:ext>
                  </a:extLst>
                </a:gridCol>
                <a:gridCol w="588062">
                  <a:extLst>
                    <a:ext uri="{9D8B030D-6E8A-4147-A177-3AD203B41FA5}">
                      <a16:colId xmlns:a16="http://schemas.microsoft.com/office/drawing/2014/main" val="4163722239"/>
                    </a:ext>
                  </a:extLst>
                </a:gridCol>
                <a:gridCol w="588062">
                  <a:extLst>
                    <a:ext uri="{9D8B030D-6E8A-4147-A177-3AD203B41FA5}">
                      <a16:colId xmlns:a16="http://schemas.microsoft.com/office/drawing/2014/main" val="1642320155"/>
                    </a:ext>
                  </a:extLst>
                </a:gridCol>
              </a:tblGrid>
              <a:tr h="30871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 smtClean="0">
                          <a:effectLst/>
                        </a:rPr>
                        <a:t>Pedigree score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u="none" strike="noStrike" dirty="0" smtClean="0">
                          <a:effectLst/>
                        </a:rPr>
                        <a:t>5</a:t>
                      </a:r>
                      <a:endParaRPr lang="en-GB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327966325"/>
                  </a:ext>
                </a:extLst>
              </a:tr>
              <a:tr h="30871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 smtClean="0">
                          <a:effectLst/>
                        </a:rPr>
                        <a:t>Years of experience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u="none" strike="noStrike" dirty="0" smtClean="0">
                          <a:effectLst/>
                        </a:rPr>
                        <a:t>&gt;20</a:t>
                      </a:r>
                      <a:endParaRPr lang="en-GB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u="none" strike="noStrike" dirty="0" smtClean="0">
                          <a:effectLst/>
                        </a:rPr>
                        <a:t>&lt;5</a:t>
                      </a:r>
                      <a:endParaRPr lang="en-GB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87607989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9E4C05D8-C3F6-44B0-9722-951BC98EA7E8}"/>
              </a:ext>
            </a:extLst>
          </p:cNvPr>
          <p:cNvSpPr txBox="1"/>
          <p:nvPr/>
        </p:nvSpPr>
        <p:spPr>
          <a:xfrm>
            <a:off x="1775520" y="3429000"/>
            <a:ext cx="2232248" cy="75729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rgbClr r="0" g="0" b="0"/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27000" rIns="72000" bIns="27000" numCol="1" spcCol="1270" anchor="ctr" anchorCtr="0">
            <a:noAutofit/>
          </a:bodyPr>
          <a:lstStyle>
            <a:defPPr>
              <a:defRPr lang="en-US"/>
            </a:defPPr>
            <a:lvl1pPr algn="ctr">
              <a:defRPr sz="1600"/>
            </a:lvl1pPr>
            <a:lvl2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2pPr>
            <a:lvl3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3pPr>
            <a:lvl4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4pPr>
            <a:lvl5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5pPr>
            <a:lvl6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6pPr>
            <a:lvl7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7pPr>
            <a:lvl8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8pPr>
            <a:lvl9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9pPr>
          </a:lstStyle>
          <a:p>
            <a:r>
              <a:rPr lang="en-US" sz="1350" dirty="0" smtClean="0"/>
              <a:t>Factors with greatest influence are the same for this application</a:t>
            </a:r>
            <a:endParaRPr lang="en-US" sz="135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E4C05D8-C3F6-44B0-9722-951BC98EA7E8}"/>
              </a:ext>
            </a:extLst>
          </p:cNvPr>
          <p:cNvSpPr txBox="1"/>
          <p:nvPr/>
        </p:nvSpPr>
        <p:spPr>
          <a:xfrm>
            <a:off x="4223792" y="3690626"/>
            <a:ext cx="1575792" cy="49567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rgbClr r="0" g="0" b="0"/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27000" rIns="72000" bIns="27000" numCol="1" spcCol="1270" anchor="ctr" anchorCtr="0">
            <a:noAutofit/>
          </a:bodyPr>
          <a:lstStyle>
            <a:defPPr>
              <a:defRPr lang="en-US"/>
            </a:defPPr>
            <a:lvl1pPr algn="ctr">
              <a:defRPr sz="1600"/>
            </a:lvl1pPr>
            <a:lvl2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2pPr>
            <a:lvl3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3pPr>
            <a:lvl4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4pPr>
            <a:lvl5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5pPr>
            <a:lvl6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6pPr>
            <a:lvl7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7pPr>
            <a:lvl8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8pPr>
            <a:lvl9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9pPr>
          </a:lstStyle>
          <a:p>
            <a:r>
              <a:rPr lang="en-US" sz="1350" dirty="0" smtClean="0"/>
              <a:t>Changes level of disagreement</a:t>
            </a:r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2981417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601" y="4831529"/>
            <a:ext cx="5232411" cy="147779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E4C05D8-C3F6-44B0-9722-951BC98EA7E8}"/>
              </a:ext>
            </a:extLst>
          </p:cNvPr>
          <p:cNvSpPr txBox="1"/>
          <p:nvPr/>
        </p:nvSpPr>
        <p:spPr>
          <a:xfrm>
            <a:off x="1928193" y="1930407"/>
            <a:ext cx="955813" cy="434122"/>
          </a:xfrm>
          <a:prstGeom prst="roundRect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rgbClr r="0" g="0" b="0"/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27000" rIns="72000" bIns="27000" numCol="1" spcCol="1270" anchor="ctr" anchorCtr="0">
            <a:noAutofit/>
          </a:bodyPr>
          <a:lstStyle>
            <a:defPPr>
              <a:defRPr lang="en-US"/>
            </a:defPPr>
            <a:lvl1pPr algn="ctr">
              <a:defRPr sz="1600"/>
            </a:lvl1pPr>
            <a:lvl2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2pPr>
            <a:lvl3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3pPr>
            <a:lvl4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4pPr>
            <a:lvl5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5pPr>
            <a:lvl6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6pPr>
            <a:lvl7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7pPr>
            <a:lvl8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8pPr>
            <a:lvl9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9pPr>
          </a:lstStyle>
          <a:p>
            <a:pPr algn="l"/>
            <a:r>
              <a:rPr lang="en-US" sz="1100" dirty="0"/>
              <a:t>Pairwise comparison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E4C05D8-C3F6-44B0-9722-951BC98EA7E8}"/>
              </a:ext>
            </a:extLst>
          </p:cNvPr>
          <p:cNvSpPr txBox="1"/>
          <p:nvPr/>
        </p:nvSpPr>
        <p:spPr>
          <a:xfrm>
            <a:off x="8853280" y="2852936"/>
            <a:ext cx="1357520" cy="260886"/>
          </a:xfrm>
          <a:prstGeom prst="roundRect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rgbClr r="0" g="0" b="0"/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27000" rIns="72000" bIns="27000" numCol="1" spcCol="1270" anchor="ctr" anchorCtr="0">
            <a:noAutofit/>
          </a:bodyPr>
          <a:lstStyle>
            <a:defPPr>
              <a:defRPr lang="en-US"/>
            </a:defPPr>
            <a:lvl1pPr>
              <a:defRPr sz="1100"/>
            </a:lvl1pPr>
          </a:lstStyle>
          <a:p>
            <a:r>
              <a:rPr lang="en-US" dirty="0"/>
              <a:t>Normalised weight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2600" y="3160065"/>
            <a:ext cx="8686800" cy="150708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7144" y="1412776"/>
            <a:ext cx="5305425" cy="1484795"/>
          </a:xfrm>
          <a:prstGeom prst="rect">
            <a:avLst/>
          </a:prstGeom>
        </p:spPr>
      </p:pic>
      <p:sp>
        <p:nvSpPr>
          <p:cNvPr id="12" name="Text Placeholder 1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/>
              <a:t>AHP </a:t>
            </a:r>
            <a:r>
              <a:rPr lang="de-DE" dirty="0" smtClean="0"/>
              <a:t>implementation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3484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9816" y="2163254"/>
            <a:ext cx="3331027" cy="311465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5680" y="1628800"/>
            <a:ext cx="6240693" cy="426485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0668" y="1556793"/>
            <a:ext cx="8973844" cy="4680520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/>
              <a:t>Results: Core factors influencing uncertainty in industrial </a:t>
            </a:r>
            <a:r>
              <a:rPr lang="de-DE" dirty="0" smtClean="0"/>
              <a:t>maintenance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10704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erospace-Academic-Template-16x9-01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2EE80274-B9A4-41F3-9AC6-0B1BC868F243}" vid="{192D821E-B453-4C1E-B8C1-064AA7EAF134}"/>
    </a:ext>
  </a:extLst>
</a:theme>
</file>

<file path=ppt/theme/theme2.xml><?xml version="1.0" encoding="utf-8"?>
<a:theme xmlns:a="http://schemas.openxmlformats.org/drawingml/2006/main" name="No Logo Mas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2EE80274-B9A4-41F3-9AC6-0B1BC868F243}" vid="{48EF90AE-43E7-4463-967E-49B08790A810}"/>
    </a:ext>
  </a:extLst>
</a:theme>
</file>

<file path=ppt/theme/theme3.xml><?xml version="1.0" encoding="utf-8"?>
<a:theme xmlns:a="http://schemas.openxmlformats.org/drawingml/2006/main" name="Coloured slid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2EE80274-B9A4-41F3-9AC6-0B1BC868F243}" vid="{16387873-D43A-4477-A636-6241F1C069CE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07997AD3A3974DB64C4CAB9438FE59" ma:contentTypeVersion="8" ma:contentTypeDescription="Create a new document." ma:contentTypeScope="" ma:versionID="a8d4083d9338fca7108ab4c647f05a45">
  <xsd:schema xmlns:xsd="http://www.w3.org/2001/XMLSchema" xmlns:xs="http://www.w3.org/2001/XMLSchema" xmlns:p="http://schemas.microsoft.com/office/2006/metadata/properties" xmlns:ns3="b02a2e6d-94b9-4d43-8427-e98c51604dce" targetNamespace="http://schemas.microsoft.com/office/2006/metadata/properties" ma:root="true" ma:fieldsID="5153767c65dcdf97632ae47ff746bf05" ns3:_="">
    <xsd:import namespace="b02a2e6d-94b9-4d43-8427-e98c51604dc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2a2e6d-94b9-4d43-8427-e98c51604dc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F2FDF69-5A1A-4E32-A5EE-49837B61342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3296600-952C-46D5-9B9B-631AD59453F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02a2e6d-94b9-4d43-8427-e98c51604d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429D86A-3AF6-48A4-855F-0A95E6AF055E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b02a2e6d-94b9-4d43-8427-e98c51604dce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Manufacturing 16x9</Template>
  <TotalTime>13723</TotalTime>
  <Words>372</Words>
  <Application>Microsoft Office PowerPoint</Application>
  <PresentationFormat>Widescreen</PresentationFormat>
  <Paragraphs>136</Paragraphs>
  <Slides>13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Aerospace-Academic-Template-16x9-01</vt:lpstr>
      <vt:lpstr>No Logo Master</vt:lpstr>
      <vt:lpstr>Coloured slides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Grenyer</dc:creator>
  <cp:lastModifiedBy>Grenyer, Alex</cp:lastModifiedBy>
  <cp:revision>557</cp:revision>
  <cp:lastPrinted>2019-11-26T18:22:02Z</cp:lastPrinted>
  <dcterms:created xsi:type="dcterms:W3CDTF">2017-10-04T14:01:55Z</dcterms:created>
  <dcterms:modified xsi:type="dcterms:W3CDTF">2020-03-06T12:21:38Z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0x0101001F07997AD3A3974DB64C4CAB9438FE59</vt:lpwstr>
  </property>
</Properties>
</file>