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0058400" cy="7772400"/>
  <p:notesSz cx="6858000" cy="9144000"/>
  <p:defaultTextStyle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37"/>
  </p:normalViewPr>
  <p:slideViewPr>
    <p:cSldViewPr snapToGrid="0" snapToObjects="1">
      <p:cViewPr varScale="1">
        <p:scale>
          <a:sx n="95" d="100"/>
          <a:sy n="95" d="100"/>
        </p:scale>
        <p:origin x="184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1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457200" y="3792220"/>
            <a:ext cx="9156700" cy="196088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2400"/>
              </a:lnSpc>
              <a:spcAft>
                <a:spcPts val="0"/>
              </a:spcAft>
            </a:pPr>
            <a:r>
              <a:rPr lang="en-US" sz="1950" b="1" spc="0">
                <a:solidFill>
                  <a:srgbClr val="000000"/>
                </a:solidFill>
                <a:latin typeface="Arial Narrow" panose="02020603050405020304" pitchFamily="2"/>
              </a:rPr>
              <a:t>The utility of gait in forensic human identification: an empirical investigation using </a:t>
            </a:r>
            <a:br/>
            <a:r>
              <a:rPr lang="en-US" sz="1950" b="1" spc="0">
                <a:solidFill>
                  <a:srgbClr val="000000"/>
                </a:solidFill>
                <a:latin typeface="Arial Narrow" panose="02020603050405020304" pitchFamily="2"/>
              </a:rPr>
              <a:t>biomechanical and anthropological principles</a:t>
            </a:r>
            <a:r>
              <a:rPr lang="en-US" sz="2150" spc="0">
                <a:solidFill>
                  <a:srgbClr val="000000"/>
                </a:solidFill>
                <a:latin typeface="Arial Narrow" panose="02020603050405020304" pitchFamily="2"/>
              </a:rPr>
              <a:t>. </a:t>
            </a:r>
          </a:p>
          <a:p>
            <a:pPr marL="0" marR="0" indent="0" algn="ctr">
              <a:lnSpc>
                <a:spcPts val="2100"/>
              </a:lnSpc>
              <a:spcBef>
                <a:spcPts val="6165"/>
              </a:spcBef>
              <a:spcAft>
                <a:spcPts val="0"/>
              </a:spcAft>
            </a:pPr>
            <a:r>
              <a:rPr lang="en-US" sz="1850" spc="0">
                <a:solidFill>
                  <a:srgbClr val="000000"/>
                </a:solidFill>
                <a:latin typeface="Arial Narrow" panose="02020603050405020304" pitchFamily="2"/>
              </a:rPr>
              <a:t>Ioana Macoveciuc </a:t>
            </a:r>
          </a:p>
          <a:p>
            <a:pPr marL="0" marR="0" indent="0" algn="ctr">
              <a:lnSpc>
                <a:spcPts val="2100"/>
              </a:lnSpc>
              <a:spcBef>
                <a:spcPts val="100"/>
              </a:spcBef>
              <a:spcAft>
                <a:spcPts val="25"/>
              </a:spcAft>
            </a:pPr>
            <a:r>
              <a:rPr lang="en-US" sz="1850" spc="0">
                <a:solidFill>
                  <a:srgbClr val="000000"/>
                </a:solidFill>
                <a:latin typeface="Arial Narrow" panose="02020603050405020304" pitchFamily="2"/>
              </a:rPr>
              <a:t>Department of Security and Crime Science 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10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640080" y="1595755"/>
            <a:ext cx="4690745" cy="2908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9210" rIns="0" bIns="0" anchor="t"/>
          <a:lstStyle/>
          <a:p>
            <a:pPr marL="0" marR="0" indent="0" algn="l">
              <a:lnSpc>
                <a:spcPts val="2000"/>
              </a:lnSpc>
              <a:spcAft>
                <a:spcPts val="0"/>
              </a:spcAft>
            </a:pPr>
            <a:r>
              <a:rPr lang="en-US" sz="2000" b="1" spc="-20">
                <a:solidFill>
                  <a:srgbClr val="FFFFFF"/>
                </a:solidFill>
                <a:latin typeface="Calibri" panose="02020603050405020304" pitchFamily="2"/>
              </a:rPr>
              <a:t>Intraindividual Variability: Upper Body Joints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454025" y="2251710"/>
            <a:ext cx="9156700" cy="3663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1600200" marR="0" indent="0" algn="l">
              <a:lnSpc>
                <a:spcPts val="2000"/>
              </a:lnSpc>
              <a:spcAft>
                <a:spcPts val="835"/>
              </a:spcAft>
              <a:tabLst>
                <a:tab pos="6217920" algn="l"/>
              </a:tabLst>
            </a:pPr>
            <a:r>
              <a:rPr lang="en-US" sz="1750" b="1" spc="-5">
                <a:solidFill>
                  <a:srgbClr val="000000"/>
                </a:solidFill>
                <a:latin typeface="Arial Narrow" panose="02020603050405020304" pitchFamily="2"/>
              </a:rPr>
              <a:t>A - Shoulder Joint B - Elbow Joint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541020" y="5946140"/>
            <a:ext cx="9156700" cy="2387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175" rIns="0" bIns="0" anchor="t"/>
          <a:lstStyle/>
          <a:p>
            <a:pPr marL="0" marR="0" indent="0" algn="ctr">
              <a:lnSpc>
                <a:spcPts val="1800"/>
              </a:lnSpc>
              <a:spcAft>
                <a:spcPts val="0"/>
              </a:spcAft>
            </a:pPr>
            <a:r>
              <a:rPr lang="en-US" sz="1600" b="1" spc="0">
                <a:solidFill>
                  <a:srgbClr val="000000"/>
                </a:solidFill>
                <a:latin typeface="Arial Narrow" panose="02020603050405020304" pitchFamily="2"/>
              </a:rPr>
              <a:t>Figure 5 – Upper Limb Standard Deviations 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11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640080" y="1595755"/>
            <a:ext cx="4685030" cy="2908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9210" rIns="0" bIns="0" anchor="t"/>
          <a:lstStyle/>
          <a:p>
            <a:pPr marL="0" marR="0" indent="0" algn="l">
              <a:lnSpc>
                <a:spcPts val="2000"/>
              </a:lnSpc>
              <a:spcAft>
                <a:spcPts val="0"/>
              </a:spcAft>
            </a:pPr>
            <a:r>
              <a:rPr lang="en-US" sz="2000" b="1" spc="-20">
                <a:solidFill>
                  <a:srgbClr val="FFFFFF"/>
                </a:solidFill>
                <a:latin typeface="Calibri" panose="02020603050405020304" pitchFamily="2"/>
              </a:rPr>
              <a:t>Intraindividual Variability: Lower Body Joints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457200" y="2282190"/>
            <a:ext cx="9156700" cy="34798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1097280" marR="0" indent="0" algn="l">
              <a:lnSpc>
                <a:spcPts val="2000"/>
              </a:lnSpc>
              <a:spcAft>
                <a:spcPts val="680"/>
              </a:spcAft>
              <a:tabLst>
                <a:tab pos="4114800" algn="l"/>
                <a:tab pos="7086600" algn="l"/>
              </a:tabLst>
            </a:pPr>
            <a:r>
              <a:rPr lang="en-US" sz="1750" b="1" spc="0">
                <a:solidFill>
                  <a:srgbClr val="000000"/>
                </a:solidFill>
                <a:latin typeface="Arial Narrow" panose="02020603050405020304" pitchFamily="2"/>
              </a:rPr>
              <a:t>A - Hip Joint B - Knee Joint C - Ankle Joint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457200" y="5946140"/>
            <a:ext cx="9156700" cy="2387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175" rIns="0" bIns="0" anchor="t"/>
          <a:lstStyle/>
          <a:p>
            <a:pPr marL="0" marR="0" indent="0" algn="ctr">
              <a:lnSpc>
                <a:spcPts val="1800"/>
              </a:lnSpc>
              <a:spcAft>
                <a:spcPts val="0"/>
              </a:spcAft>
            </a:pPr>
            <a:r>
              <a:rPr lang="en-US" sz="1600" b="1" spc="-5">
                <a:solidFill>
                  <a:srgbClr val="000000"/>
                </a:solidFill>
                <a:latin typeface="Arial Narrow" panose="02020603050405020304" pitchFamily="2"/>
              </a:rPr>
              <a:t>Figure 6 – Lower Limb Angular Waveforms 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12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640080" y="1595755"/>
            <a:ext cx="4685030" cy="2908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9210" rIns="0" bIns="0" anchor="t"/>
          <a:lstStyle/>
          <a:p>
            <a:pPr marL="0" marR="0" indent="0" algn="l">
              <a:lnSpc>
                <a:spcPts val="2000"/>
              </a:lnSpc>
              <a:spcAft>
                <a:spcPts val="0"/>
              </a:spcAft>
            </a:pPr>
            <a:r>
              <a:rPr lang="en-US" sz="2000" b="1" spc="-20">
                <a:solidFill>
                  <a:srgbClr val="FFFFFF"/>
                </a:solidFill>
                <a:latin typeface="Calibri" panose="02020603050405020304" pitchFamily="2"/>
              </a:rPr>
              <a:t>Intraindividual Variability: Lower Body Joints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457200" y="2282190"/>
            <a:ext cx="9156700" cy="3663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1097280" marR="0" indent="0" algn="l">
              <a:lnSpc>
                <a:spcPts val="2000"/>
              </a:lnSpc>
              <a:spcAft>
                <a:spcPts val="825"/>
              </a:spcAft>
              <a:tabLst>
                <a:tab pos="4114800" algn="l"/>
                <a:tab pos="7086600" algn="l"/>
              </a:tabLst>
            </a:pPr>
            <a:r>
              <a:rPr lang="en-US" sz="1750" b="1" spc="0">
                <a:solidFill>
                  <a:srgbClr val="000000"/>
                </a:solidFill>
                <a:latin typeface="Arial Narrow" panose="02020603050405020304" pitchFamily="2"/>
              </a:rPr>
              <a:t>A - Hip Joint B - Knee Joint C - Ankle Joint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457200" y="5946140"/>
            <a:ext cx="9156700" cy="2387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175" rIns="0" bIns="0" anchor="t"/>
          <a:lstStyle/>
          <a:p>
            <a:pPr marL="0" marR="0" indent="0" algn="ctr">
              <a:lnSpc>
                <a:spcPts val="1800"/>
              </a:lnSpc>
              <a:spcAft>
                <a:spcPts val="0"/>
              </a:spcAft>
            </a:pPr>
            <a:r>
              <a:rPr lang="en-US" sz="1600" b="1" spc="0">
                <a:solidFill>
                  <a:srgbClr val="000000"/>
                </a:solidFill>
                <a:latin typeface="Arial Narrow" panose="02020603050405020304" pitchFamily="2"/>
              </a:rPr>
              <a:t>Figure 7 – Lower Limb Standard Deviations 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13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572770" y="1584325"/>
            <a:ext cx="1207135" cy="4267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6195" rIns="0" bIns="0" anchor="t"/>
          <a:lstStyle/>
          <a:p>
            <a:pPr marL="0" marR="0" indent="0" algn="l">
              <a:lnSpc>
                <a:spcPts val="3000"/>
              </a:lnSpc>
              <a:spcAft>
                <a:spcPts val="0"/>
              </a:spcAft>
            </a:pPr>
            <a:r>
              <a:rPr lang="en-US" sz="2750" b="1" spc="-125">
                <a:solidFill>
                  <a:srgbClr val="FFFFFF"/>
                </a:solidFill>
                <a:latin typeface="Calibri" panose="02020603050405020304" pitchFamily="2"/>
              </a:rPr>
              <a:t>RESULTS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3733800" y="2139950"/>
            <a:ext cx="2709545" cy="499745"/>
          </a:xfrm>
          <a:prstGeom prst="rect">
            <a:avLst/>
          </a:prstGeom>
          <a:solidFill>
            <a:srgbClr val="4F80BC"/>
          </a:solidFill>
          <a:ln w="0" cmpd="sng">
            <a:noFill/>
            <a:prstDash val="solid"/>
          </a:ln>
        </p:spPr>
        <p:txBody>
          <a:bodyPr vert="horz" lIns="0" tIns="142240" rIns="0" bIns="0" anchor="t"/>
          <a:lstStyle/>
          <a:p>
            <a:pPr marL="0" marR="0" indent="0" algn="ctr">
              <a:lnSpc>
                <a:spcPts val="1600"/>
              </a:lnSpc>
              <a:spcAft>
                <a:spcPts val="1155"/>
              </a:spcAft>
            </a:pPr>
            <a:r>
              <a:rPr lang="en-US" sz="1400" b="1" spc="0">
                <a:solidFill>
                  <a:srgbClr val="FFFFFF"/>
                </a:solidFill>
                <a:latin typeface="Arial" panose="02020603050405020304" pitchFamily="2"/>
              </a:rPr>
              <a:t>Gait Utility in Identification 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idx="10"/>
          </p:nvPr>
        </p:nvSpPr>
        <p:spPr>
          <a:xfrm>
            <a:off x="1398905" y="5086985"/>
            <a:ext cx="1073150" cy="548640"/>
          </a:xfrm>
          <a:prstGeom prst="rect">
            <a:avLst/>
          </a:prstGeom>
          <a:noFill/>
          <a:ln w="21590" cmpd="sng">
            <a:solidFill>
              <a:srgbClr val="000000"/>
            </a:solidFill>
            <a:prstDash val="solid"/>
          </a:ln>
        </p:spPr>
        <p:txBody>
          <a:bodyPr vert="horz" lIns="0" tIns="175260" rIns="0" bIns="0" anchor="t"/>
          <a:lstStyle/>
          <a:p>
            <a:pPr marL="137160" marR="0" indent="0" algn="l">
              <a:lnSpc>
                <a:spcPts val="1200"/>
              </a:lnSpc>
              <a:spcAft>
                <a:spcPts val="1380"/>
              </a:spcAft>
            </a:pPr>
            <a:r>
              <a:rPr lang="en-US" sz="1000" spc="0">
                <a:solidFill>
                  <a:srgbClr val="000000"/>
                </a:solidFill>
                <a:latin typeface="Arial" panose="02020603050405020304" pitchFamily="2"/>
              </a:rPr>
              <a:t>Synchronicity </a:t>
            </a:r>
          </a:p>
        </p:txBody>
      </p:sp>
      <p:sp>
        <p:nvSpPr>
          <p:cNvPr id="22" name="Text Placeholder 21"/>
          <p:cNvSpPr>
            <a:spLocks noGrp="1"/>
          </p:cNvSpPr>
          <p:nvPr>
            <p:ph type="body" idx="10"/>
          </p:nvPr>
        </p:nvSpPr>
        <p:spPr>
          <a:xfrm>
            <a:off x="1398905" y="5830570"/>
            <a:ext cx="1073150" cy="546100"/>
          </a:xfrm>
          <a:prstGeom prst="rect">
            <a:avLst/>
          </a:prstGeom>
          <a:noFill/>
          <a:ln w="24130" cmpd="sng">
            <a:solidFill>
              <a:srgbClr val="000000"/>
            </a:solidFill>
            <a:prstDash val="solid"/>
          </a:ln>
        </p:spPr>
        <p:txBody>
          <a:bodyPr vert="horz" lIns="0" tIns="172720" rIns="0" bIns="0" anchor="t"/>
          <a:lstStyle/>
          <a:p>
            <a:pPr marL="137160" marR="0" indent="0" algn="l">
              <a:lnSpc>
                <a:spcPts val="1200"/>
              </a:lnSpc>
              <a:spcAft>
                <a:spcPts val="1355"/>
              </a:spcAft>
            </a:pPr>
            <a:r>
              <a:rPr lang="en-US" sz="1000" spc="0">
                <a:solidFill>
                  <a:srgbClr val="000000"/>
                </a:solidFill>
                <a:latin typeface="Arial" panose="02020603050405020304" pitchFamily="2"/>
              </a:rPr>
              <a:t>Angle Values 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14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640080" y="1595755"/>
            <a:ext cx="4700270" cy="2908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9210" rIns="0" bIns="0" anchor="t"/>
          <a:lstStyle/>
          <a:p>
            <a:pPr marL="0" marR="0" indent="0" algn="l">
              <a:lnSpc>
                <a:spcPts val="2000"/>
              </a:lnSpc>
              <a:spcAft>
                <a:spcPts val="0"/>
              </a:spcAft>
            </a:pPr>
            <a:r>
              <a:rPr lang="en-US" sz="2000" b="1" spc="-20">
                <a:solidFill>
                  <a:srgbClr val="FFFFFF"/>
                </a:solidFill>
                <a:latin typeface="Calibri" panose="02020603050405020304" pitchFamily="2"/>
              </a:rPr>
              <a:t>Interindividual Variability: Upper Body Joints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455295" y="2246630"/>
            <a:ext cx="9156700" cy="33528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1600200" marR="0" indent="0" algn="l">
              <a:lnSpc>
                <a:spcPts val="2000"/>
              </a:lnSpc>
              <a:spcAft>
                <a:spcPts val="585"/>
              </a:spcAft>
              <a:tabLst>
                <a:tab pos="6217920" algn="l"/>
              </a:tabLst>
            </a:pPr>
            <a:r>
              <a:rPr lang="en-US" sz="1750" b="1" spc="-5">
                <a:solidFill>
                  <a:srgbClr val="000000"/>
                </a:solidFill>
                <a:latin typeface="Arial Narrow" panose="02020603050405020304" pitchFamily="2"/>
              </a:rPr>
              <a:t>A - Shoulder Joint B - Elbow Joint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304800" y="6116955"/>
            <a:ext cx="9156700" cy="2457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175" rIns="0" bIns="0" anchor="t"/>
          <a:lstStyle/>
          <a:p>
            <a:pPr marL="0" marR="0" indent="0" algn="ctr">
              <a:lnSpc>
                <a:spcPts val="1800"/>
              </a:lnSpc>
              <a:spcAft>
                <a:spcPts val="25"/>
              </a:spcAft>
            </a:pPr>
            <a:r>
              <a:rPr lang="en-US" sz="1600" b="1" spc="0">
                <a:solidFill>
                  <a:srgbClr val="000000"/>
                </a:solidFill>
                <a:latin typeface="Arial Narrow" panose="02020603050405020304" pitchFamily="2"/>
              </a:rPr>
              <a:t>Figure 8 – Fisher-Pitman Permutation Tests in the Upper Body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15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640080" y="1595755"/>
            <a:ext cx="4700270" cy="2908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9210" rIns="0" bIns="0" anchor="t"/>
          <a:lstStyle/>
          <a:p>
            <a:pPr marL="0" marR="0" indent="0" algn="l">
              <a:lnSpc>
                <a:spcPts val="2000"/>
              </a:lnSpc>
              <a:spcAft>
                <a:spcPts val="0"/>
              </a:spcAft>
            </a:pPr>
            <a:r>
              <a:rPr lang="en-US" sz="2000" b="1" spc="-20">
                <a:solidFill>
                  <a:srgbClr val="FFFFFF"/>
                </a:solidFill>
                <a:latin typeface="Calibri" panose="02020603050405020304" pitchFamily="2"/>
              </a:rPr>
              <a:t>Interindividual Variability: Upper Body Joints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454025" y="2251710"/>
            <a:ext cx="9156700" cy="5251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1600200" marR="0" indent="0" algn="l">
              <a:lnSpc>
                <a:spcPts val="2000"/>
              </a:lnSpc>
              <a:spcAft>
                <a:spcPts val="2060"/>
              </a:spcAft>
              <a:tabLst>
                <a:tab pos="6217920" algn="l"/>
              </a:tabLst>
            </a:pPr>
            <a:r>
              <a:rPr lang="en-US" sz="1750" b="1" spc="-5">
                <a:solidFill>
                  <a:srgbClr val="000000"/>
                </a:solidFill>
                <a:latin typeface="Arial Narrow" panose="02020603050405020304" pitchFamily="2"/>
              </a:rPr>
              <a:t>A - Shoulder Joint B - Elbow Joint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370205" y="5918835"/>
            <a:ext cx="9156700" cy="2406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175" rIns="0" bIns="0" anchor="t"/>
          <a:lstStyle/>
          <a:p>
            <a:pPr marL="0" marR="0" indent="0" algn="ctr">
              <a:lnSpc>
                <a:spcPts val="1800"/>
              </a:lnSpc>
              <a:spcAft>
                <a:spcPts val="0"/>
              </a:spcAft>
            </a:pPr>
            <a:r>
              <a:rPr lang="en-US" sz="1600" b="1" spc="0">
                <a:solidFill>
                  <a:srgbClr val="000000"/>
                </a:solidFill>
                <a:latin typeface="Arial Narrow" panose="02020603050405020304" pitchFamily="2"/>
              </a:rPr>
              <a:t>Figure 9 – Fisher-Pitman Permutation Tests Given Body Side in the Upper Limb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16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640080" y="1595755"/>
            <a:ext cx="4690745" cy="2908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9210" rIns="0" bIns="0" anchor="t"/>
          <a:lstStyle/>
          <a:p>
            <a:pPr marL="0" marR="0" indent="0" algn="l">
              <a:lnSpc>
                <a:spcPts val="2000"/>
              </a:lnSpc>
              <a:spcAft>
                <a:spcPts val="0"/>
              </a:spcAft>
            </a:pPr>
            <a:r>
              <a:rPr lang="en-US" sz="2000" b="1" spc="-20">
                <a:solidFill>
                  <a:srgbClr val="FFFFFF"/>
                </a:solidFill>
                <a:latin typeface="Calibri" panose="02020603050405020304" pitchFamily="2"/>
              </a:rPr>
              <a:t>Interindividual Variability: Lower Body Joints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1298575" y="2117725"/>
            <a:ext cx="7019290" cy="27178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2100"/>
              </a:lnSpc>
              <a:spcAft>
                <a:spcPts val="0"/>
              </a:spcAft>
              <a:tabLst>
                <a:tab pos="2697480" algn="l"/>
                <a:tab pos="7040880" algn="r"/>
              </a:tabLst>
            </a:pPr>
            <a:r>
              <a:rPr lang="en-US" sz="1750" b="1" spc="0">
                <a:solidFill>
                  <a:srgbClr val="000000"/>
                </a:solidFill>
                <a:latin typeface="Arial Narrow" panose="02020603050405020304" pitchFamily="2"/>
              </a:rPr>
              <a:t>A - Hip Joint B - Knee Joint C - Ankle Joint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2355850" y="6141720"/>
            <a:ext cx="4971415" cy="2349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175" rIns="0" bIns="0" anchor="t"/>
          <a:lstStyle/>
          <a:p>
            <a:pPr marL="0" marR="0" indent="0" algn="l">
              <a:lnSpc>
                <a:spcPts val="1800"/>
              </a:lnSpc>
              <a:spcAft>
                <a:spcPts val="0"/>
              </a:spcAft>
            </a:pPr>
            <a:r>
              <a:rPr lang="en-US" sz="1600" b="1" spc="-15">
                <a:solidFill>
                  <a:srgbClr val="000000"/>
                </a:solidFill>
                <a:latin typeface="Arial Narrow" panose="02020603050405020304" pitchFamily="2"/>
              </a:rPr>
              <a:t>Figure 10 – Fisher-Pitman Permutation Tests in the Lower Limb 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17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640080" y="1595755"/>
            <a:ext cx="4690745" cy="2908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9210" rIns="0" bIns="0" anchor="t"/>
          <a:lstStyle/>
          <a:p>
            <a:pPr marL="0" marR="0" indent="0" algn="l">
              <a:lnSpc>
                <a:spcPts val="2000"/>
              </a:lnSpc>
              <a:spcAft>
                <a:spcPts val="0"/>
              </a:spcAft>
            </a:pPr>
            <a:r>
              <a:rPr lang="en-US" sz="2000" b="1" spc="-20">
                <a:solidFill>
                  <a:srgbClr val="FFFFFF"/>
                </a:solidFill>
                <a:latin typeface="Calibri" panose="02020603050405020304" pitchFamily="2"/>
              </a:rPr>
              <a:t>Interindividual Variability: Lower Body Joints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457200" y="2120265"/>
            <a:ext cx="9156700" cy="38798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1005840" marR="0" indent="0" algn="l">
              <a:lnSpc>
                <a:spcPts val="2000"/>
              </a:lnSpc>
              <a:spcAft>
                <a:spcPts val="1020"/>
              </a:spcAft>
              <a:tabLst>
                <a:tab pos="3749040" algn="l"/>
                <a:tab pos="6720840" algn="l"/>
              </a:tabLst>
            </a:pPr>
            <a:r>
              <a:rPr lang="en-US" sz="1750" b="1" spc="0">
                <a:solidFill>
                  <a:srgbClr val="000000"/>
                </a:solidFill>
                <a:latin typeface="Arial Narrow" panose="02020603050405020304" pitchFamily="2"/>
              </a:rPr>
              <a:t>A - Hip Joint B - Knee Joint C - Ankle Joint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457200" y="4925060"/>
            <a:ext cx="9156700" cy="2438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175" rIns="0" bIns="0" anchor="t"/>
          <a:lstStyle/>
          <a:p>
            <a:pPr marL="0" marR="0" indent="0" algn="ctr">
              <a:lnSpc>
                <a:spcPts val="1800"/>
              </a:lnSpc>
              <a:spcAft>
                <a:spcPts val="45"/>
              </a:spcAft>
            </a:pPr>
            <a:r>
              <a:rPr lang="en-US" sz="1600" b="1" spc="0">
                <a:solidFill>
                  <a:srgbClr val="000000"/>
                </a:solidFill>
                <a:latin typeface="Arial Narrow" panose="02020603050405020304" pitchFamily="2"/>
              </a:rPr>
              <a:t>Figure 11 – Fisher-Pitman Permutation Tests Given Body Side in the Lower Limb 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18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572770" y="1584325"/>
            <a:ext cx="4319270" cy="4267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6195" rIns="0" bIns="0" anchor="t"/>
          <a:lstStyle/>
          <a:p>
            <a:pPr marL="0" marR="0" indent="0" algn="l">
              <a:lnSpc>
                <a:spcPts val="3000"/>
              </a:lnSpc>
              <a:spcAft>
                <a:spcPts val="0"/>
              </a:spcAft>
            </a:pPr>
            <a:r>
              <a:rPr lang="en-US" sz="2750" b="1" spc="-15">
                <a:solidFill>
                  <a:srgbClr val="FFFFFF"/>
                </a:solidFill>
                <a:latin typeface="Calibri" panose="02020603050405020304" pitchFamily="2"/>
              </a:rPr>
              <a:t>DISCUSSION &amp; CONCLUSIONS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5806440" y="2176145"/>
            <a:ext cx="2832100" cy="23685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175" rIns="0" bIns="0" anchor="t"/>
          <a:lstStyle/>
          <a:p>
            <a:pPr marL="0" marR="0" indent="0" algn="l">
              <a:lnSpc>
                <a:spcPts val="1800"/>
              </a:lnSpc>
              <a:spcAft>
                <a:spcPts val="0"/>
              </a:spcAft>
            </a:pPr>
            <a:r>
              <a:rPr lang="en-US" sz="1600" b="1" spc="-20">
                <a:solidFill>
                  <a:srgbClr val="000000"/>
                </a:solidFill>
                <a:latin typeface="Arial Narrow" panose="02020603050405020304" pitchFamily="2"/>
              </a:rPr>
              <a:t>Figure 12 – Hip Data of Participant 3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8644255" y="2575560"/>
            <a:ext cx="804545" cy="118237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800"/>
              </a:lnSpc>
              <a:spcAft>
                <a:spcPts val="0"/>
              </a:spcAft>
            </a:pPr>
            <a:r>
              <a:rPr lang="en-US" sz="900" b="1" i="1" spc="-5">
                <a:solidFill>
                  <a:srgbClr val="548DD1"/>
                </a:solidFill>
                <a:latin typeface="Times New Roman" panose="02020603050405020304" pitchFamily="1"/>
              </a:rPr>
              <a:t>Left Hip Cycles </a:t>
            </a:r>
            <a:r>
              <a:rPr lang="en-US" sz="900" b="1" i="1" spc="-5">
                <a:solidFill>
                  <a:srgbClr val="8FB4E1"/>
                </a:solidFill>
                <a:latin typeface="Times New Roman" panose="02020603050405020304" pitchFamily="1"/>
              </a:rPr>
              <a:t>Right Hip Cycles </a:t>
            </a:r>
            <a:r>
              <a:rPr lang="en-US" sz="900" b="1" i="1" spc="-5">
                <a:solidFill>
                  <a:srgbClr val="00B04F"/>
                </a:solidFill>
                <a:latin typeface="Times New Roman" panose="02020603050405020304" pitchFamily="1"/>
              </a:rPr>
              <a:t>Left Hip Mean </a:t>
            </a:r>
            <a:r>
              <a:rPr lang="en-US" sz="900" b="1" i="1" spc="-5">
                <a:solidFill>
                  <a:srgbClr val="E46C08"/>
                </a:solidFill>
                <a:latin typeface="Times New Roman" panose="02020603050405020304" pitchFamily="1"/>
              </a:rPr>
              <a:t>Right Hip Mean </a:t>
            </a:r>
            <a:r>
              <a:rPr lang="en-US" sz="900" b="1" i="1" spc="-5">
                <a:solidFill>
                  <a:srgbClr val="000000"/>
                </a:solidFill>
                <a:latin typeface="Times New Roman" panose="02020603050405020304" pitchFamily="1"/>
              </a:rPr>
              <a:t>Total Mean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731520" y="2413000"/>
            <a:ext cx="4127500" cy="405130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00355" rIns="0" bIns="0" anchor="t"/>
          <a:lstStyle/>
          <a:p>
            <a:pPr marL="451485" marR="85725" indent="365760" algn="l">
              <a:lnSpc>
                <a:spcPts val="1500"/>
              </a:lnSpc>
              <a:spcAft>
                <a:spcPts val="0"/>
              </a:spcAft>
              <a:buFont typeface="Symbol"/>
              <a:buChar char="·"/>
            </a:pPr>
            <a:r>
              <a:rPr lang="en-US" sz="1200" spc="0">
                <a:solidFill>
                  <a:srgbClr val="000000"/>
                </a:solidFill>
                <a:latin typeface="Arial Narrow" panose="02020603050405020304" pitchFamily="2"/>
              </a:rPr>
              <a:t>Approximation of start and end of the gait cycle; </a:t>
            </a:r>
          </a:p>
          <a:p>
            <a:pPr marL="451485" marR="85725" indent="365760" algn="l">
              <a:lnSpc>
                <a:spcPts val="1500"/>
              </a:lnSpc>
              <a:spcBef>
                <a:spcPts val="1420"/>
              </a:spcBef>
              <a:spcAft>
                <a:spcPts val="0"/>
              </a:spcAft>
              <a:buFont typeface="Symbol"/>
              <a:buChar char="·"/>
            </a:pPr>
            <a:r>
              <a:rPr lang="en-US" sz="1200" spc="0">
                <a:solidFill>
                  <a:srgbClr val="000000"/>
                </a:solidFill>
                <a:latin typeface="Arial Narrow" panose="02020603050405020304" pitchFamily="2"/>
              </a:rPr>
              <a:t>Location of the gait cycles within a walking activity; </a:t>
            </a:r>
          </a:p>
          <a:p>
            <a:pPr marL="451485" marR="85725" indent="365760" algn="l">
              <a:lnSpc>
                <a:spcPts val="1500"/>
              </a:lnSpc>
              <a:spcBef>
                <a:spcPts val="1420"/>
              </a:spcBef>
              <a:spcAft>
                <a:spcPts val="0"/>
              </a:spcAft>
              <a:buFont typeface="Symbol"/>
              <a:buChar char="·"/>
            </a:pPr>
            <a:r>
              <a:rPr lang="en-US" sz="1200" spc="0">
                <a:solidFill>
                  <a:srgbClr val="000000"/>
                </a:solidFill>
                <a:latin typeface="Arial Narrow" panose="02020603050405020304" pitchFamily="2"/>
              </a:rPr>
              <a:t>Number of extracted gait cycles per experimental trial; </a:t>
            </a:r>
          </a:p>
          <a:p>
            <a:pPr marL="451485" marR="85725" indent="365760" algn="l">
              <a:lnSpc>
                <a:spcPts val="1400"/>
              </a:lnSpc>
              <a:spcBef>
                <a:spcPts val="1440"/>
              </a:spcBef>
              <a:spcAft>
                <a:spcPts val="0"/>
              </a:spcAft>
              <a:buFont typeface="Symbol"/>
              <a:buChar char="·"/>
            </a:pPr>
            <a:r>
              <a:rPr lang="en-US" sz="1200" spc="0">
                <a:solidFill>
                  <a:srgbClr val="000000"/>
                </a:solidFill>
                <a:latin typeface="Arial Narrow" panose="02020603050405020304" pitchFamily="2"/>
              </a:rPr>
              <a:t>Inequality of extracted gait cycles per participant per body side and joint; </a:t>
            </a:r>
          </a:p>
          <a:p>
            <a:pPr marL="451485" marR="85725" indent="365760" algn="l">
              <a:lnSpc>
                <a:spcPts val="1500"/>
              </a:lnSpc>
              <a:spcBef>
                <a:spcPts val="1420"/>
              </a:spcBef>
              <a:spcAft>
                <a:spcPts val="0"/>
              </a:spcAft>
              <a:buFont typeface="Symbol"/>
              <a:buChar char="·"/>
            </a:pPr>
            <a:r>
              <a:rPr lang="en-US" sz="1200" spc="0">
                <a:solidFill>
                  <a:srgbClr val="000000"/>
                </a:solidFill>
                <a:latin typeface="Arial Narrow" panose="02020603050405020304" pitchFamily="2"/>
              </a:rPr>
              <a:t>Uniformity of demographic characteristics; </a:t>
            </a:r>
          </a:p>
          <a:p>
            <a:pPr marL="451485" marR="85725" indent="365760" algn="l">
              <a:lnSpc>
                <a:spcPts val="1500"/>
              </a:lnSpc>
              <a:spcBef>
                <a:spcPts val="965"/>
              </a:spcBef>
              <a:spcAft>
                <a:spcPts val="0"/>
              </a:spcAft>
              <a:buFont typeface="Symbol"/>
              <a:buChar char="·"/>
            </a:pPr>
            <a:r>
              <a:rPr lang="en-US" sz="1200" spc="-5">
                <a:solidFill>
                  <a:srgbClr val="000000"/>
                </a:solidFill>
                <a:latin typeface="Arial Narrow" panose="02020603050405020304" pitchFamily="2"/>
              </a:rPr>
              <a:t>Type of walking activity; </a:t>
            </a:r>
          </a:p>
          <a:p>
            <a:pPr marL="451485" marR="85725" indent="365760" algn="l">
              <a:lnSpc>
                <a:spcPts val="1500"/>
              </a:lnSpc>
              <a:spcBef>
                <a:spcPts val="985"/>
              </a:spcBef>
              <a:spcAft>
                <a:spcPts val="0"/>
              </a:spcAft>
              <a:buFont typeface="Symbol"/>
              <a:buChar char="·"/>
            </a:pPr>
            <a:r>
              <a:rPr lang="en-US" sz="1200" spc="0">
                <a:solidFill>
                  <a:srgbClr val="000000"/>
                </a:solidFill>
                <a:latin typeface="Arial Narrow" panose="02020603050405020304" pitchFamily="2"/>
              </a:rPr>
              <a:t>Anatomical model and processing; </a:t>
            </a:r>
          </a:p>
          <a:p>
            <a:pPr marL="451485" marR="85725" indent="365760" algn="l">
              <a:lnSpc>
                <a:spcPts val="1500"/>
              </a:lnSpc>
              <a:spcBef>
                <a:spcPts val="990"/>
              </a:spcBef>
              <a:spcAft>
                <a:spcPts val="7770"/>
              </a:spcAft>
              <a:buFont typeface="Symbol"/>
              <a:buChar char="·"/>
            </a:pPr>
            <a:r>
              <a:rPr lang="en-US" sz="1200" spc="0">
                <a:solidFill>
                  <a:srgbClr val="000000"/>
                </a:solidFill>
                <a:latin typeface="Arial Narrow" panose="02020603050405020304" pitchFamily="2"/>
              </a:rPr>
              <a:t>Alternative approaches to dataset processing and analysis. 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19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572770" y="1587500"/>
            <a:ext cx="4319270" cy="4267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6195" rIns="0" bIns="0" anchor="t"/>
          <a:lstStyle/>
          <a:p>
            <a:pPr marL="0" marR="0" indent="0" algn="l">
              <a:lnSpc>
                <a:spcPts val="3100"/>
              </a:lnSpc>
              <a:spcAft>
                <a:spcPts val="0"/>
              </a:spcAft>
            </a:pPr>
            <a:r>
              <a:rPr lang="en-US" sz="2750" b="1" spc="-15">
                <a:solidFill>
                  <a:srgbClr val="FFFFFF"/>
                </a:solidFill>
                <a:latin typeface="Calibri" panose="02020603050405020304" pitchFamily="2"/>
              </a:rPr>
              <a:t>DISCUSSION &amp; CONCLUSIONS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4273550" y="4023360"/>
            <a:ext cx="1072515" cy="25590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900"/>
              </a:lnSpc>
              <a:spcAft>
                <a:spcPts val="0"/>
              </a:spcAft>
            </a:pPr>
            <a:r>
              <a:rPr lang="en-US" sz="1750" b="1" spc="-60">
                <a:solidFill>
                  <a:srgbClr val="FFFFFF"/>
                </a:solidFill>
                <a:latin typeface="Arial Narrow" panose="02020603050405020304" pitchFamily="2"/>
              </a:rPr>
              <a:t>Implications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6254750" y="3097530"/>
            <a:ext cx="2392680" cy="9982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6195" rIns="0" bIns="0" anchor="t"/>
          <a:lstStyle/>
          <a:p>
            <a:pPr marL="0" marR="0" indent="0" algn="l">
              <a:lnSpc>
                <a:spcPts val="1400"/>
              </a:lnSpc>
              <a:spcAft>
                <a:spcPts val="0"/>
              </a:spcAft>
            </a:pPr>
            <a:r>
              <a:rPr lang="en-US" sz="1400" spc="-25">
                <a:solidFill>
                  <a:srgbClr val="000000"/>
                </a:solidFill>
                <a:latin typeface="Verdana" panose="02020603050405020304" pitchFamily="2"/>
              </a:rPr>
              <a:t>+ </a:t>
            </a:r>
            <a:r>
              <a:rPr lang="en-US" sz="1200" spc="-25">
                <a:solidFill>
                  <a:srgbClr val="000000"/>
                </a:solidFill>
                <a:latin typeface="Arial Narrow" panose="02020603050405020304" pitchFamily="2"/>
              </a:rPr>
              <a:t>Role and scope of forensic gait analysis; </a:t>
            </a:r>
          </a:p>
          <a:p>
            <a:pPr marL="457200" marR="0" indent="182880" algn="l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Font typeface="Symbol"/>
              <a:buChar char="·"/>
            </a:pPr>
            <a:r>
              <a:rPr lang="en-US" sz="1200" spc="-20">
                <a:solidFill>
                  <a:srgbClr val="000000"/>
                </a:solidFill>
                <a:latin typeface="Arial Narrow" panose="02020603050405020304" pitchFamily="2"/>
              </a:rPr>
              <a:t>Definition </a:t>
            </a:r>
          </a:p>
          <a:p>
            <a:pPr marL="457200" marR="0" indent="182880" algn="l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Font typeface="Symbol"/>
              <a:buChar char="·"/>
            </a:pPr>
            <a:r>
              <a:rPr lang="en-US" sz="1200" spc="-5">
                <a:solidFill>
                  <a:srgbClr val="000000"/>
                </a:solidFill>
                <a:latin typeface="Arial Narrow" panose="02020603050405020304" pitchFamily="2"/>
              </a:rPr>
              <a:t>Type of ‘walking’ activity </a:t>
            </a:r>
          </a:p>
          <a:p>
            <a:pPr marL="457200" marR="0" indent="182880" algn="l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Font typeface="Symbol"/>
              <a:buChar char="·"/>
            </a:pPr>
            <a:r>
              <a:rPr lang="en-US" sz="1200" spc="-5">
                <a:solidFill>
                  <a:srgbClr val="000000"/>
                </a:solidFill>
                <a:latin typeface="Arial Narrow" panose="02020603050405020304" pitchFamily="2"/>
              </a:rPr>
              <a:t>Features of interest </a:t>
            </a:r>
          </a:p>
          <a:p>
            <a:pPr marL="457200" marR="0" indent="182880" algn="l">
              <a:lnSpc>
                <a:spcPts val="1400"/>
              </a:lnSpc>
              <a:spcBef>
                <a:spcPts val="155"/>
              </a:spcBef>
              <a:spcAft>
                <a:spcPts val="195"/>
              </a:spcAft>
              <a:buFont typeface="Symbol"/>
              <a:buChar char="·"/>
            </a:pPr>
            <a:r>
              <a:rPr lang="en-US" sz="1200" spc="-5">
                <a:solidFill>
                  <a:srgbClr val="000000"/>
                </a:solidFill>
                <a:latin typeface="Arial Narrow" panose="02020603050405020304" pitchFamily="2"/>
              </a:rPr>
              <a:t>Concept of ‘gait cycle’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6254750" y="4194810"/>
            <a:ext cx="2230755" cy="9785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6195" rIns="0" bIns="0" anchor="t"/>
          <a:lstStyle/>
          <a:p>
            <a:pPr marL="0" marR="0" indent="0" algn="l">
              <a:lnSpc>
                <a:spcPts val="1400"/>
              </a:lnSpc>
              <a:spcAft>
                <a:spcPts val="0"/>
              </a:spcAft>
            </a:pPr>
            <a:r>
              <a:rPr lang="en-US" sz="1400" spc="-10">
                <a:solidFill>
                  <a:srgbClr val="000000"/>
                </a:solidFill>
                <a:latin typeface="Verdana" panose="02020603050405020304" pitchFamily="2"/>
              </a:rPr>
              <a:t>+ </a:t>
            </a:r>
            <a:r>
              <a:rPr lang="en-US" sz="1200" spc="-10">
                <a:solidFill>
                  <a:srgbClr val="000000"/>
                </a:solidFill>
                <a:latin typeface="Arial Narrow" panose="02020603050405020304" pitchFamily="2"/>
              </a:rPr>
              <a:t>Code of practice amendments; </a:t>
            </a:r>
          </a:p>
          <a:p>
            <a:pPr marL="0" marR="0" indent="0" algn="l">
              <a:lnSpc>
                <a:spcPts val="1400"/>
              </a:lnSpc>
              <a:spcBef>
                <a:spcPts val="1440"/>
              </a:spcBef>
              <a:spcAft>
                <a:spcPts val="0"/>
              </a:spcAft>
            </a:pPr>
            <a:r>
              <a:rPr lang="en-US" sz="1400" spc="-10">
                <a:solidFill>
                  <a:srgbClr val="000000"/>
                </a:solidFill>
                <a:latin typeface="Verdana" panose="02020603050405020304" pitchFamily="2"/>
              </a:rPr>
              <a:t>+ </a:t>
            </a:r>
            <a:r>
              <a:rPr lang="en-US" sz="1200" spc="-10">
                <a:solidFill>
                  <a:srgbClr val="000000"/>
                </a:solidFill>
                <a:latin typeface="Arial Narrow" panose="02020603050405020304" pitchFamily="2"/>
              </a:rPr>
              <a:t>Hybrid approach to future methods; </a:t>
            </a:r>
          </a:p>
          <a:p>
            <a:pPr marL="0" marR="0" indent="0" algn="l">
              <a:lnSpc>
                <a:spcPts val="1400"/>
              </a:lnSpc>
              <a:spcBef>
                <a:spcPts val="1440"/>
              </a:spcBef>
              <a:spcAft>
                <a:spcPts val="165"/>
              </a:spcAft>
            </a:pPr>
            <a:r>
              <a:rPr lang="en-US" sz="1400" spc="-25">
                <a:solidFill>
                  <a:srgbClr val="000000"/>
                </a:solidFill>
                <a:latin typeface="Verdana" panose="02020603050405020304" pitchFamily="2"/>
              </a:rPr>
              <a:t>+ </a:t>
            </a:r>
            <a:r>
              <a:rPr lang="en-US" sz="1200" spc="-25">
                <a:solidFill>
                  <a:srgbClr val="000000"/>
                </a:solidFill>
                <a:latin typeface="Arial Narrow" panose="02020603050405020304" pitchFamily="2"/>
              </a:rPr>
              <a:t>Alternative applications and methods.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624840" y="2423160"/>
            <a:ext cx="3163570" cy="3627120"/>
          </a:xfrm>
          <a:prstGeom prst="rect">
            <a:avLst/>
          </a:prstGeom>
          <a:noFill/>
          <a:ln w="27305" cmpd="sng">
            <a:solidFill>
              <a:srgbClr val="000000"/>
            </a:solidFill>
            <a:prstDash val="solid"/>
          </a:ln>
        </p:spPr>
        <p:txBody>
          <a:bodyPr vert="horz" lIns="0" tIns="31115" rIns="0" bIns="0" anchor="t"/>
          <a:lstStyle/>
          <a:p>
            <a:pPr marL="457200" marR="91440" indent="365760" algn="just">
              <a:lnSpc>
                <a:spcPts val="1400"/>
              </a:lnSpc>
              <a:spcAft>
                <a:spcPts val="0"/>
              </a:spcAft>
              <a:buFont typeface="Symbol"/>
              <a:buChar char="·"/>
            </a:pPr>
            <a:r>
              <a:rPr lang="en-US" sz="1200" spc="0">
                <a:solidFill>
                  <a:srgbClr val="000000"/>
                </a:solidFill>
                <a:latin typeface="Arial Narrow" panose="02020603050405020304" pitchFamily="2"/>
              </a:rPr>
              <a:t>Intraindividual variability does not impact interindividual variability when examining unilateral sagittal plane movements thereby providing evidence for the claim of uniqueness and for the potential of gait for individualisation; </a:t>
            </a:r>
          </a:p>
          <a:p>
            <a:pPr marL="457200" marR="91440" indent="365760" algn="just">
              <a:lnSpc>
                <a:spcPts val="1400"/>
              </a:lnSpc>
              <a:spcBef>
                <a:spcPts val="1440"/>
              </a:spcBef>
              <a:spcAft>
                <a:spcPts val="0"/>
              </a:spcAft>
              <a:buFont typeface="Symbol"/>
              <a:buChar char="·"/>
            </a:pPr>
            <a:r>
              <a:rPr lang="en-US" sz="1200" spc="0">
                <a:solidFill>
                  <a:srgbClr val="000000"/>
                </a:solidFill>
                <a:latin typeface="Arial Narrow" panose="02020603050405020304" pitchFamily="2"/>
              </a:rPr>
              <a:t>Gait uniqueness and the potential for individualisation are </a:t>
            </a:r>
            <a:r>
              <a:rPr lang="en-US" sz="1200" i="1" spc="0">
                <a:solidFill>
                  <a:srgbClr val="000000"/>
                </a:solidFill>
                <a:latin typeface="Arial Narrow" panose="02020603050405020304" pitchFamily="2"/>
              </a:rPr>
              <a:t>dependent </a:t>
            </a:r>
            <a:r>
              <a:rPr lang="en-US" sz="1200" spc="0">
                <a:solidFill>
                  <a:srgbClr val="000000"/>
                </a:solidFill>
                <a:latin typeface="Arial Narrow" panose="02020603050405020304" pitchFamily="2"/>
              </a:rPr>
              <a:t>on movement symmetry; </a:t>
            </a:r>
          </a:p>
          <a:p>
            <a:pPr marL="457200" marR="91440" indent="365760" algn="just">
              <a:lnSpc>
                <a:spcPts val="1400"/>
              </a:lnSpc>
              <a:spcBef>
                <a:spcPts val="1440"/>
              </a:spcBef>
              <a:spcAft>
                <a:spcPts val="0"/>
              </a:spcAft>
              <a:buFont typeface="Symbol"/>
              <a:buChar char="·"/>
            </a:pPr>
            <a:r>
              <a:rPr lang="en-US" sz="1200" spc="0">
                <a:solidFill>
                  <a:srgbClr val="000000"/>
                </a:solidFill>
                <a:latin typeface="Arial Narrow" panose="02020603050405020304" pitchFamily="2"/>
              </a:rPr>
              <a:t>Interindividual variability is </a:t>
            </a:r>
            <a:r>
              <a:rPr lang="en-US" sz="1200" i="1" spc="0">
                <a:solidFill>
                  <a:srgbClr val="000000"/>
                </a:solidFill>
                <a:latin typeface="Arial Narrow" panose="02020603050405020304" pitchFamily="2"/>
              </a:rPr>
              <a:t>least </a:t>
            </a:r>
            <a:r>
              <a:rPr lang="en-US" sz="1200" spc="0">
                <a:solidFill>
                  <a:srgbClr val="000000"/>
                </a:solidFill>
                <a:latin typeface="Arial Narrow" panose="02020603050405020304" pitchFamily="2"/>
              </a:rPr>
              <a:t>affected by body side in the shoulder and ankle joints; </a:t>
            </a:r>
          </a:p>
          <a:p>
            <a:pPr marL="457200" marR="91440" indent="365760" algn="just">
              <a:lnSpc>
                <a:spcPts val="1400"/>
              </a:lnSpc>
              <a:spcBef>
                <a:spcPts val="1440"/>
              </a:spcBef>
              <a:spcAft>
                <a:spcPts val="0"/>
              </a:spcAft>
              <a:buFont typeface="Symbol"/>
              <a:buChar char="·"/>
            </a:pPr>
            <a:r>
              <a:rPr lang="en-US" sz="1200" spc="0">
                <a:solidFill>
                  <a:srgbClr val="000000"/>
                </a:solidFill>
                <a:latin typeface="Arial Narrow" panose="02020603050405020304" pitchFamily="2"/>
              </a:rPr>
              <a:t>Interindividual variability is </a:t>
            </a:r>
            <a:r>
              <a:rPr lang="en-US" sz="1200" i="1" spc="0">
                <a:solidFill>
                  <a:srgbClr val="000000"/>
                </a:solidFill>
                <a:latin typeface="Arial Narrow" panose="02020603050405020304" pitchFamily="2"/>
              </a:rPr>
              <a:t>most </a:t>
            </a:r>
            <a:r>
              <a:rPr lang="en-US" sz="1200" spc="0">
                <a:solidFill>
                  <a:srgbClr val="000000"/>
                </a:solidFill>
                <a:latin typeface="Arial Narrow" panose="02020603050405020304" pitchFamily="2"/>
              </a:rPr>
              <a:t>affected by body side in the knee joint; </a:t>
            </a:r>
          </a:p>
          <a:p>
            <a:pPr marL="457200" marR="91440" indent="365760" algn="just">
              <a:lnSpc>
                <a:spcPts val="1400"/>
              </a:lnSpc>
              <a:spcBef>
                <a:spcPts val="1440"/>
              </a:spcBef>
              <a:spcAft>
                <a:spcPts val="475"/>
              </a:spcAft>
              <a:buFont typeface="Symbol"/>
              <a:buChar char="·"/>
            </a:pPr>
            <a:r>
              <a:rPr lang="en-US" sz="1200" spc="0">
                <a:solidFill>
                  <a:srgbClr val="000000"/>
                </a:solidFill>
                <a:latin typeface="Arial Narrow" panose="02020603050405020304" pitchFamily="2"/>
              </a:rPr>
              <a:t>The first 20% of the gait cycle </a:t>
            </a:r>
            <a:r>
              <a:rPr lang="en-US" sz="1200" i="1" spc="0">
                <a:solidFill>
                  <a:srgbClr val="000000"/>
                </a:solidFill>
                <a:latin typeface="Arial Narrow" panose="02020603050405020304" pitchFamily="2"/>
              </a:rPr>
              <a:t>is </a:t>
            </a:r>
            <a:r>
              <a:rPr lang="en-US" sz="1200" spc="0">
                <a:solidFill>
                  <a:srgbClr val="000000"/>
                </a:solidFill>
                <a:latin typeface="Arial Narrow" panose="02020603050405020304" pitchFamily="2"/>
              </a:rPr>
              <a:t>the least recommended segment for individualisation. 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2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624840" y="1785620"/>
            <a:ext cx="2139950" cy="4267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6195" rIns="0" bIns="0" anchor="t"/>
          <a:lstStyle/>
          <a:p>
            <a:pPr marL="0" marR="0" indent="0" algn="l">
              <a:lnSpc>
                <a:spcPts val="3000"/>
              </a:lnSpc>
              <a:spcAft>
                <a:spcPts val="0"/>
              </a:spcAft>
            </a:pPr>
            <a:r>
              <a:rPr lang="en-US" sz="2750" b="1" spc="-45">
                <a:solidFill>
                  <a:srgbClr val="FFFFFF"/>
                </a:solidFill>
                <a:latin typeface="Calibri" panose="02020603050405020304" pitchFamily="2"/>
              </a:rPr>
              <a:t>JUSTIFICATION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829310" y="2983230"/>
            <a:ext cx="3197225" cy="5314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1188720" marR="0" indent="320040" algn="l">
              <a:lnSpc>
                <a:spcPts val="2100"/>
              </a:lnSpc>
              <a:spcAft>
                <a:spcPts val="0"/>
              </a:spcAft>
              <a:buFont typeface="Arial Narrow"/>
              <a:buAutoNum type="arabicPeriod"/>
            </a:pPr>
            <a:r>
              <a:rPr lang="en-US" sz="1750" spc="-10">
                <a:solidFill>
                  <a:srgbClr val="000000"/>
                </a:solidFill>
                <a:latin typeface="Arial Narrow" panose="02020603050405020304" pitchFamily="2"/>
              </a:rPr>
              <a:t>Is progress being made in forensic gait analysis?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8016240" y="3025775"/>
            <a:ext cx="557530" cy="2419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900"/>
              </a:lnSpc>
              <a:spcAft>
                <a:spcPts val="0"/>
              </a:spcAft>
            </a:pPr>
            <a:r>
              <a:rPr lang="en-US" sz="1650" spc="-60">
                <a:solidFill>
                  <a:srgbClr val="000000"/>
                </a:solidFill>
                <a:latin typeface="Arial Narrow" panose="02020603050405020304" pitchFamily="2"/>
              </a:rPr>
              <a:t>Clinical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5922010" y="3366770"/>
            <a:ext cx="1012190" cy="2419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900"/>
              </a:lnSpc>
              <a:spcAft>
                <a:spcPts val="0"/>
              </a:spcAft>
            </a:pPr>
            <a:r>
              <a:rPr lang="en-US" sz="1650" spc="-40">
                <a:solidFill>
                  <a:srgbClr val="000000"/>
                </a:solidFill>
                <a:latin typeface="Arial Narrow" panose="02020603050405020304" pitchFamily="2"/>
              </a:rPr>
              <a:t>Gait Analysis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7741920" y="3550285"/>
            <a:ext cx="1121410" cy="46672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0955" rIns="0" bIns="0" anchor="t"/>
          <a:lstStyle/>
          <a:p>
            <a:pPr marL="182880" marR="0" indent="0" algn="l">
              <a:lnSpc>
                <a:spcPts val="1700"/>
              </a:lnSpc>
              <a:spcAft>
                <a:spcPts val="0"/>
              </a:spcAft>
            </a:pPr>
            <a:r>
              <a:rPr lang="en-US" sz="1650" b="1" spc="0">
                <a:solidFill>
                  <a:srgbClr val="FFFFFF"/>
                </a:solidFill>
                <a:latin typeface="Arial Narrow" panose="02020603050405020304" pitchFamily="2"/>
              </a:rPr>
              <a:t>Forensic Gait Analysis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5779135" y="4372610"/>
            <a:ext cx="1295400" cy="2419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900"/>
              </a:lnSpc>
              <a:spcAft>
                <a:spcPts val="0"/>
              </a:spcAft>
            </a:pPr>
            <a:r>
              <a:rPr lang="en-US" sz="1650" spc="-25">
                <a:solidFill>
                  <a:srgbClr val="000000"/>
                </a:solidFill>
                <a:latin typeface="Arial Narrow" panose="02020603050405020304" pitchFamily="2"/>
              </a:rPr>
              <a:t>Gait Recognition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7628890" y="4260215"/>
            <a:ext cx="1341120" cy="4673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6510" rIns="0" bIns="0" anchor="t"/>
          <a:lstStyle/>
          <a:p>
            <a:pPr marL="0" marR="0" indent="0" algn="l">
              <a:lnSpc>
                <a:spcPts val="1800"/>
              </a:lnSpc>
              <a:spcAft>
                <a:spcPts val="0"/>
              </a:spcAft>
            </a:pPr>
            <a:r>
              <a:rPr lang="en-US" sz="1650" spc="0">
                <a:solidFill>
                  <a:srgbClr val="000000"/>
                </a:solidFill>
                <a:latin typeface="Arial Narrow" panose="02020603050405020304" pitchFamily="2"/>
              </a:rPr>
              <a:t>Automated (computer vision)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>
          <a:xfrm>
            <a:off x="792480" y="4629150"/>
            <a:ext cx="3249295" cy="5308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914400" marR="0" indent="365760" algn="l">
              <a:lnSpc>
                <a:spcPts val="2100"/>
              </a:lnSpc>
              <a:spcAft>
                <a:spcPts val="0"/>
              </a:spcAft>
              <a:buFont typeface="Arial Narrow"/>
              <a:buAutoNum type="arabicPeriod"/>
            </a:pPr>
            <a:r>
              <a:rPr lang="en-US" sz="1750" spc="0">
                <a:solidFill>
                  <a:srgbClr val="000000"/>
                </a:solidFill>
                <a:latin typeface="Arial Narrow" panose="02020603050405020304" pitchFamily="2"/>
              </a:rPr>
              <a:t>To what extent can gait analysis be used in identification? 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0"/>
          </p:nvPr>
        </p:nvSpPr>
        <p:spPr>
          <a:xfrm>
            <a:off x="4691380" y="2853055"/>
            <a:ext cx="473710" cy="22917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vert270" lIns="0" tIns="0" rIns="81915" bIns="0" anchor="t"/>
          <a:lstStyle/>
          <a:p>
            <a:pPr marL="0" marR="0" indent="0" algn="l">
              <a:lnSpc>
                <a:spcPts val="2600"/>
              </a:lnSpc>
              <a:spcAft>
                <a:spcPts val="405"/>
              </a:spcAft>
            </a:pPr>
            <a:r>
              <a:rPr lang="en-US" sz="3250" b="1" spc="-180">
                <a:solidFill>
                  <a:srgbClr val="000000"/>
                </a:solidFill>
                <a:latin typeface="Arial Narrow" panose="02020603050405020304" pitchFamily="2"/>
              </a:rPr>
              <a:t>Gait Research 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20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457200" y="2386965"/>
            <a:ext cx="9156700" cy="30359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2300"/>
              </a:lnSpc>
              <a:spcAft>
                <a:spcPts val="0"/>
              </a:spcAft>
            </a:pPr>
            <a:r>
              <a:rPr lang="en-US" sz="1950" b="1" spc="-20">
                <a:solidFill>
                  <a:srgbClr val="000000"/>
                </a:solidFill>
                <a:latin typeface="Arial Narrow" panose="02020603050405020304" pitchFamily="2"/>
              </a:rPr>
              <a:t>Supervisors </a:t>
            </a:r>
          </a:p>
          <a:p>
            <a:pPr marL="137160" marR="0" indent="0" algn="l">
              <a:lnSpc>
                <a:spcPts val="2400"/>
              </a:lnSpc>
              <a:spcBef>
                <a:spcPts val="2395"/>
              </a:spcBef>
              <a:spcAft>
                <a:spcPts val="0"/>
              </a:spcAft>
            </a:pPr>
            <a:r>
              <a:rPr lang="en-US" sz="2000" spc="-35">
                <a:solidFill>
                  <a:srgbClr val="000000"/>
                </a:solidFill>
                <a:latin typeface="Arial Narrow" panose="02020603050405020304" pitchFamily="2"/>
              </a:rPr>
              <a:t>Dr. Carolyn Rando – UCL Institute of Archaeology </a:t>
            </a:r>
          </a:p>
          <a:p>
            <a:pPr marL="137160" marR="0" indent="0" algn="l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spc="-30">
                <a:solidFill>
                  <a:srgbClr val="000000"/>
                </a:solidFill>
                <a:latin typeface="Arial Narrow" panose="02020603050405020304" pitchFamily="2"/>
              </a:rPr>
              <a:t>Prof. Ruth Morgan – UCL Department of Security and Crime Science </a:t>
            </a:r>
          </a:p>
          <a:p>
            <a:pPr marL="0" marR="0" indent="0" algn="ctr">
              <a:lnSpc>
                <a:spcPts val="2300"/>
              </a:lnSpc>
              <a:spcBef>
                <a:spcPts val="2530"/>
              </a:spcBef>
              <a:spcAft>
                <a:spcPts val="0"/>
              </a:spcAft>
            </a:pPr>
            <a:r>
              <a:rPr lang="en-US" sz="1950" b="1" spc="-15">
                <a:solidFill>
                  <a:srgbClr val="000000"/>
                </a:solidFill>
                <a:latin typeface="Arial Narrow" panose="02020603050405020304" pitchFamily="2"/>
              </a:rPr>
              <a:t>Acknowledgements </a:t>
            </a:r>
          </a:p>
          <a:p>
            <a:pPr marL="137160" marR="0" indent="0" algn="l">
              <a:lnSpc>
                <a:spcPts val="2400"/>
              </a:lnSpc>
              <a:spcBef>
                <a:spcPts val="2395"/>
              </a:spcBef>
              <a:spcAft>
                <a:spcPts val="0"/>
              </a:spcAft>
            </a:pPr>
            <a:r>
              <a:rPr lang="en-US" sz="2000" spc="-30">
                <a:solidFill>
                  <a:srgbClr val="000000"/>
                </a:solidFill>
                <a:latin typeface="Arial Narrow" panose="02020603050405020304" pitchFamily="2"/>
              </a:rPr>
              <a:t>Dr. Herve Borrion – UCL Department of Security and Crime Science </a:t>
            </a:r>
          </a:p>
          <a:p>
            <a:pPr marL="137160" marR="0" indent="0" algn="l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spc="-30">
                <a:solidFill>
                  <a:srgbClr val="000000"/>
                </a:solidFill>
                <a:latin typeface="Arial Narrow" panose="02020603050405020304" pitchFamily="2"/>
              </a:rPr>
              <a:t>Dr. Enrico Crema – University of Cambridge, McDonald Institute of Archaeological Research </a:t>
            </a:r>
          </a:p>
          <a:p>
            <a:pPr marL="137160" marR="0" indent="0" algn="l">
              <a:lnSpc>
                <a:spcPts val="2400"/>
              </a:lnSpc>
              <a:spcBef>
                <a:spcPts val="0"/>
              </a:spcBef>
              <a:spcAft>
                <a:spcPts val="35"/>
              </a:spcAft>
            </a:pPr>
            <a:r>
              <a:rPr lang="en-US" sz="2000" spc="-35">
                <a:solidFill>
                  <a:srgbClr val="000000"/>
                </a:solidFill>
                <a:latin typeface="Arial Narrow" panose="02020603050405020304" pitchFamily="2"/>
              </a:rPr>
              <a:t>Prof. Tamim Asfour – Karlsruhe Institute of Technology, Germany 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21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2675890" y="3383915"/>
            <a:ext cx="4381500" cy="101028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0645" rIns="0" bIns="0" anchor="t"/>
          <a:lstStyle/>
          <a:p>
            <a:pPr marL="0" marR="0" indent="0" algn="ctr">
              <a:lnSpc>
                <a:spcPts val="7200"/>
              </a:lnSpc>
              <a:spcAft>
                <a:spcPts val="45"/>
              </a:spcAft>
            </a:pPr>
            <a:r>
              <a:rPr lang="en-US" sz="6450" b="1" spc="-45">
                <a:solidFill>
                  <a:srgbClr val="000000"/>
                </a:solidFill>
                <a:latin typeface="Calibri" panose="02020603050405020304" pitchFamily="2"/>
              </a:rPr>
              <a:t>THANK YOU! 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22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457200" y="2386965"/>
            <a:ext cx="9156700" cy="27946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45720" indent="0" algn="ctr">
              <a:lnSpc>
                <a:spcPts val="2300"/>
              </a:lnSpc>
              <a:spcAft>
                <a:spcPts val="0"/>
              </a:spcAft>
            </a:pPr>
            <a:r>
              <a:rPr lang="en-US" sz="1950" b="1" spc="5">
                <a:solidFill>
                  <a:srgbClr val="000000"/>
                </a:solidFill>
                <a:latin typeface="Arial Narrow" panose="02020603050405020304" pitchFamily="2"/>
              </a:rPr>
              <a:t>References </a:t>
            </a:r>
          </a:p>
          <a:p>
            <a:pPr marL="91440" marR="45720" indent="0" algn="l">
              <a:lnSpc>
                <a:spcPts val="1400"/>
              </a:lnSpc>
              <a:spcBef>
                <a:spcPts val="2430"/>
              </a:spcBef>
              <a:spcAft>
                <a:spcPts val="0"/>
              </a:spcAft>
            </a:pPr>
            <a:r>
              <a:rPr lang="en-US" sz="1200" spc="0">
                <a:solidFill>
                  <a:srgbClr val="000000"/>
                </a:solidFill>
                <a:latin typeface="Times New Roman" panose="02020603050405020304" pitchFamily="1"/>
              </a:rPr>
              <a:t>Mandery, C., Terlemez, O., Do, M., Vahrenkamp, N. and Asfour, T. 2015. The KIT Whole-Body Human Motion Database</a:t>
            </a:r>
            <a:r>
              <a:rPr lang="en-US" sz="1200" i="1" spc="0">
                <a:solidFill>
                  <a:srgbClr val="000000"/>
                </a:solidFill>
                <a:latin typeface="Times New Roman" panose="02020603050405020304" pitchFamily="1"/>
              </a:rPr>
              <a:t>. International Conference on Advanced Robotics </a:t>
            </a:r>
            <a:r>
              <a:rPr lang="en-US" sz="1200" spc="0">
                <a:solidFill>
                  <a:srgbClr val="000000"/>
                </a:solidFill>
                <a:latin typeface="Times New Roman" panose="02020603050405020304" pitchFamily="1"/>
              </a:rPr>
              <a:t>(ICAR), 27-31 July 2015. Istanbul, Turkey. pp. 329 – 336. </a:t>
            </a:r>
            <a:r>
              <a:rPr lang="en-US" sz="1200" u="sng" spc="0">
                <a:solidFill>
                  <a:srgbClr val="0000FF"/>
                </a:solidFill>
                <a:latin typeface="Times New Roman" panose="02020603050405020304" pitchFamily="1"/>
              </a:rPr>
              <a:t>https://h2t.anthropomatik.kit.edu/pdf/Mandery2015a.pdf</a:t>
            </a:r>
            <a:r>
              <a:rPr lang="en-US" sz="1200" spc="0">
                <a:solidFill>
                  <a:srgbClr val="000000"/>
                </a:solidFill>
                <a:latin typeface="Times New Roman" panose="02020603050405020304" pitchFamily="1"/>
              </a:rPr>
              <a:t> (accessed October 16, 2020). </a:t>
            </a:r>
          </a:p>
          <a:p>
            <a:pPr marL="91440" marR="45720" indent="0" algn="l">
              <a:lnSpc>
                <a:spcPts val="1400"/>
              </a:lnSpc>
              <a:spcBef>
                <a:spcPts val="2895"/>
              </a:spcBef>
              <a:spcAft>
                <a:spcPts val="0"/>
              </a:spcAft>
            </a:pPr>
            <a:r>
              <a:rPr lang="en-US" sz="1200" spc="0">
                <a:solidFill>
                  <a:srgbClr val="000000"/>
                </a:solidFill>
                <a:latin typeface="Times New Roman" panose="02020603050405020304" pitchFamily="1"/>
              </a:rPr>
              <a:t>Mandery, C., Terlemez, O., Do, M., Vahrenkamp, N., and Asfour, T. 2016. Unifying representations and large-scale whole-body motion databases for studying human motion. </a:t>
            </a:r>
            <a:r>
              <a:rPr lang="en-US" sz="1200" i="1" spc="0">
                <a:solidFill>
                  <a:srgbClr val="000000"/>
                </a:solidFill>
                <a:latin typeface="Times New Roman" panose="02020603050405020304" pitchFamily="1"/>
              </a:rPr>
              <a:t>IEE Transactions on Robotics, </a:t>
            </a:r>
            <a:r>
              <a:rPr lang="en-US" sz="1200" b="1" spc="0">
                <a:solidFill>
                  <a:srgbClr val="000000"/>
                </a:solidFill>
                <a:latin typeface="Times New Roman" panose="02020603050405020304" pitchFamily="1"/>
              </a:rPr>
              <a:t>32(4)</a:t>
            </a:r>
            <a:r>
              <a:rPr lang="en-US" sz="1200" spc="0">
                <a:solidFill>
                  <a:srgbClr val="000000"/>
                </a:solidFill>
                <a:latin typeface="Times New Roman" panose="02020603050405020304" pitchFamily="1"/>
              </a:rPr>
              <a:t>:796-809. </a:t>
            </a:r>
          </a:p>
          <a:p>
            <a:pPr marL="91440" marR="45720" indent="0" algn="l">
              <a:lnSpc>
                <a:spcPts val="1400"/>
              </a:lnSpc>
              <a:spcBef>
                <a:spcPts val="2865"/>
              </a:spcBef>
              <a:spcAft>
                <a:spcPts val="0"/>
              </a:spcAft>
            </a:pPr>
            <a:r>
              <a:rPr lang="en-US" sz="1200" spc="0">
                <a:solidFill>
                  <a:srgbClr val="000000"/>
                </a:solidFill>
                <a:latin typeface="Times New Roman" panose="02020603050405020304" pitchFamily="1"/>
              </a:rPr>
              <a:t>Terlemez, O., Ulbrich, S. and Mandery, C. 2014. Master Motor Map (MMM) – Framework and toolkit for capturing, representing, and reproducing human motion on humanoid robots. </a:t>
            </a:r>
            <a:r>
              <a:rPr lang="en-US" sz="1200" i="1" spc="0">
                <a:solidFill>
                  <a:srgbClr val="000000"/>
                </a:solidFill>
                <a:latin typeface="Times New Roman" panose="02020603050405020304" pitchFamily="1"/>
              </a:rPr>
              <a:t>IEEE-RAS International Conference on Humanoid Robots (Humanoids). </a:t>
            </a:r>
            <a:r>
              <a:rPr lang="en-US" sz="1200" spc="0">
                <a:solidFill>
                  <a:srgbClr val="000000"/>
                </a:solidFill>
                <a:latin typeface="Times New Roman" panose="02020603050405020304" pitchFamily="1"/>
              </a:rPr>
              <a:t>18-20 November. Madrid, Spain. </a:t>
            </a:r>
            <a:r>
              <a:rPr lang="en-US" sz="1200" u="sng" spc="0">
                <a:solidFill>
                  <a:srgbClr val="0000FF"/>
                </a:solidFill>
                <a:latin typeface="Times New Roman" panose="02020603050405020304" pitchFamily="1"/>
              </a:rPr>
              <a:t>https://h2t.anthropomatik.kit.edu/pdf/Terlemez2014.pdf</a:t>
            </a:r>
            <a:r>
              <a:rPr lang="en-US" sz="1200" spc="0">
                <a:solidFill>
                  <a:srgbClr val="000000"/>
                </a:solidFill>
                <a:latin typeface="Times New Roman" panose="02020603050405020304" pitchFamily="1"/>
              </a:rPr>
              <a:t> (accessed April 25, 2020). 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3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624840" y="1785620"/>
            <a:ext cx="2139950" cy="4267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6195" rIns="0" bIns="0" anchor="t"/>
          <a:lstStyle/>
          <a:p>
            <a:pPr marL="0" marR="0" indent="0" algn="l">
              <a:lnSpc>
                <a:spcPts val="3000"/>
              </a:lnSpc>
              <a:spcAft>
                <a:spcPts val="0"/>
              </a:spcAft>
            </a:pPr>
            <a:r>
              <a:rPr lang="en-US" sz="2750" b="1" spc="-45">
                <a:solidFill>
                  <a:srgbClr val="FFFFFF"/>
                </a:solidFill>
                <a:latin typeface="Calibri" panose="02020603050405020304" pitchFamily="2"/>
              </a:rPr>
              <a:t>JUSTIFICATION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944880" y="2632710"/>
            <a:ext cx="3898265" cy="5314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777240" marR="0" indent="0" algn="l">
              <a:lnSpc>
                <a:spcPts val="2100"/>
              </a:lnSpc>
              <a:spcAft>
                <a:spcPts val="0"/>
              </a:spcAft>
            </a:pPr>
            <a:r>
              <a:rPr lang="en-US" sz="1750" spc="0">
                <a:solidFill>
                  <a:srgbClr val="000000"/>
                </a:solidFill>
                <a:latin typeface="Arial Narrow" panose="02020603050405020304" pitchFamily="2"/>
              </a:rPr>
              <a:t>1. What are the strengths and weaknesses of forensic gait analysis methods?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6617335" y="2652395"/>
            <a:ext cx="688975" cy="1612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540" rIns="0" bIns="0" anchor="t"/>
          <a:lstStyle/>
          <a:p>
            <a:pPr marL="0" marR="0" indent="0" algn="l">
              <a:lnSpc>
                <a:spcPts val="1200"/>
              </a:lnSpc>
              <a:spcAft>
                <a:spcPts val="0"/>
              </a:spcAft>
            </a:pPr>
            <a:r>
              <a:rPr lang="en-US" sz="1100" b="1" spc="-45">
                <a:solidFill>
                  <a:srgbClr val="000000"/>
                </a:solidFill>
                <a:latin typeface="Arial Narrow" panose="02020603050405020304" pitchFamily="2"/>
              </a:rPr>
              <a:t>Weaknesses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5510530" y="3146425"/>
            <a:ext cx="527685" cy="1612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540" rIns="0" bIns="0" anchor="t"/>
          <a:lstStyle/>
          <a:p>
            <a:pPr marL="0" marR="0" indent="0" algn="l">
              <a:lnSpc>
                <a:spcPts val="1200"/>
              </a:lnSpc>
              <a:spcAft>
                <a:spcPts val="0"/>
              </a:spcAft>
            </a:pPr>
            <a:r>
              <a:rPr lang="en-US" sz="1100" b="1" spc="-55">
                <a:solidFill>
                  <a:srgbClr val="000000"/>
                </a:solidFill>
                <a:latin typeface="Arial Narrow" panose="02020603050405020304" pitchFamily="2"/>
              </a:rPr>
              <a:t>Technical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7562215" y="3146425"/>
            <a:ext cx="767715" cy="1612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540" rIns="0" bIns="0" anchor="t"/>
          <a:lstStyle/>
          <a:p>
            <a:pPr marL="0" marR="0" indent="0" algn="l">
              <a:lnSpc>
                <a:spcPts val="1200"/>
              </a:lnSpc>
              <a:spcAft>
                <a:spcPts val="0"/>
              </a:spcAft>
            </a:pPr>
            <a:r>
              <a:rPr lang="en-US" sz="1100" b="1" spc="-40">
                <a:solidFill>
                  <a:srgbClr val="000000"/>
                </a:solidFill>
                <a:latin typeface="Arial Narrow" panose="02020603050405020304" pitchFamily="2"/>
              </a:rPr>
              <a:t>The individual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6525895" y="3146425"/>
            <a:ext cx="697865" cy="1612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540" rIns="0" bIns="0" anchor="t"/>
          <a:lstStyle/>
          <a:p>
            <a:pPr marL="0" marR="0" indent="0" algn="l">
              <a:lnSpc>
                <a:spcPts val="1200"/>
              </a:lnSpc>
              <a:spcAft>
                <a:spcPts val="0"/>
              </a:spcAft>
            </a:pPr>
            <a:r>
              <a:rPr lang="en-US" sz="1100" b="1" spc="-50">
                <a:solidFill>
                  <a:srgbClr val="000000"/>
                </a:solidFill>
                <a:latin typeface="Arial Narrow" panose="02020603050405020304" pitchFamily="2"/>
              </a:rPr>
              <a:t>Environment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5681345" y="3569970"/>
            <a:ext cx="688975" cy="3073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9050" rIns="0" bIns="0" anchor="t"/>
          <a:lstStyle/>
          <a:p>
            <a:pPr marL="0" marR="0" indent="0" algn="l">
              <a:lnSpc>
                <a:spcPts val="1100"/>
              </a:lnSpc>
              <a:spcAft>
                <a:spcPts val="5"/>
              </a:spcAft>
            </a:pPr>
            <a:r>
              <a:rPr lang="en-US" sz="1100" b="1" spc="-10">
                <a:solidFill>
                  <a:srgbClr val="000000"/>
                </a:solidFill>
                <a:latin typeface="Arial Narrow" panose="02020603050405020304" pitchFamily="2"/>
              </a:rPr>
              <a:t>Algorithm performance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>
          <a:xfrm>
            <a:off x="6775450" y="3640455"/>
            <a:ext cx="500380" cy="1612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540" rIns="0" bIns="0" anchor="t"/>
          <a:lstStyle/>
          <a:p>
            <a:pPr marL="0" marR="0" indent="0" algn="l">
              <a:lnSpc>
                <a:spcPts val="1200"/>
              </a:lnSpc>
              <a:spcAft>
                <a:spcPts val="0"/>
              </a:spcAft>
            </a:pPr>
            <a:r>
              <a:rPr lang="en-US" sz="1100" b="1" spc="-70">
                <a:solidFill>
                  <a:srgbClr val="000000"/>
                </a:solidFill>
                <a:latin typeface="Arial Narrow" panose="02020603050405020304" pitchFamily="2"/>
              </a:rPr>
              <a:t>Shadows 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0"/>
          </p:nvPr>
        </p:nvSpPr>
        <p:spPr>
          <a:xfrm>
            <a:off x="7796530" y="3640455"/>
            <a:ext cx="457200" cy="1631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540" rIns="0" bIns="0" anchor="t"/>
          <a:lstStyle/>
          <a:p>
            <a:pPr marL="0" marR="0" indent="0" algn="l">
              <a:lnSpc>
                <a:spcPts val="1200"/>
              </a:lnSpc>
              <a:spcAft>
                <a:spcPts val="0"/>
              </a:spcAft>
            </a:pPr>
            <a:r>
              <a:rPr lang="en-US" sz="1100" b="1" spc="-70">
                <a:solidFill>
                  <a:srgbClr val="000000"/>
                </a:solidFill>
                <a:latin typeface="Arial Narrow" panose="02020603050405020304" pitchFamily="2"/>
              </a:rPr>
              <a:t>Clothing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0"/>
          </p:nvPr>
        </p:nvSpPr>
        <p:spPr>
          <a:xfrm>
            <a:off x="1045210" y="4004310"/>
            <a:ext cx="3663950" cy="5308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1417320" marR="0" indent="0" algn="l">
              <a:lnSpc>
                <a:spcPts val="2100"/>
              </a:lnSpc>
              <a:spcAft>
                <a:spcPts val="0"/>
              </a:spcAft>
            </a:pPr>
            <a:r>
              <a:rPr lang="en-US" sz="1750" spc="0">
                <a:solidFill>
                  <a:srgbClr val="000000"/>
                </a:solidFill>
                <a:latin typeface="Arial Narrow" panose="02020603050405020304" pitchFamily="2"/>
              </a:rPr>
              <a:t>2. Is there a pattern to these strengths and weaknesses? 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idx="10"/>
          </p:nvPr>
        </p:nvSpPr>
        <p:spPr>
          <a:xfrm>
            <a:off x="7792085" y="4133850"/>
            <a:ext cx="463550" cy="1612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540" rIns="0" bIns="0" anchor="t"/>
          <a:lstStyle/>
          <a:p>
            <a:pPr marL="0" marR="0" indent="0" algn="l">
              <a:lnSpc>
                <a:spcPts val="1200"/>
              </a:lnSpc>
              <a:spcAft>
                <a:spcPts val="0"/>
              </a:spcAft>
            </a:pPr>
            <a:r>
              <a:rPr lang="en-US" sz="1100" b="1" spc="60">
                <a:solidFill>
                  <a:srgbClr val="000000"/>
                </a:solidFill>
                <a:latin typeface="Arial Narrow" panose="02020603050405020304" pitchFamily="2"/>
              </a:rPr>
              <a:t>Shoes 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idx="10"/>
          </p:nvPr>
        </p:nvSpPr>
        <p:spPr>
          <a:xfrm>
            <a:off x="6803390" y="4133850"/>
            <a:ext cx="444500" cy="1638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540" rIns="0" bIns="0" anchor="t"/>
          <a:lstStyle/>
          <a:p>
            <a:pPr marL="0" marR="0" indent="0" algn="l">
              <a:lnSpc>
                <a:spcPts val="1300"/>
              </a:lnSpc>
              <a:spcAft>
                <a:spcPts val="10"/>
              </a:spcAft>
            </a:pPr>
            <a:r>
              <a:rPr lang="en-US" sz="1100" b="1" spc="-70">
                <a:solidFill>
                  <a:srgbClr val="000000"/>
                </a:solidFill>
                <a:latin typeface="Arial Narrow" panose="02020603050405020304" pitchFamily="2"/>
              </a:rPr>
              <a:t>Lighting 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idx="10"/>
          </p:nvPr>
        </p:nvSpPr>
        <p:spPr>
          <a:xfrm>
            <a:off x="5723890" y="4064000"/>
            <a:ext cx="688975" cy="30670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9685" rIns="0" bIns="0" anchor="t"/>
          <a:lstStyle/>
          <a:p>
            <a:pPr marL="137160" marR="0" indent="0" algn="l">
              <a:lnSpc>
                <a:spcPts val="1100"/>
              </a:lnSpc>
              <a:spcAft>
                <a:spcPts val="0"/>
              </a:spcAft>
            </a:pPr>
            <a:r>
              <a:rPr lang="en-US" sz="1100" b="1" spc="-10">
                <a:solidFill>
                  <a:srgbClr val="000000"/>
                </a:solidFill>
                <a:latin typeface="Arial Narrow" panose="02020603050405020304" pitchFamily="2"/>
              </a:rPr>
              <a:t>Poor camera quality 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idx="10"/>
          </p:nvPr>
        </p:nvSpPr>
        <p:spPr>
          <a:xfrm>
            <a:off x="6751320" y="4627880"/>
            <a:ext cx="548640" cy="1612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540" rIns="0" bIns="0" anchor="t"/>
          <a:lstStyle/>
          <a:p>
            <a:pPr marL="0" marR="0" indent="0" algn="l">
              <a:lnSpc>
                <a:spcPts val="1200"/>
              </a:lnSpc>
              <a:spcAft>
                <a:spcPts val="0"/>
              </a:spcAft>
            </a:pPr>
            <a:r>
              <a:rPr lang="en-US" sz="1100" b="1" spc="-55">
                <a:solidFill>
                  <a:srgbClr val="000000"/>
                </a:solidFill>
                <a:latin typeface="Arial Narrow" panose="02020603050405020304" pitchFamily="2"/>
              </a:rPr>
              <a:t>Obstacles 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idx="10"/>
          </p:nvPr>
        </p:nvSpPr>
        <p:spPr>
          <a:xfrm>
            <a:off x="7733030" y="4643120"/>
            <a:ext cx="807720" cy="3073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5240" rIns="0" bIns="0" anchor="t"/>
          <a:lstStyle/>
          <a:p>
            <a:pPr marL="0" marR="0" indent="0" algn="l">
              <a:lnSpc>
                <a:spcPts val="1100"/>
              </a:lnSpc>
              <a:spcAft>
                <a:spcPts val="0"/>
              </a:spcAft>
            </a:pPr>
            <a:r>
              <a:rPr lang="en-US" sz="1100" b="1" spc="-5">
                <a:solidFill>
                  <a:srgbClr val="FFFFFF"/>
                </a:solidFill>
                <a:latin typeface="Arial Narrow" panose="02020603050405020304" pitchFamily="2"/>
              </a:rPr>
              <a:t>Demographic characteristics 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idx="10"/>
          </p:nvPr>
        </p:nvSpPr>
        <p:spPr>
          <a:xfrm>
            <a:off x="6803390" y="5051425"/>
            <a:ext cx="438785" cy="30480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7780" rIns="0" bIns="0" anchor="t"/>
          <a:lstStyle/>
          <a:p>
            <a:pPr marL="0" marR="0" indent="0" algn="l">
              <a:lnSpc>
                <a:spcPts val="1100"/>
              </a:lnSpc>
              <a:spcAft>
                <a:spcPts val="0"/>
              </a:spcAft>
            </a:pPr>
            <a:r>
              <a:rPr lang="en-US" sz="1100" b="1" spc="-10">
                <a:solidFill>
                  <a:srgbClr val="000000"/>
                </a:solidFill>
                <a:latin typeface="Arial Narrow" panose="02020603050405020304" pitchFamily="2"/>
              </a:rPr>
              <a:t>Walking surface 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idx="10"/>
          </p:nvPr>
        </p:nvSpPr>
        <p:spPr>
          <a:xfrm>
            <a:off x="6788150" y="5600065"/>
            <a:ext cx="740410" cy="30988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6510" rIns="0" bIns="0" anchor="t"/>
          <a:lstStyle/>
          <a:p>
            <a:pPr marL="137160" marR="0" indent="0" algn="l">
              <a:lnSpc>
                <a:spcPts val="1100"/>
              </a:lnSpc>
              <a:spcAft>
                <a:spcPts val="0"/>
              </a:spcAft>
            </a:pPr>
            <a:r>
              <a:rPr lang="en-US" sz="1100" b="1" spc="-10">
                <a:solidFill>
                  <a:srgbClr val="000000"/>
                </a:solidFill>
                <a:latin typeface="Arial Narrow" panose="02020603050405020304" pitchFamily="2"/>
              </a:rPr>
              <a:t>Other moving objects 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4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628015" y="1785620"/>
            <a:ext cx="780415" cy="4267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6195" rIns="0" bIns="0" anchor="t"/>
          <a:lstStyle/>
          <a:p>
            <a:pPr marL="0" marR="0" indent="0" algn="l">
              <a:lnSpc>
                <a:spcPts val="3000"/>
              </a:lnSpc>
              <a:spcAft>
                <a:spcPts val="0"/>
              </a:spcAft>
            </a:pPr>
            <a:r>
              <a:rPr lang="en-US" sz="2750" b="1" spc="-100">
                <a:solidFill>
                  <a:srgbClr val="000000"/>
                </a:solidFill>
                <a:latin typeface="Calibri" panose="02020603050405020304" pitchFamily="2"/>
              </a:rPr>
              <a:t>AIMS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457200" y="3083560"/>
            <a:ext cx="9156700" cy="19075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777240" marR="685800" indent="320040" algn="just">
              <a:lnSpc>
                <a:spcPts val="2100"/>
              </a:lnSpc>
              <a:spcAft>
                <a:spcPts val="0"/>
              </a:spcAft>
              <a:buFont typeface="Arial Narrow"/>
              <a:buAutoNum type="arabicPeriod"/>
            </a:pPr>
            <a:r>
              <a:rPr lang="en-US" sz="1750" spc="0">
                <a:solidFill>
                  <a:srgbClr val="000000"/>
                </a:solidFill>
                <a:latin typeface="Arial Narrow" panose="02020603050405020304" pitchFamily="2"/>
              </a:rPr>
              <a:t>To better understand the relationship between form (anatomy) and function (physiology) of normal human gait, </a:t>
            </a:r>
          </a:p>
          <a:p>
            <a:pPr marL="777240" marR="685800" indent="320040" algn="just">
              <a:lnSpc>
                <a:spcPts val="2200"/>
              </a:lnSpc>
              <a:spcBef>
                <a:spcPts val="2160"/>
              </a:spcBef>
              <a:spcAft>
                <a:spcPts val="0"/>
              </a:spcAft>
              <a:buFont typeface="Arial Narrow"/>
              <a:buAutoNum type="arabicPeriod"/>
            </a:pPr>
            <a:r>
              <a:rPr lang="en-US" sz="1750" spc="0">
                <a:solidFill>
                  <a:srgbClr val="000000"/>
                </a:solidFill>
                <a:latin typeface="Arial Narrow" panose="02020603050405020304" pitchFamily="2"/>
              </a:rPr>
              <a:t>To investigate the biomechanical basis for gait uniqueness by examining similarities and differences in joint angles, and, </a:t>
            </a:r>
          </a:p>
          <a:p>
            <a:pPr marL="777240" marR="0" indent="320040" algn="just">
              <a:lnSpc>
                <a:spcPts val="2000"/>
              </a:lnSpc>
              <a:spcBef>
                <a:spcPts val="2285"/>
              </a:spcBef>
              <a:spcAft>
                <a:spcPts val="0"/>
              </a:spcAft>
              <a:buFont typeface="Arial Narrow"/>
              <a:buAutoNum type="arabicPeriod"/>
            </a:pPr>
            <a:r>
              <a:rPr lang="en-US" sz="1750" spc="-5">
                <a:solidFill>
                  <a:srgbClr val="000000"/>
                </a:solidFill>
                <a:latin typeface="Arial Narrow" panose="02020603050405020304" pitchFamily="2"/>
              </a:rPr>
              <a:t>To build upon current theoretical foundations of gait-based human identification. 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5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572770" y="1587500"/>
            <a:ext cx="1259205" cy="4267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6195" rIns="0" bIns="0" anchor="t"/>
          <a:lstStyle/>
          <a:p>
            <a:pPr marL="0" marR="0" indent="0" algn="l">
              <a:lnSpc>
                <a:spcPts val="3100"/>
              </a:lnSpc>
              <a:spcAft>
                <a:spcPts val="0"/>
              </a:spcAft>
            </a:pPr>
            <a:r>
              <a:rPr lang="en-US" sz="2750" spc="-160">
                <a:solidFill>
                  <a:srgbClr val="FFFFFF"/>
                </a:solidFill>
                <a:latin typeface="Calibri" panose="02020603050405020304" pitchFamily="2"/>
              </a:rPr>
              <a:t>DATASET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469265" y="2197100"/>
            <a:ext cx="9156700" cy="3848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175" rIns="0" bIns="0" anchor="t"/>
          <a:lstStyle/>
          <a:p>
            <a:pPr marL="0" marR="0" indent="0" algn="ctr">
              <a:lnSpc>
                <a:spcPts val="1800"/>
              </a:lnSpc>
              <a:spcAft>
                <a:spcPts val="1145"/>
              </a:spcAft>
            </a:pPr>
            <a:r>
              <a:rPr lang="en-US" sz="1600" b="1" spc="0">
                <a:solidFill>
                  <a:srgbClr val="000000"/>
                </a:solidFill>
                <a:latin typeface="Arial Narrow" panose="02020603050405020304" pitchFamily="2"/>
              </a:rPr>
              <a:t>Figure 1 – KIT Marker Set-up Protocol 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6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572770" y="1587500"/>
            <a:ext cx="1259205" cy="4267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6195" rIns="0" bIns="0" anchor="t"/>
          <a:lstStyle/>
          <a:p>
            <a:pPr marL="0" marR="0" indent="0" algn="l">
              <a:lnSpc>
                <a:spcPts val="3100"/>
              </a:lnSpc>
              <a:spcAft>
                <a:spcPts val="0"/>
              </a:spcAft>
            </a:pPr>
            <a:r>
              <a:rPr lang="en-US" sz="2750" spc="-160">
                <a:solidFill>
                  <a:srgbClr val="FFFFFF"/>
                </a:solidFill>
                <a:latin typeface="Calibri" panose="02020603050405020304" pitchFamily="2"/>
              </a:rPr>
              <a:t>DATASET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457200" y="2127250"/>
            <a:ext cx="9156700" cy="3327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175" rIns="0" bIns="0" anchor="t"/>
          <a:lstStyle/>
          <a:p>
            <a:pPr marL="502920" marR="0" indent="0" algn="l">
              <a:lnSpc>
                <a:spcPts val="1900"/>
              </a:lnSpc>
              <a:spcAft>
                <a:spcPts val="740"/>
              </a:spcAft>
              <a:tabLst>
                <a:tab pos="3886200" algn="l"/>
              </a:tabLst>
            </a:pPr>
            <a:r>
              <a:rPr lang="en-US" sz="1600" b="1" spc="0">
                <a:solidFill>
                  <a:srgbClr val="000000"/>
                </a:solidFill>
                <a:latin typeface="Arial Narrow" panose="02020603050405020304" pitchFamily="2"/>
              </a:rPr>
              <a:t>Figure 2 – The KIT MMM Model Figure 3 –Annotated MMM Model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7101840" y="2727960"/>
            <a:ext cx="2209800" cy="175958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" rIns="0" bIns="0" anchor="t"/>
          <a:lstStyle/>
          <a:p>
            <a:pPr marL="0" marR="0" indent="0" algn="ctr">
              <a:lnSpc>
                <a:spcPts val="1400"/>
              </a:lnSpc>
              <a:spcAft>
                <a:spcPts val="0"/>
              </a:spcAft>
            </a:pPr>
            <a:r>
              <a:rPr lang="en-US" sz="1200" u="sng" spc="-10">
                <a:solidFill>
                  <a:srgbClr val="000000"/>
                </a:solidFill>
                <a:latin typeface="Arial Narrow" panose="02020603050405020304" pitchFamily="2"/>
              </a:rPr>
              <a:t>The joints of interest for this study were:  </a:t>
            </a:r>
          </a:p>
          <a:p>
            <a:pPr marL="228600" marR="0" indent="274320" algn="ctr">
              <a:lnSpc>
                <a:spcPts val="1500"/>
              </a:lnSpc>
              <a:spcBef>
                <a:spcPts val="945"/>
              </a:spcBef>
              <a:spcAft>
                <a:spcPts val="0"/>
              </a:spcAft>
              <a:buFont typeface="Symbol"/>
              <a:buChar char="·"/>
            </a:pPr>
            <a:r>
              <a:rPr lang="en-US" sz="1200" spc="5">
                <a:solidFill>
                  <a:srgbClr val="000000"/>
                </a:solidFill>
                <a:latin typeface="Arial Narrow" panose="02020603050405020304" pitchFamily="2"/>
              </a:rPr>
              <a:t>RS/LS – right/left shoulder </a:t>
            </a:r>
          </a:p>
          <a:p>
            <a:pPr marL="320040" marR="0" indent="320040" algn="ctr">
              <a:lnSpc>
                <a:spcPts val="1500"/>
              </a:lnSpc>
              <a:spcBef>
                <a:spcPts val="970"/>
              </a:spcBef>
              <a:spcAft>
                <a:spcPts val="0"/>
              </a:spcAft>
              <a:buFont typeface="Symbol"/>
              <a:buChar char="·"/>
            </a:pPr>
            <a:r>
              <a:rPr lang="en-US" sz="1200" spc="-10">
                <a:solidFill>
                  <a:srgbClr val="000000"/>
                </a:solidFill>
                <a:latin typeface="Arial Narrow" panose="02020603050405020304" pitchFamily="2"/>
              </a:rPr>
              <a:t>RE/LE – right/left elbow </a:t>
            </a:r>
          </a:p>
          <a:p>
            <a:pPr marL="411480" marR="0" indent="228600" algn="ctr">
              <a:lnSpc>
                <a:spcPts val="1500"/>
              </a:lnSpc>
              <a:spcBef>
                <a:spcPts val="975"/>
              </a:spcBef>
              <a:spcAft>
                <a:spcPts val="0"/>
              </a:spcAft>
              <a:buFont typeface="Symbol"/>
              <a:buChar char="·"/>
            </a:pPr>
            <a:r>
              <a:rPr lang="en-US" sz="1200" spc="5">
                <a:solidFill>
                  <a:srgbClr val="000000"/>
                </a:solidFill>
                <a:latin typeface="Arial Narrow" panose="02020603050405020304" pitchFamily="2"/>
              </a:rPr>
              <a:t>RH/LH – right/left hip </a:t>
            </a:r>
          </a:p>
          <a:p>
            <a:pPr marL="320040" marR="0" indent="320040" algn="ctr">
              <a:lnSpc>
                <a:spcPts val="1500"/>
              </a:lnSpc>
              <a:spcBef>
                <a:spcPts val="950"/>
              </a:spcBef>
              <a:spcAft>
                <a:spcPts val="0"/>
              </a:spcAft>
              <a:buFont typeface="Symbol"/>
              <a:buChar char="·"/>
            </a:pPr>
            <a:r>
              <a:rPr lang="en-US" sz="1200" spc="-5">
                <a:solidFill>
                  <a:srgbClr val="000000"/>
                </a:solidFill>
                <a:latin typeface="Arial Narrow" panose="02020603050405020304" pitchFamily="2"/>
              </a:rPr>
              <a:t>RK/LK – right/left knee </a:t>
            </a:r>
          </a:p>
          <a:p>
            <a:pPr marL="320040" marR="0" indent="320040" algn="ctr">
              <a:lnSpc>
                <a:spcPts val="1500"/>
              </a:lnSpc>
              <a:spcBef>
                <a:spcPts val="970"/>
              </a:spcBef>
              <a:spcAft>
                <a:spcPts val="205"/>
              </a:spcAft>
              <a:buFont typeface="Symbol"/>
              <a:buChar char="·"/>
            </a:pPr>
            <a:r>
              <a:rPr lang="en-US" sz="1200" spc="-10">
                <a:solidFill>
                  <a:srgbClr val="000000"/>
                </a:solidFill>
                <a:latin typeface="Arial Narrow" panose="02020603050405020304" pitchFamily="2"/>
              </a:rPr>
              <a:t>RA/LA – right/left ankle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606425" y="5989955"/>
            <a:ext cx="3084830" cy="3327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just">
              <a:lnSpc>
                <a:spcPts val="800"/>
              </a:lnSpc>
              <a:spcAft>
                <a:spcPts val="80"/>
              </a:spcAft>
            </a:pPr>
            <a:r>
              <a:rPr lang="en-US" sz="700" spc="0">
                <a:solidFill>
                  <a:srgbClr val="000000"/>
                </a:solidFill>
                <a:latin typeface="Times New Roman" panose="02020603050405020304" pitchFamily="1"/>
              </a:rPr>
              <a:t>Mandery, C., Terlemez, O., Do, M., Vahrenkamp, N., and Asfour, T. 2016. Unifying representations and large-scale whole-body motion databases for studying human motion. </a:t>
            </a:r>
            <a:r>
              <a:rPr lang="en-US" sz="700" i="1" spc="0">
                <a:solidFill>
                  <a:srgbClr val="000000"/>
                </a:solidFill>
                <a:latin typeface="Times New Roman" panose="02020603050405020304" pitchFamily="1"/>
              </a:rPr>
              <a:t>IEE Transactions on Robotics, </a:t>
            </a:r>
            <a:r>
              <a:rPr lang="en-US" sz="700" b="1" spc="0">
                <a:solidFill>
                  <a:srgbClr val="000000"/>
                </a:solidFill>
                <a:latin typeface="Times New Roman" panose="02020603050405020304" pitchFamily="1"/>
              </a:rPr>
              <a:t>32(4)</a:t>
            </a:r>
            <a:r>
              <a:rPr lang="en-US" sz="700" spc="0">
                <a:solidFill>
                  <a:srgbClr val="000000"/>
                </a:solidFill>
                <a:latin typeface="Times New Roman" panose="02020603050405020304" pitchFamily="1"/>
              </a:rPr>
              <a:t>:796-809.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4111625" y="5939790"/>
            <a:ext cx="2947670" cy="37020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540" rIns="0" bIns="0" anchor="t"/>
          <a:lstStyle/>
          <a:p>
            <a:pPr marL="0" marR="0" indent="0" algn="just">
              <a:lnSpc>
                <a:spcPts val="700"/>
              </a:lnSpc>
              <a:spcAft>
                <a:spcPts val="10"/>
              </a:spcAft>
            </a:pPr>
            <a:r>
              <a:rPr lang="en-US" sz="650" spc="-25">
                <a:solidFill>
                  <a:srgbClr val="000000"/>
                </a:solidFill>
                <a:latin typeface="Times New Roman" panose="02020603050405020304" pitchFamily="1"/>
              </a:rPr>
              <a:t>Terlemez, O., Ulbrich, S. and Mandery, C. 2014. Master Motor Map (MMM) – Framework and toolkit for capturing, representing, and reproducing human motion on humanoid robots. </a:t>
            </a:r>
            <a:r>
              <a:rPr lang="en-US" sz="650" i="1" spc="-25">
                <a:solidFill>
                  <a:srgbClr val="000000"/>
                </a:solidFill>
                <a:latin typeface="Times New Roman" panose="02020603050405020304" pitchFamily="1"/>
              </a:rPr>
              <a:t>IEEE-RAS International Conference on Humanoid Robots (Humanoids). </a:t>
            </a:r>
            <a:r>
              <a:rPr lang="en-US" sz="650" spc="-25">
                <a:solidFill>
                  <a:srgbClr val="000000"/>
                </a:solidFill>
                <a:latin typeface="Times New Roman" panose="02020603050405020304" pitchFamily="1"/>
              </a:rPr>
              <a:t>18-20 November. Madrid, Spain. </a:t>
            </a:r>
            <a:r>
              <a:rPr lang="en-US" sz="650" u="sng" spc="-25">
                <a:solidFill>
                  <a:srgbClr val="0000FF"/>
                </a:solidFill>
                <a:latin typeface="Times New Roman" panose="02020603050405020304" pitchFamily="1"/>
              </a:rPr>
              <a:t>https://h2t.anthropomatik.kit.edu/pdf/Terlemez2014.pdf</a:t>
            </a:r>
            <a:r>
              <a:rPr lang="en-US" sz="650" spc="-25">
                <a:solidFill>
                  <a:srgbClr val="000000"/>
                </a:solidFill>
                <a:latin typeface="Times New Roman" panose="02020603050405020304" pitchFamily="1"/>
              </a:rPr>
              <a:t> (accessed April 25, 2020). 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7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572770" y="1584325"/>
            <a:ext cx="1207135" cy="4267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6195" rIns="0" bIns="0" anchor="t"/>
          <a:lstStyle/>
          <a:p>
            <a:pPr marL="0" marR="0" indent="0" algn="l">
              <a:lnSpc>
                <a:spcPts val="3000"/>
              </a:lnSpc>
              <a:spcAft>
                <a:spcPts val="0"/>
              </a:spcAft>
            </a:pPr>
            <a:r>
              <a:rPr lang="en-US" sz="2750" b="1" spc="-125">
                <a:solidFill>
                  <a:srgbClr val="FFFFFF"/>
                </a:solidFill>
                <a:latin typeface="Calibri" panose="02020603050405020304" pitchFamily="2"/>
              </a:rPr>
              <a:t>RESULTS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3733800" y="2139950"/>
            <a:ext cx="2709545" cy="499745"/>
          </a:xfrm>
          <a:prstGeom prst="rect">
            <a:avLst/>
          </a:prstGeom>
          <a:solidFill>
            <a:srgbClr val="4F80BC"/>
          </a:solidFill>
          <a:ln w="0" cmpd="sng">
            <a:noFill/>
            <a:prstDash val="solid"/>
          </a:ln>
        </p:spPr>
        <p:txBody>
          <a:bodyPr vert="horz" lIns="0" tIns="142240" rIns="0" bIns="0" anchor="t"/>
          <a:lstStyle/>
          <a:p>
            <a:pPr marL="0" marR="0" indent="0" algn="ctr">
              <a:lnSpc>
                <a:spcPts val="1600"/>
              </a:lnSpc>
              <a:spcAft>
                <a:spcPts val="1155"/>
              </a:spcAft>
            </a:pPr>
            <a:r>
              <a:rPr lang="en-US" sz="1400" b="1" spc="0">
                <a:solidFill>
                  <a:srgbClr val="FFFFFF"/>
                </a:solidFill>
                <a:latin typeface="Arial" panose="02020603050405020304" pitchFamily="2"/>
              </a:rPr>
              <a:t>Gait Utility in Identification 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idx="10"/>
          </p:nvPr>
        </p:nvSpPr>
        <p:spPr>
          <a:xfrm>
            <a:off x="1423670" y="5108575"/>
            <a:ext cx="1023620" cy="502920"/>
          </a:xfrm>
          <a:prstGeom prst="rect">
            <a:avLst/>
          </a:prstGeom>
          <a:solidFill>
            <a:srgbClr val="4BABC6"/>
          </a:solidFill>
          <a:ln w="0" cmpd="sng">
            <a:noFill/>
            <a:prstDash val="solid"/>
          </a:ln>
        </p:spPr>
        <p:txBody>
          <a:bodyPr vert="horz" lIns="0" tIns="175260" rIns="0" bIns="0" anchor="t"/>
          <a:lstStyle/>
          <a:p>
            <a:pPr marL="137160" marR="0" indent="0" algn="l">
              <a:lnSpc>
                <a:spcPts val="1200"/>
              </a:lnSpc>
              <a:spcAft>
                <a:spcPts val="1380"/>
              </a:spcAft>
            </a:pPr>
            <a:r>
              <a:rPr lang="en-US" sz="1000" spc="0">
                <a:solidFill>
                  <a:srgbClr val="FFFFFF"/>
                </a:solidFill>
                <a:latin typeface="Arial" panose="02020603050405020304" pitchFamily="2"/>
              </a:rPr>
              <a:t>Synchronicity </a:t>
            </a:r>
          </a:p>
        </p:txBody>
      </p:sp>
      <p:sp>
        <p:nvSpPr>
          <p:cNvPr id="22" name="Text Placeholder 21"/>
          <p:cNvSpPr>
            <a:spLocks noGrp="1"/>
          </p:cNvSpPr>
          <p:nvPr>
            <p:ph type="body" idx="10"/>
          </p:nvPr>
        </p:nvSpPr>
        <p:spPr>
          <a:xfrm>
            <a:off x="1423670" y="5852160"/>
            <a:ext cx="1023620" cy="499745"/>
          </a:xfrm>
          <a:prstGeom prst="rect">
            <a:avLst/>
          </a:prstGeom>
          <a:solidFill>
            <a:srgbClr val="4BABC6"/>
          </a:solidFill>
          <a:ln w="0" cmpd="sng">
            <a:noFill/>
            <a:prstDash val="solid"/>
          </a:ln>
        </p:spPr>
        <p:txBody>
          <a:bodyPr vert="horz" lIns="0" tIns="175260" rIns="0" bIns="0" anchor="t"/>
          <a:lstStyle/>
          <a:p>
            <a:pPr marL="137160" marR="0" indent="0" algn="l">
              <a:lnSpc>
                <a:spcPts val="1200"/>
              </a:lnSpc>
              <a:spcAft>
                <a:spcPts val="1355"/>
              </a:spcAft>
            </a:pPr>
            <a:r>
              <a:rPr lang="en-US" sz="1000" spc="0">
                <a:solidFill>
                  <a:srgbClr val="FFFFFF"/>
                </a:solidFill>
                <a:latin typeface="Arial" panose="02020603050405020304" pitchFamily="2"/>
              </a:rPr>
              <a:t>Angle Values 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8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572770" y="1584325"/>
            <a:ext cx="1207135" cy="4267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6195" rIns="0" bIns="0" anchor="t"/>
          <a:lstStyle/>
          <a:p>
            <a:pPr marL="0" marR="0" indent="0" algn="l">
              <a:lnSpc>
                <a:spcPts val="3000"/>
              </a:lnSpc>
              <a:spcAft>
                <a:spcPts val="0"/>
              </a:spcAft>
            </a:pPr>
            <a:r>
              <a:rPr lang="en-US" sz="2750" b="1" spc="-125">
                <a:solidFill>
                  <a:srgbClr val="FFFFFF"/>
                </a:solidFill>
                <a:latin typeface="Calibri" panose="02020603050405020304" pitchFamily="2"/>
              </a:rPr>
              <a:t>RESULTS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3733800" y="2139950"/>
            <a:ext cx="2709545" cy="499745"/>
          </a:xfrm>
          <a:prstGeom prst="rect">
            <a:avLst/>
          </a:prstGeom>
          <a:solidFill>
            <a:srgbClr val="4F80BC"/>
          </a:solidFill>
          <a:ln w="0" cmpd="sng">
            <a:noFill/>
            <a:prstDash val="solid"/>
          </a:ln>
        </p:spPr>
        <p:txBody>
          <a:bodyPr vert="horz" lIns="0" tIns="142240" rIns="0" bIns="0" anchor="t"/>
          <a:lstStyle/>
          <a:p>
            <a:pPr marL="0" marR="0" indent="0" algn="ctr">
              <a:lnSpc>
                <a:spcPts val="1600"/>
              </a:lnSpc>
              <a:spcAft>
                <a:spcPts val="1155"/>
              </a:spcAft>
            </a:pPr>
            <a:r>
              <a:rPr lang="en-US" sz="1400" b="1" spc="0">
                <a:solidFill>
                  <a:srgbClr val="FFFFFF"/>
                </a:solidFill>
                <a:latin typeface="Arial" panose="02020603050405020304" pitchFamily="2"/>
              </a:rPr>
              <a:t>Gait Utility in Identification 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idx="10"/>
          </p:nvPr>
        </p:nvSpPr>
        <p:spPr>
          <a:xfrm>
            <a:off x="1423670" y="5108575"/>
            <a:ext cx="1023620" cy="502920"/>
          </a:xfrm>
          <a:prstGeom prst="rect">
            <a:avLst/>
          </a:prstGeom>
          <a:solidFill>
            <a:srgbClr val="4BABC6"/>
          </a:solidFill>
          <a:ln w="0" cmpd="sng">
            <a:noFill/>
            <a:prstDash val="solid"/>
          </a:ln>
        </p:spPr>
        <p:txBody>
          <a:bodyPr vert="horz" lIns="0" tIns="175260" rIns="0" bIns="0" anchor="t"/>
          <a:lstStyle/>
          <a:p>
            <a:pPr marL="137160" marR="0" indent="0" algn="l">
              <a:lnSpc>
                <a:spcPts val="1200"/>
              </a:lnSpc>
              <a:spcAft>
                <a:spcPts val="1380"/>
              </a:spcAft>
            </a:pPr>
            <a:r>
              <a:rPr lang="en-US" sz="1000" spc="0">
                <a:solidFill>
                  <a:srgbClr val="FFFFFF"/>
                </a:solidFill>
                <a:latin typeface="Arial" panose="02020603050405020304" pitchFamily="2"/>
              </a:rPr>
              <a:t>Synchronicity </a:t>
            </a:r>
          </a:p>
        </p:txBody>
      </p:sp>
      <p:sp>
        <p:nvSpPr>
          <p:cNvPr id="22" name="Text Placeholder 21"/>
          <p:cNvSpPr>
            <a:spLocks noGrp="1"/>
          </p:cNvSpPr>
          <p:nvPr>
            <p:ph type="body" idx="10"/>
          </p:nvPr>
        </p:nvSpPr>
        <p:spPr>
          <a:xfrm>
            <a:off x="1423670" y="5852160"/>
            <a:ext cx="1023620" cy="499745"/>
          </a:xfrm>
          <a:prstGeom prst="rect">
            <a:avLst/>
          </a:prstGeom>
          <a:solidFill>
            <a:srgbClr val="4BABC6"/>
          </a:solidFill>
          <a:ln w="0" cmpd="sng">
            <a:noFill/>
            <a:prstDash val="solid"/>
          </a:ln>
        </p:spPr>
        <p:txBody>
          <a:bodyPr vert="horz" lIns="0" tIns="175260" rIns="0" bIns="0" anchor="t"/>
          <a:lstStyle/>
          <a:p>
            <a:pPr marL="137160" marR="0" indent="0" algn="l">
              <a:lnSpc>
                <a:spcPts val="1200"/>
              </a:lnSpc>
              <a:spcAft>
                <a:spcPts val="1355"/>
              </a:spcAft>
            </a:pPr>
            <a:r>
              <a:rPr lang="en-US" sz="1000" spc="0">
                <a:solidFill>
                  <a:srgbClr val="FFFFFF"/>
                </a:solidFill>
                <a:latin typeface="Arial" panose="02020603050405020304" pitchFamily="2"/>
              </a:rPr>
              <a:t>Angle Values 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9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642620" y="1602740"/>
            <a:ext cx="4692650" cy="28448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2225" rIns="0" bIns="0" anchor="t"/>
          <a:lstStyle/>
          <a:p>
            <a:pPr marL="0" marR="0" indent="0" algn="l">
              <a:lnSpc>
                <a:spcPts val="2000"/>
              </a:lnSpc>
              <a:spcAft>
                <a:spcPts val="0"/>
              </a:spcAft>
            </a:pPr>
            <a:r>
              <a:rPr lang="en-US" sz="1950" b="1" spc="0">
                <a:solidFill>
                  <a:srgbClr val="FFFFFF"/>
                </a:solidFill>
                <a:latin typeface="Calibri" panose="02020603050405020304" pitchFamily="2"/>
              </a:rPr>
              <a:t>Intraindividual Variability: Upper Body Joints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454025" y="2252345"/>
            <a:ext cx="9156700" cy="3644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1600200" marR="0" indent="0" algn="l">
              <a:lnSpc>
                <a:spcPts val="2000"/>
              </a:lnSpc>
              <a:spcAft>
                <a:spcPts val="830"/>
              </a:spcAft>
              <a:tabLst>
                <a:tab pos="6217920" algn="l"/>
              </a:tabLst>
            </a:pPr>
            <a:r>
              <a:rPr lang="en-US" sz="1750" b="1" spc="-5">
                <a:solidFill>
                  <a:srgbClr val="000000"/>
                </a:solidFill>
                <a:latin typeface="Arial Narrow" panose="02020603050405020304" pitchFamily="2"/>
              </a:rPr>
              <a:t>A - Shoulder Joint B - Elbow Joint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515620" y="5948680"/>
            <a:ext cx="9156700" cy="2362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4445" rIns="0" bIns="0" anchor="t"/>
          <a:lstStyle/>
          <a:p>
            <a:pPr marL="0" marR="0" indent="0" algn="ctr">
              <a:lnSpc>
                <a:spcPts val="1800"/>
              </a:lnSpc>
              <a:spcAft>
                <a:spcPts val="0"/>
              </a:spcAft>
            </a:pPr>
            <a:r>
              <a:rPr lang="en-US" sz="1600" b="1" spc="0">
                <a:solidFill>
                  <a:srgbClr val="000000"/>
                </a:solidFill>
                <a:latin typeface="Arial Narrow" panose="02020603050405020304" pitchFamily="2"/>
              </a:rPr>
              <a:t>Figure 4 – Upper Limb Angular Waveforms 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10.png"/><Relationship Id="rId9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2.png"/><Relationship Id="rId5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1313815"/>
            <a:ext cx="9156065" cy="1011555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457200" y="3792220"/>
            <a:ext cx="9156700" cy="196088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2400"/>
              </a:lnSpc>
              <a:spcAft>
                <a:spcPts val="0"/>
              </a:spcAft>
            </a:pPr>
            <a:r>
              <a:rPr lang="en-US" sz="1950" b="1" spc="0">
                <a:solidFill>
                  <a:srgbClr val="000000"/>
                </a:solidFill>
                <a:latin typeface="Arial Narrow" panose="02020603050405020304" pitchFamily="2"/>
              </a:rPr>
              <a:t>The utility of gait in forensic human identification: an empirical investigation using </a:t>
            </a:r>
            <a:br/>
            <a:r>
              <a:rPr lang="en-US" sz="1950" b="1" spc="0">
                <a:solidFill>
                  <a:srgbClr val="000000"/>
                </a:solidFill>
                <a:latin typeface="Arial Narrow" panose="02020603050405020304" pitchFamily="2"/>
              </a:rPr>
              <a:t>biomechanical and anthropological principles</a:t>
            </a:r>
            <a:r>
              <a:rPr lang="en-US" sz="2150" spc="0">
                <a:solidFill>
                  <a:srgbClr val="000000"/>
                </a:solidFill>
                <a:latin typeface="Arial Narrow" panose="02020603050405020304" pitchFamily="2"/>
              </a:rPr>
              <a:t>. </a:t>
            </a:r>
          </a:p>
          <a:p>
            <a:pPr marL="0" marR="0" indent="0" algn="ctr">
              <a:lnSpc>
                <a:spcPts val="2100"/>
              </a:lnSpc>
              <a:spcBef>
                <a:spcPts val="6165"/>
              </a:spcBef>
              <a:spcAft>
                <a:spcPts val="0"/>
              </a:spcAft>
            </a:pPr>
            <a:r>
              <a:rPr lang="en-US" sz="1850" spc="0">
                <a:solidFill>
                  <a:srgbClr val="000000"/>
                </a:solidFill>
                <a:latin typeface="Arial Narrow" panose="02020603050405020304" pitchFamily="2"/>
              </a:rPr>
              <a:t>Ioana Macoveciuc </a:t>
            </a:r>
          </a:p>
          <a:p>
            <a:pPr marL="0" marR="0" indent="0" algn="ctr">
              <a:lnSpc>
                <a:spcPts val="2100"/>
              </a:lnSpc>
              <a:spcBef>
                <a:spcPts val="100"/>
              </a:spcBef>
              <a:spcAft>
                <a:spcPts val="25"/>
              </a:spcAft>
            </a:pPr>
            <a:r>
              <a:rPr lang="en-US" sz="1850" spc="0">
                <a:solidFill>
                  <a:srgbClr val="000000"/>
                </a:solidFill>
                <a:latin typeface="Arial Narrow" panose="02020603050405020304" pitchFamily="2"/>
              </a:rPr>
              <a:t>Department of Security and Crime Science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1313815"/>
            <a:ext cx="9156065" cy="737235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877570" y="2618105"/>
            <a:ext cx="8211820" cy="2914015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640080" y="1595755"/>
            <a:ext cx="4690745" cy="2908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9210" rIns="0" bIns="0" anchor="t"/>
          <a:lstStyle/>
          <a:p>
            <a:pPr marL="0" marR="0" indent="0" algn="l">
              <a:lnSpc>
                <a:spcPts val="2000"/>
              </a:lnSpc>
              <a:spcAft>
                <a:spcPts val="0"/>
              </a:spcAft>
            </a:pPr>
            <a:r>
              <a:rPr lang="en-US" sz="2000" b="1" spc="-20">
                <a:solidFill>
                  <a:srgbClr val="FFFFFF"/>
                </a:solidFill>
                <a:latin typeface="Calibri" panose="02020603050405020304" pitchFamily="2"/>
              </a:rPr>
              <a:t>Intraindividual Variability: Upper Body Joints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454025" y="2251710"/>
            <a:ext cx="9156700" cy="3663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1600200" marR="0" indent="0" algn="l">
              <a:lnSpc>
                <a:spcPts val="2000"/>
              </a:lnSpc>
              <a:spcAft>
                <a:spcPts val="835"/>
              </a:spcAft>
              <a:tabLst>
                <a:tab pos="6217920" algn="l"/>
              </a:tabLst>
            </a:pPr>
            <a:r>
              <a:rPr lang="en-US" sz="1750" b="1" spc="-5">
                <a:solidFill>
                  <a:srgbClr val="000000"/>
                </a:solidFill>
                <a:latin typeface="Arial Narrow" panose="02020603050405020304" pitchFamily="2"/>
              </a:rPr>
              <a:t>A - Shoulder Joint B - Elbow Joint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541020" y="5946140"/>
            <a:ext cx="9156700" cy="2387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175" rIns="0" bIns="0" anchor="t"/>
          <a:lstStyle/>
          <a:p>
            <a:pPr marL="0" marR="0" indent="0" algn="ctr">
              <a:lnSpc>
                <a:spcPts val="1800"/>
              </a:lnSpc>
              <a:spcAft>
                <a:spcPts val="0"/>
              </a:spcAft>
            </a:pPr>
            <a:r>
              <a:rPr lang="en-US" sz="1600" b="1" spc="0">
                <a:solidFill>
                  <a:srgbClr val="000000"/>
                </a:solidFill>
                <a:latin typeface="Arial Narrow" panose="02020603050405020304" pitchFamily="2"/>
              </a:rPr>
              <a:t>Figure 5 – Upper Limb Standard Deviations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1313815"/>
            <a:ext cx="9156065" cy="737235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585470" y="2630170"/>
            <a:ext cx="8900160" cy="219456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640080" y="1595755"/>
            <a:ext cx="4685030" cy="2908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9210" rIns="0" bIns="0" anchor="t"/>
          <a:lstStyle/>
          <a:p>
            <a:pPr marL="0" marR="0" indent="0" algn="l">
              <a:lnSpc>
                <a:spcPts val="2000"/>
              </a:lnSpc>
              <a:spcAft>
                <a:spcPts val="0"/>
              </a:spcAft>
            </a:pPr>
            <a:r>
              <a:rPr lang="en-US" sz="2000" b="1" spc="-20">
                <a:solidFill>
                  <a:srgbClr val="FFFFFF"/>
                </a:solidFill>
                <a:latin typeface="Calibri" panose="02020603050405020304" pitchFamily="2"/>
              </a:rPr>
              <a:t>Intraindividual Variability: Lower Body Joints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457200" y="2282190"/>
            <a:ext cx="9156700" cy="34798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1097280" marR="0" indent="0" algn="l">
              <a:lnSpc>
                <a:spcPts val="2000"/>
              </a:lnSpc>
              <a:spcAft>
                <a:spcPts val="680"/>
              </a:spcAft>
              <a:tabLst>
                <a:tab pos="4114800" algn="l"/>
                <a:tab pos="7086600" algn="l"/>
              </a:tabLst>
            </a:pPr>
            <a:r>
              <a:rPr lang="en-US" sz="1750" b="1" spc="0">
                <a:solidFill>
                  <a:srgbClr val="000000"/>
                </a:solidFill>
                <a:latin typeface="Arial Narrow" panose="02020603050405020304" pitchFamily="2"/>
              </a:rPr>
              <a:t>A - Hip Joint B - Knee Joint C - Ankle Joint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457200" y="5946140"/>
            <a:ext cx="9156700" cy="2387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175" rIns="0" bIns="0" anchor="t"/>
          <a:lstStyle/>
          <a:p>
            <a:pPr marL="0" marR="0" indent="0" algn="ctr">
              <a:lnSpc>
                <a:spcPts val="1800"/>
              </a:lnSpc>
              <a:spcAft>
                <a:spcPts val="0"/>
              </a:spcAft>
            </a:pPr>
            <a:r>
              <a:rPr lang="en-US" sz="1600" b="1" spc="-5">
                <a:solidFill>
                  <a:srgbClr val="000000"/>
                </a:solidFill>
                <a:latin typeface="Arial Narrow" panose="02020603050405020304" pitchFamily="2"/>
              </a:rPr>
              <a:t>Figure 6 – Lower Limb Angular Waveforms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1313815"/>
            <a:ext cx="9156065" cy="737235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633730" y="2648585"/>
            <a:ext cx="8872855" cy="2249805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640080" y="1595755"/>
            <a:ext cx="4685030" cy="2908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9210" rIns="0" bIns="0" anchor="t"/>
          <a:lstStyle/>
          <a:p>
            <a:pPr marL="0" marR="0" indent="0" algn="l">
              <a:lnSpc>
                <a:spcPts val="2000"/>
              </a:lnSpc>
              <a:spcAft>
                <a:spcPts val="0"/>
              </a:spcAft>
            </a:pPr>
            <a:r>
              <a:rPr lang="en-US" sz="2000" b="1" spc="-20">
                <a:solidFill>
                  <a:srgbClr val="FFFFFF"/>
                </a:solidFill>
                <a:latin typeface="Calibri" panose="02020603050405020304" pitchFamily="2"/>
              </a:rPr>
              <a:t>Intraindividual Variability: Lower Body Joints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457200" y="2282190"/>
            <a:ext cx="9156700" cy="3663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1097280" marR="0" indent="0" algn="l">
              <a:lnSpc>
                <a:spcPts val="2000"/>
              </a:lnSpc>
              <a:spcAft>
                <a:spcPts val="825"/>
              </a:spcAft>
              <a:tabLst>
                <a:tab pos="4114800" algn="l"/>
                <a:tab pos="7086600" algn="l"/>
              </a:tabLst>
            </a:pPr>
            <a:r>
              <a:rPr lang="en-US" sz="1750" b="1" spc="0">
                <a:solidFill>
                  <a:srgbClr val="000000"/>
                </a:solidFill>
                <a:latin typeface="Arial Narrow" panose="02020603050405020304" pitchFamily="2"/>
              </a:rPr>
              <a:t>A - Hip Joint B - Knee Joint C - Ankle Joint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457200" y="5946140"/>
            <a:ext cx="9156700" cy="2387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175" rIns="0" bIns="0" anchor="t"/>
          <a:lstStyle/>
          <a:p>
            <a:pPr marL="0" marR="0" indent="0" algn="ctr">
              <a:lnSpc>
                <a:spcPts val="1800"/>
              </a:lnSpc>
              <a:spcAft>
                <a:spcPts val="0"/>
              </a:spcAft>
            </a:pPr>
            <a:r>
              <a:rPr lang="en-US" sz="1600" b="1" spc="0">
                <a:solidFill>
                  <a:srgbClr val="000000"/>
                </a:solidFill>
                <a:latin typeface="Arial Narrow" panose="02020603050405020304" pitchFamily="2"/>
              </a:rPr>
              <a:t>Figure 7 – Lower Limb Standard Deviations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1313815"/>
            <a:ext cx="9156065" cy="737235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5078095" y="2660650"/>
            <a:ext cx="24130" cy="88900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4"/>
          <a:stretch>
            <a:fillRect/>
          </a:stretch>
        </p:blipFill>
        <p:spPr>
          <a:xfrm>
            <a:off x="2889250" y="2752090"/>
            <a:ext cx="4356100" cy="106680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>
          <a:blip r:embed="rId5"/>
          <a:stretch>
            <a:fillRect/>
          </a:stretch>
        </p:blipFill>
        <p:spPr>
          <a:xfrm>
            <a:off x="1889760" y="3404870"/>
            <a:ext cx="6546850" cy="203835"/>
          </a:xfrm>
          <a:prstGeom prst="rect">
            <a:avLst/>
          </a:prstGeom>
        </p:spPr>
      </p:pic>
      <p:pic>
        <p:nvPicPr>
          <p:cNvPr id="18" name="Picture 17"/>
          <p:cNvPicPr/>
          <p:nvPr/>
        </p:nvPicPr>
        <p:blipFill>
          <a:blip r:embed="rId6"/>
          <a:stretch>
            <a:fillRect/>
          </a:stretch>
        </p:blipFill>
        <p:spPr>
          <a:xfrm>
            <a:off x="3230880" y="4148455"/>
            <a:ext cx="274320" cy="481330"/>
          </a:xfrm>
          <a:prstGeom prst="rect">
            <a:avLst/>
          </a:prstGeom>
        </p:spPr>
      </p:pic>
      <p:pic>
        <p:nvPicPr>
          <p:cNvPr id="19" name="Picture 18"/>
          <p:cNvPicPr/>
          <p:nvPr/>
        </p:nvPicPr>
        <p:blipFill>
          <a:blip r:embed="rId7"/>
          <a:stretch>
            <a:fillRect/>
          </a:stretch>
        </p:blipFill>
        <p:spPr>
          <a:xfrm>
            <a:off x="5294630" y="4148455"/>
            <a:ext cx="325755" cy="481330"/>
          </a:xfrm>
          <a:prstGeom prst="rect">
            <a:avLst/>
          </a:prstGeom>
        </p:spPr>
      </p:pic>
      <p:pic>
        <p:nvPicPr>
          <p:cNvPr id="20" name="Picture 19"/>
          <p:cNvPicPr/>
          <p:nvPr/>
        </p:nvPicPr>
        <p:blipFill>
          <a:blip r:embed="rId8"/>
          <a:stretch>
            <a:fillRect/>
          </a:stretch>
        </p:blipFill>
        <p:spPr>
          <a:xfrm>
            <a:off x="1146175" y="4584065"/>
            <a:ext cx="219075" cy="48895"/>
          </a:xfrm>
          <a:prstGeom prst="rect">
            <a:avLst/>
          </a:prstGeom>
        </p:spPr>
      </p:pic>
      <p:pic>
        <p:nvPicPr>
          <p:cNvPr id="24" name="Picture 23"/>
          <p:cNvPicPr/>
          <p:nvPr/>
        </p:nvPicPr>
        <p:blipFill>
          <a:blip r:embed="rId9"/>
          <a:stretch>
            <a:fillRect/>
          </a:stretch>
        </p:blipFill>
        <p:spPr>
          <a:xfrm>
            <a:off x="1146175" y="5340350"/>
            <a:ext cx="243840" cy="48260"/>
          </a:xfrm>
          <a:prstGeom prst="rect">
            <a:avLst/>
          </a:prstGeom>
        </p:spPr>
      </p:pic>
      <p:pic>
        <p:nvPicPr>
          <p:cNvPr id="26" name="Picture 25"/>
          <p:cNvPicPr/>
          <p:nvPr/>
        </p:nvPicPr>
        <p:blipFill>
          <a:blip r:embed="rId8"/>
          <a:stretch>
            <a:fillRect/>
          </a:stretch>
        </p:blipFill>
        <p:spPr>
          <a:xfrm>
            <a:off x="1146175" y="6071870"/>
            <a:ext cx="219075" cy="4826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572770" y="1584325"/>
            <a:ext cx="1207135" cy="4267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6195" rIns="0" bIns="0" anchor="t"/>
          <a:lstStyle/>
          <a:p>
            <a:pPr marL="0" marR="0" indent="0" algn="l">
              <a:lnSpc>
                <a:spcPts val="3000"/>
              </a:lnSpc>
              <a:spcAft>
                <a:spcPts val="0"/>
              </a:spcAft>
            </a:pPr>
            <a:r>
              <a:rPr lang="en-US" sz="2750" b="1" spc="-125">
                <a:solidFill>
                  <a:srgbClr val="FFFFFF"/>
                </a:solidFill>
                <a:latin typeface="Calibri" panose="02020603050405020304" pitchFamily="2"/>
              </a:rPr>
              <a:t>RESULTS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3733800" y="2139950"/>
            <a:ext cx="2709545" cy="499745"/>
          </a:xfrm>
          <a:prstGeom prst="rect">
            <a:avLst/>
          </a:prstGeom>
          <a:solidFill>
            <a:srgbClr val="4F80BC"/>
          </a:solidFill>
          <a:ln w="0" cmpd="sng">
            <a:noFill/>
            <a:prstDash val="solid"/>
          </a:ln>
        </p:spPr>
        <p:txBody>
          <a:bodyPr vert="horz" lIns="0" tIns="142240" rIns="0" bIns="0" anchor="t"/>
          <a:lstStyle/>
          <a:p>
            <a:pPr marL="0" marR="0" indent="0" algn="ctr">
              <a:lnSpc>
                <a:spcPts val="1600"/>
              </a:lnSpc>
              <a:spcAft>
                <a:spcPts val="1155"/>
              </a:spcAft>
            </a:pPr>
            <a:r>
              <a:rPr lang="en-US" sz="1400" b="1" spc="0">
                <a:solidFill>
                  <a:srgbClr val="FFFFFF"/>
                </a:solidFill>
                <a:latin typeface="Arial" panose="02020603050405020304" pitchFamily="2"/>
              </a:rPr>
              <a:t>Gait Utility in Identification 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2033270" y="2834640"/>
          <a:ext cx="6089650" cy="594360"/>
        </p:xfrm>
        <a:graphic>
          <a:graphicData uri="http://schemas.openxmlformats.org/drawingml/2006/table">
            <a:tbl>
              <a:tblPr/>
              <a:tblGrid>
                <a:gridCol w="1746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60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830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7790">
                <a:tc rowSpan="3"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935"/>
                        </a:spcBef>
                        <a:spcAft>
                          <a:spcPts val="845"/>
                        </a:spcAft>
                      </a:pPr>
                      <a:r>
                        <a:rPr lang="en-US" sz="1150" b="1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Intraindividual </a:t>
                      </a:r>
                      <a:br/>
                      <a:r>
                        <a:rPr lang="en-US" sz="1150" b="1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Variability </a:t>
                      </a:r>
                    </a:p>
                  </a:txBody>
                  <a:tcPr marL="0" marR="0" marT="0" marB="0">
                    <a:lnL w="24130" cmpd="sng">
                      <a:solidFill>
                        <a:srgbClr val="000000"/>
                      </a:solidFill>
                      <a:prstDash val="solid"/>
                    </a:lnL>
                    <a:lnR w="24130" cmpd="sng">
                      <a:solidFill>
                        <a:srgbClr val="000000"/>
                      </a:solidFill>
                      <a:prstDash val="solid"/>
                    </a:lnR>
                    <a:lnT w="24130" cmpd="sng">
                      <a:solidFill>
                        <a:srgbClr val="000000"/>
                      </a:solidFill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24130" cmpd="sng">
                      <a:solidFill>
                        <a:srgbClr val="000000"/>
                      </a:solidFill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974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24130" cmpd="sng">
                      <a:solidFill>
                        <a:srgbClr val="000000"/>
                      </a:solidFill>
                      <a:prstDash val="solid"/>
                    </a:lnL>
                    <a:lnR w="24130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24130" cmpd="sng">
                      <a:solidFill>
                        <a:srgbClr val="000000"/>
                      </a:solidFill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740"/>
                        </a:spcBef>
                        <a:spcAft>
                          <a:spcPts val="705"/>
                        </a:spcAft>
                      </a:pPr>
                      <a:r>
                        <a:rPr lang="en-US" sz="1150" b="1" spc="0">
                          <a:solidFill>
                            <a:srgbClr val="FFFFFF"/>
                          </a:solidFill>
                          <a:latin typeface="Arial" panose="02020603050405020304" pitchFamily="2"/>
                        </a:rPr>
                        <a:t>Interindividual </a:t>
                      </a:r>
                      <a:br/>
                      <a:r>
                        <a:rPr lang="en-US" sz="1150" b="1" spc="0">
                          <a:solidFill>
                            <a:srgbClr val="FFFFFF"/>
                          </a:solidFill>
                          <a:latin typeface="Arial" panose="02020603050405020304" pitchFamily="2"/>
                        </a:rPr>
                        <a:t>Variability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9ABA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779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24130" cmpd="sng">
                      <a:solidFill>
                        <a:srgbClr val="000000"/>
                      </a:solidFill>
                      <a:prstDash val="solid"/>
                    </a:lnL>
                    <a:lnR w="24130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2413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24130" cmpd="sng">
                      <a:solidFill>
                        <a:srgbClr val="000000"/>
                      </a:solidFill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1014730" y="3648710"/>
          <a:ext cx="8699500" cy="524510"/>
        </p:xfrm>
        <a:graphic>
          <a:graphicData uri="http://schemas.openxmlformats.org/drawingml/2006/table">
            <a:tbl>
              <a:tblPr/>
              <a:tblGrid>
                <a:gridCol w="1828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5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135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17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304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4384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23456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5240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000"/>
                        </a:lnSpc>
                        <a:spcBef>
                          <a:spcPts val="155"/>
                        </a:spcBef>
                        <a:spcAft>
                          <a:spcPts val="0"/>
                        </a:spcAft>
                      </a:pPr>
                      <a:r>
                        <a:rPr lang="en-US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Are characteristics of singular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24130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 </a:t>
                      </a:r>
                    </a:p>
                  </a:txBody>
                  <a:tcPr marL="0" marR="0" marT="0" marB="0">
                    <a:lnL w="24130" cmpd="sng">
                      <a:solidFill>
                        <a:srgbClr val="000000"/>
                      </a:solidFill>
                      <a:prstDash val="solid"/>
                    </a:lnL>
                    <a:lnR w="24130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000"/>
                        </a:lnSpc>
                        <a:spcBef>
                          <a:spcPts val="155"/>
                        </a:spcBef>
                        <a:spcAft>
                          <a:spcPts val="0"/>
                        </a:spcAft>
                      </a:pPr>
                      <a:r>
                        <a:rPr lang="en-US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How large are differences </a:t>
                      </a:r>
                    </a:p>
                  </a:txBody>
                  <a:tcPr marL="0" marR="0" marT="0" marB="0" anchor="ctr">
                    <a:lnL w="24130" cmpd="sng">
                      <a:solidFill>
                        <a:srgbClr val="000000"/>
                      </a:solidFill>
                      <a:prstDash val="solid"/>
                    </a:lnL>
                    <a:lnR w="24130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 </a:t>
                      </a:r>
                    </a:p>
                  </a:txBody>
                  <a:tcPr marL="0" marR="0" marT="0" marB="0">
                    <a:lnL w="24130" cmpd="sng">
                      <a:solidFill>
                        <a:srgbClr val="000000"/>
                      </a:solidFill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000"/>
                        </a:lnSpc>
                        <a:spcBef>
                          <a:spcPts val="155"/>
                        </a:spcBef>
                        <a:spcAft>
                          <a:spcPts val="0"/>
                        </a:spcAft>
                      </a:pPr>
                      <a:r>
                        <a:rPr lang="en-US" sz="1000" spc="0">
                          <a:solidFill>
                            <a:srgbClr val="FFFFFF"/>
                          </a:solidFill>
                          <a:latin typeface="Arial" panose="02020603050405020304" pitchFamily="2"/>
                        </a:rPr>
                        <a:t>Does the degree of intraindividual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7F63A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472440" indent="0" algn="r">
                        <a:lnSpc>
                          <a:spcPts val="1000"/>
                        </a:lnSpc>
                        <a:spcBef>
                          <a:spcPts val="155"/>
                        </a:spcBef>
                        <a:spcAft>
                          <a:spcPts val="0"/>
                        </a:spcAft>
                      </a:pPr>
                      <a:r>
                        <a:rPr lang="en-US" sz="1000" spc="0">
                          <a:solidFill>
                            <a:srgbClr val="FFFFFF"/>
                          </a:solidFill>
                          <a:latin typeface="Arial" panose="02020603050405020304" pitchFamily="2"/>
                        </a:rPr>
                        <a:t>Do differences between body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7F63A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081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gait cycles represented in their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24130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 </a:t>
                      </a:r>
                    </a:p>
                  </a:txBody>
                  <a:tcPr marL="0" marR="0" marT="0" marB="0">
                    <a:lnL w="24130" cmpd="sng">
                      <a:solidFill>
                        <a:srgbClr val="000000"/>
                      </a:solidFill>
                      <a:prstDash val="solid"/>
                    </a:lnL>
                    <a:lnR w="24130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amongst gait cycles of the </a:t>
                      </a:r>
                    </a:p>
                  </a:txBody>
                  <a:tcPr marL="0" marR="0" marT="0" marB="0" anchor="ctr">
                    <a:lnL w="24130" cmpd="sng">
                      <a:solidFill>
                        <a:srgbClr val="000000"/>
                      </a:solidFill>
                      <a:prstDash val="solid"/>
                    </a:lnL>
                    <a:lnR w="24130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 </a:t>
                      </a:r>
                    </a:p>
                  </a:txBody>
                  <a:tcPr marL="0" marR="0" marT="0" marB="0">
                    <a:lnL w="24130" cmpd="sng">
                      <a:solidFill>
                        <a:srgbClr val="000000"/>
                      </a:solidFill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spc="0">
                          <a:solidFill>
                            <a:srgbClr val="FFFFFF"/>
                          </a:solidFill>
                          <a:latin typeface="Arial" panose="02020603050405020304" pitchFamily="2"/>
                        </a:rPr>
                        <a:t>variability influence differentiation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7F63A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472440" indent="0" algn="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spc="0">
                          <a:solidFill>
                            <a:srgbClr val="FFFFFF"/>
                          </a:solidFill>
                          <a:latin typeface="Arial" panose="02020603050405020304" pitchFamily="2"/>
                        </a:rPr>
                        <a:t>sides influence differentiation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7F63A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295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440"/>
                        </a:spcAft>
                      </a:pPr>
                      <a:r>
                        <a:rPr lang="en-US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respective mean waveforms?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24130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2413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 </a:t>
                      </a:r>
                    </a:p>
                  </a:txBody>
                  <a:tcPr marL="0" marR="0" marT="0" marB="0">
                    <a:lnL w="24130" cmpd="sng">
                      <a:solidFill>
                        <a:srgbClr val="000000"/>
                      </a:solidFill>
                      <a:prstDash val="solid"/>
                    </a:lnL>
                    <a:lnR w="24130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440"/>
                        </a:spcAft>
                      </a:pPr>
                      <a:r>
                        <a:rPr lang="en-US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same participant? </a:t>
                      </a:r>
                    </a:p>
                  </a:txBody>
                  <a:tcPr marL="0" marR="0" marT="0" marB="0">
                    <a:lnL w="24130" cmpd="sng">
                      <a:solidFill>
                        <a:srgbClr val="000000"/>
                      </a:solidFill>
                      <a:prstDash val="solid"/>
                    </a:lnL>
                    <a:lnR w="24130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2413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 </a:t>
                      </a:r>
                    </a:p>
                  </a:txBody>
                  <a:tcPr marL="0" marR="0" marT="0" marB="0">
                    <a:lnL w="24130" cmpd="sng">
                      <a:solidFill>
                        <a:srgbClr val="000000"/>
                      </a:solidFill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440"/>
                        </a:spcAft>
                      </a:pPr>
                      <a:r>
                        <a:rPr lang="en-US" sz="1000" spc="0">
                          <a:solidFill>
                            <a:srgbClr val="FFFFFF"/>
                          </a:solidFill>
                          <a:latin typeface="Arial" panose="02020603050405020304" pitchFamily="2"/>
                        </a:rPr>
                        <a:t>amongst individuals?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7F63A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701040" indent="0" algn="r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440"/>
                        </a:spcAft>
                      </a:pPr>
                      <a:r>
                        <a:rPr lang="en-US" sz="1000" spc="0">
                          <a:solidFill>
                            <a:srgbClr val="FFFFFF"/>
                          </a:solidFill>
                          <a:latin typeface="Arial" panose="02020603050405020304" pitchFamily="2"/>
                        </a:rPr>
                        <a:t>amongst individuals?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7F63A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/>
        </p:nvGraphicFramePr>
        <p:xfrm>
          <a:off x="557530" y="4133215"/>
          <a:ext cx="9156700" cy="779780"/>
        </p:xfrm>
        <a:graphic>
          <a:graphicData uri="http://schemas.openxmlformats.org/drawingml/2006/table">
            <a:tbl>
              <a:tblPr/>
              <a:tblGrid>
                <a:gridCol w="841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31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31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699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699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0690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10185"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2413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2413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790"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24130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1550"/>
                        </a:spcBef>
                        <a:spcAft>
                          <a:spcPts val="1545"/>
                        </a:spcAft>
                      </a:pPr>
                      <a:r>
                        <a:rPr lang="en-US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Shape </a:t>
                      </a:r>
                    </a:p>
                  </a:txBody>
                  <a:tcPr marL="0" marR="0" marT="0" marB="0" anchor="ctr">
                    <a:lnL w="24130" cmpd="sng">
                      <a:solidFill>
                        <a:srgbClr val="000000"/>
                      </a:solidFill>
                      <a:prstDash val="solid"/>
                    </a:lnL>
                    <a:lnR w="24130" cmpd="sng">
                      <a:solidFill>
                        <a:srgbClr val="000000"/>
                      </a:solidFill>
                      <a:prstDash val="solid"/>
                    </a:lnR>
                    <a:lnT w="24130" cmpd="sng">
                      <a:solidFill>
                        <a:srgbClr val="000000"/>
                      </a:solidFill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24130" cmpd="sng">
                      <a:solidFill>
                        <a:srgbClr val="000000"/>
                      </a:solidFill>
                      <a:prstDash val="solid"/>
                    </a:lnL>
                    <a:lnR w="24130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>
                        <a:lnSpc>
                          <a:spcPts val="1000"/>
                        </a:lnSpc>
                        <a:spcBef>
                          <a:spcPts val="1165"/>
                        </a:spcBef>
                        <a:spcAft>
                          <a:spcPts val="1020"/>
                        </a:spcAft>
                      </a:pPr>
                      <a:r>
                        <a:rPr lang="en-US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Standard </a:t>
                      </a:r>
                      <a:br/>
                      <a:r>
                        <a:rPr lang="en-US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Deviation </a:t>
                      </a:r>
                    </a:p>
                  </a:txBody>
                  <a:tcPr marL="0" marR="0" marT="0" marB="0" anchor="ctr">
                    <a:lnL w="24130" cmpd="sng">
                      <a:solidFill>
                        <a:srgbClr val="000000"/>
                      </a:solidFill>
                      <a:prstDash val="solid"/>
                    </a:lnL>
                    <a:lnR w="24130" cmpd="sng">
                      <a:solidFill>
                        <a:srgbClr val="000000"/>
                      </a:solidFill>
                      <a:prstDash val="solid"/>
                    </a:lnR>
                    <a:lnT w="24130" cmpd="sng">
                      <a:solidFill>
                        <a:srgbClr val="000000"/>
                      </a:solidFill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24130" cmpd="sng">
                      <a:solidFill>
                        <a:srgbClr val="000000"/>
                      </a:solidFill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0380"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24130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 anchor="ctr">
                    <a:lnL w="24130" cmpd="sng">
                      <a:solidFill>
                        <a:srgbClr val="000000"/>
                      </a:solidFill>
                      <a:prstDash val="solid"/>
                    </a:lnL>
                    <a:lnR w="24130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24130" cmpd="sng">
                      <a:solidFill>
                        <a:srgbClr val="000000"/>
                      </a:solidFill>
                      <a:prstDash val="solid"/>
                    </a:lnL>
                    <a:lnR w="24130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 anchor="ctr">
                    <a:lnL w="24130" cmpd="sng">
                      <a:solidFill>
                        <a:srgbClr val="000000"/>
                      </a:solidFill>
                      <a:prstDash val="solid"/>
                    </a:lnL>
                    <a:lnR w="24130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24130" cmpd="sng">
                      <a:solidFill>
                        <a:srgbClr val="000000"/>
                      </a:solidFill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533015" indent="0" algn="r">
                        <a:lnSpc>
                          <a:spcPts val="1100"/>
                        </a:lnSpc>
                        <a:spcBef>
                          <a:spcPts val="855"/>
                        </a:spcBef>
                        <a:spcAft>
                          <a:spcPts val="0"/>
                        </a:spcAft>
                      </a:pPr>
                      <a:r>
                        <a:rPr lang="en-US" sz="1000" spc="0">
                          <a:solidFill>
                            <a:srgbClr val="FFFFFF"/>
                          </a:solidFill>
                          <a:latin typeface="Arial" panose="02020603050405020304" pitchFamily="2"/>
                        </a:rPr>
                        <a:t>Fisher-pitman permutation </a:t>
                      </a:r>
                    </a:p>
                    <a:p>
                      <a:pPr marL="0" marR="3104515" indent="0" algn="r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875"/>
                        </a:spcAft>
                      </a:pPr>
                      <a:r>
                        <a:rPr lang="en-US" sz="1000" spc="0">
                          <a:solidFill>
                            <a:srgbClr val="FFFFFF"/>
                          </a:solidFill>
                          <a:latin typeface="Arial" panose="02020603050405020304" pitchFamily="2"/>
                        </a:rPr>
                        <a:t>tests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4BAB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7790"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24130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 anchor="ctr">
                    <a:lnL w="24130" cmpd="sng">
                      <a:solidFill>
                        <a:srgbClr val="000000"/>
                      </a:solidFill>
                      <a:prstDash val="solid"/>
                    </a:lnL>
                    <a:lnR w="24130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2413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24130" cmpd="sng">
                      <a:solidFill>
                        <a:srgbClr val="000000"/>
                      </a:solidFill>
                      <a:prstDash val="solid"/>
                    </a:lnL>
                    <a:lnR w="24130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 anchor="ctr">
                    <a:lnL w="24130" cmpd="sng">
                      <a:solidFill>
                        <a:srgbClr val="000000"/>
                      </a:solidFill>
                      <a:prstDash val="solid"/>
                    </a:lnL>
                    <a:lnR w="24130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2413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24130" cmpd="sng">
                      <a:solidFill>
                        <a:srgbClr val="000000"/>
                      </a:solidFill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" name="Text Placeholder 20"/>
          <p:cNvSpPr>
            <a:spLocks noGrp="1"/>
          </p:cNvSpPr>
          <p:nvPr>
            <p:ph type="body" idx="10"/>
          </p:nvPr>
        </p:nvSpPr>
        <p:spPr>
          <a:xfrm>
            <a:off x="1398905" y="5086985"/>
            <a:ext cx="1073150" cy="548640"/>
          </a:xfrm>
          <a:prstGeom prst="rect">
            <a:avLst/>
          </a:prstGeom>
          <a:noFill/>
          <a:ln w="21590" cmpd="sng">
            <a:solidFill>
              <a:srgbClr val="000000"/>
            </a:solidFill>
            <a:prstDash val="solid"/>
          </a:ln>
        </p:spPr>
        <p:txBody>
          <a:bodyPr vert="horz" lIns="0" tIns="175260" rIns="0" bIns="0" anchor="t"/>
          <a:lstStyle/>
          <a:p>
            <a:pPr marL="137160" marR="0" indent="0" algn="l">
              <a:lnSpc>
                <a:spcPts val="1200"/>
              </a:lnSpc>
              <a:spcAft>
                <a:spcPts val="1380"/>
              </a:spcAft>
            </a:pPr>
            <a:r>
              <a:rPr lang="en-US" sz="1000" spc="0">
                <a:solidFill>
                  <a:srgbClr val="000000"/>
                </a:solidFill>
                <a:latin typeface="Arial" panose="02020603050405020304" pitchFamily="2"/>
              </a:rPr>
              <a:t>Synchronicity </a:t>
            </a:r>
          </a:p>
        </p:txBody>
      </p:sp>
      <p:sp>
        <p:nvSpPr>
          <p:cNvPr id="22" name="Text Placeholder 21"/>
          <p:cNvSpPr>
            <a:spLocks noGrp="1"/>
          </p:cNvSpPr>
          <p:nvPr>
            <p:ph type="body" idx="10"/>
          </p:nvPr>
        </p:nvSpPr>
        <p:spPr>
          <a:xfrm>
            <a:off x="1398905" y="5830570"/>
            <a:ext cx="1073150" cy="546100"/>
          </a:xfrm>
          <a:prstGeom prst="rect">
            <a:avLst/>
          </a:prstGeom>
          <a:noFill/>
          <a:ln w="24130" cmpd="sng">
            <a:solidFill>
              <a:srgbClr val="000000"/>
            </a:solidFill>
            <a:prstDash val="solid"/>
          </a:ln>
        </p:spPr>
        <p:txBody>
          <a:bodyPr vert="horz" lIns="0" tIns="172720" rIns="0" bIns="0" anchor="t"/>
          <a:lstStyle/>
          <a:p>
            <a:pPr marL="137160" marR="0" indent="0" algn="l">
              <a:lnSpc>
                <a:spcPts val="1200"/>
              </a:lnSpc>
              <a:spcAft>
                <a:spcPts val="1355"/>
              </a:spcAft>
            </a:pPr>
            <a:r>
              <a:rPr lang="en-US" sz="1000" spc="0">
                <a:solidFill>
                  <a:srgbClr val="000000"/>
                </a:solidFill>
                <a:latin typeface="Arial" panose="02020603050405020304" pitchFamily="2"/>
              </a:rPr>
              <a:t>Angle Values </a:t>
            </a:r>
          </a:p>
        </p:txBody>
      </p:sp>
      <p:cxnSp>
        <p:nvCxnSpPr>
          <p:cNvPr id="27" name="Straight Connector 26"/>
          <p:cNvCxnSpPr/>
          <p:nvPr/>
        </p:nvCxnSpPr>
        <p:spPr>
          <a:xfrm>
            <a:off x="1124585" y="4148455"/>
            <a:ext cx="0" cy="1951355"/>
          </a:xfrm>
          <a:prstGeom prst="line">
            <a:avLst/>
          </a:prstGeom>
          <a:ln w="24130" cmpd="sng">
            <a:solidFill>
              <a:srgbClr val="4BABC6"/>
            </a:solidFill>
          </a:ln>
        </p:spPr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1313815"/>
            <a:ext cx="9156065" cy="737235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560705" y="2581910"/>
            <a:ext cx="8955405" cy="3510915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640080" y="1595755"/>
            <a:ext cx="4700270" cy="2908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9210" rIns="0" bIns="0" anchor="t"/>
          <a:lstStyle/>
          <a:p>
            <a:pPr marL="0" marR="0" indent="0" algn="l">
              <a:lnSpc>
                <a:spcPts val="2000"/>
              </a:lnSpc>
              <a:spcAft>
                <a:spcPts val="0"/>
              </a:spcAft>
            </a:pPr>
            <a:r>
              <a:rPr lang="en-US" sz="2000" b="1" spc="-20">
                <a:solidFill>
                  <a:srgbClr val="FFFFFF"/>
                </a:solidFill>
                <a:latin typeface="Calibri" panose="02020603050405020304" pitchFamily="2"/>
              </a:rPr>
              <a:t>Interindividual Variability: Upper Body Joints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455295" y="2246630"/>
            <a:ext cx="9156700" cy="33528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1600200" marR="0" indent="0" algn="l">
              <a:lnSpc>
                <a:spcPts val="2000"/>
              </a:lnSpc>
              <a:spcAft>
                <a:spcPts val="585"/>
              </a:spcAft>
              <a:tabLst>
                <a:tab pos="6217920" algn="l"/>
              </a:tabLst>
            </a:pPr>
            <a:r>
              <a:rPr lang="en-US" sz="1750" b="1" spc="-5">
                <a:solidFill>
                  <a:srgbClr val="000000"/>
                </a:solidFill>
                <a:latin typeface="Arial Narrow" panose="02020603050405020304" pitchFamily="2"/>
              </a:rPr>
              <a:t>A - Shoulder Joint B - Elbow Joint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304800" y="6116955"/>
            <a:ext cx="9156700" cy="2457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175" rIns="0" bIns="0" anchor="t"/>
          <a:lstStyle/>
          <a:p>
            <a:pPr marL="0" marR="0" indent="0" algn="ctr">
              <a:lnSpc>
                <a:spcPts val="1800"/>
              </a:lnSpc>
              <a:spcAft>
                <a:spcPts val="25"/>
              </a:spcAft>
            </a:pPr>
            <a:r>
              <a:rPr lang="en-US" sz="1600" b="1" spc="0">
                <a:solidFill>
                  <a:srgbClr val="000000"/>
                </a:solidFill>
                <a:latin typeface="Arial Narrow" panose="02020603050405020304" pitchFamily="2"/>
              </a:rPr>
              <a:t>Figure 8 – Fisher-Pitman Permutation Tests in the Upper Body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1313815"/>
            <a:ext cx="9156065" cy="737235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1024255" y="2776855"/>
            <a:ext cx="7854315" cy="2633345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640080" y="1595755"/>
            <a:ext cx="4700270" cy="2908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9210" rIns="0" bIns="0" anchor="t"/>
          <a:lstStyle/>
          <a:p>
            <a:pPr marL="0" marR="0" indent="0" algn="l">
              <a:lnSpc>
                <a:spcPts val="2000"/>
              </a:lnSpc>
              <a:spcAft>
                <a:spcPts val="0"/>
              </a:spcAft>
            </a:pPr>
            <a:r>
              <a:rPr lang="en-US" sz="2000" b="1" spc="-20">
                <a:solidFill>
                  <a:srgbClr val="FFFFFF"/>
                </a:solidFill>
                <a:latin typeface="Calibri" panose="02020603050405020304" pitchFamily="2"/>
              </a:rPr>
              <a:t>Interindividual Variability: Upper Body Joints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454025" y="2251710"/>
            <a:ext cx="9156700" cy="5251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1600200" marR="0" indent="0" algn="l">
              <a:lnSpc>
                <a:spcPts val="2000"/>
              </a:lnSpc>
              <a:spcAft>
                <a:spcPts val="2060"/>
              </a:spcAft>
              <a:tabLst>
                <a:tab pos="6217920" algn="l"/>
              </a:tabLst>
            </a:pPr>
            <a:r>
              <a:rPr lang="en-US" sz="1750" b="1" spc="-5">
                <a:solidFill>
                  <a:srgbClr val="000000"/>
                </a:solidFill>
                <a:latin typeface="Arial Narrow" panose="02020603050405020304" pitchFamily="2"/>
              </a:rPr>
              <a:t>A - Shoulder Joint B - Elbow Joint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370205" y="5918835"/>
            <a:ext cx="9156700" cy="2406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175" rIns="0" bIns="0" anchor="t"/>
          <a:lstStyle/>
          <a:p>
            <a:pPr marL="0" marR="0" indent="0" algn="ctr">
              <a:lnSpc>
                <a:spcPts val="1800"/>
              </a:lnSpc>
              <a:spcAft>
                <a:spcPts val="0"/>
              </a:spcAft>
            </a:pPr>
            <a:r>
              <a:rPr lang="en-US" sz="1600" b="1" spc="0">
                <a:solidFill>
                  <a:srgbClr val="000000"/>
                </a:solidFill>
                <a:latin typeface="Arial Narrow" panose="02020603050405020304" pitchFamily="2"/>
              </a:rPr>
              <a:t>Figure 9 – Fisher-Pitman Permutation Tests Given Body Side in the Upper Limb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1313815"/>
            <a:ext cx="9156065" cy="5062855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640080" y="1595755"/>
            <a:ext cx="4690745" cy="2908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9210" rIns="0" bIns="0" anchor="t"/>
          <a:lstStyle/>
          <a:p>
            <a:pPr marL="0" marR="0" indent="0" algn="l">
              <a:lnSpc>
                <a:spcPts val="2000"/>
              </a:lnSpc>
              <a:spcAft>
                <a:spcPts val="0"/>
              </a:spcAft>
            </a:pPr>
            <a:r>
              <a:rPr lang="en-US" sz="2000" b="1" spc="-20">
                <a:solidFill>
                  <a:srgbClr val="FFFFFF"/>
                </a:solidFill>
                <a:latin typeface="Calibri" panose="02020603050405020304" pitchFamily="2"/>
              </a:rPr>
              <a:t>Interindividual Variability: Lower Body Joints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1298575" y="2117725"/>
            <a:ext cx="7019290" cy="27178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2100"/>
              </a:lnSpc>
              <a:spcAft>
                <a:spcPts val="0"/>
              </a:spcAft>
              <a:tabLst>
                <a:tab pos="2697480" algn="l"/>
                <a:tab pos="7040880" algn="r"/>
              </a:tabLst>
            </a:pPr>
            <a:r>
              <a:rPr lang="en-US" sz="1750" b="1" spc="0">
                <a:solidFill>
                  <a:srgbClr val="000000"/>
                </a:solidFill>
                <a:latin typeface="Arial Narrow" panose="02020603050405020304" pitchFamily="2"/>
              </a:rPr>
              <a:t>A - Hip Joint B - Knee Joint C - Ankle Joint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2355850" y="6141720"/>
            <a:ext cx="4971415" cy="2349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175" rIns="0" bIns="0" anchor="t"/>
          <a:lstStyle/>
          <a:p>
            <a:pPr marL="0" marR="0" indent="0" algn="l">
              <a:lnSpc>
                <a:spcPts val="1800"/>
              </a:lnSpc>
              <a:spcAft>
                <a:spcPts val="0"/>
              </a:spcAft>
            </a:pPr>
            <a:r>
              <a:rPr lang="en-US" sz="1600" b="1" spc="-15">
                <a:solidFill>
                  <a:srgbClr val="000000"/>
                </a:solidFill>
                <a:latin typeface="Arial Narrow" panose="02020603050405020304" pitchFamily="2"/>
              </a:rPr>
              <a:t>Figure 10 – Fisher-Pitman Permutation Tests in the Lower Limb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1313815"/>
            <a:ext cx="9156065" cy="737235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536575" y="2508250"/>
            <a:ext cx="8528050" cy="2204085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640080" y="1595755"/>
            <a:ext cx="4690745" cy="2908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9210" rIns="0" bIns="0" anchor="t"/>
          <a:lstStyle/>
          <a:p>
            <a:pPr marL="0" marR="0" indent="0" algn="l">
              <a:lnSpc>
                <a:spcPts val="2000"/>
              </a:lnSpc>
              <a:spcAft>
                <a:spcPts val="0"/>
              </a:spcAft>
            </a:pPr>
            <a:r>
              <a:rPr lang="en-US" sz="2000" b="1" spc="-20">
                <a:solidFill>
                  <a:srgbClr val="FFFFFF"/>
                </a:solidFill>
                <a:latin typeface="Calibri" panose="02020603050405020304" pitchFamily="2"/>
              </a:rPr>
              <a:t>Interindividual Variability: Lower Body Joints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457200" y="2120265"/>
            <a:ext cx="9156700" cy="38798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1005840" marR="0" indent="0" algn="l">
              <a:lnSpc>
                <a:spcPts val="2000"/>
              </a:lnSpc>
              <a:spcAft>
                <a:spcPts val="1020"/>
              </a:spcAft>
              <a:tabLst>
                <a:tab pos="3749040" algn="l"/>
                <a:tab pos="6720840" algn="l"/>
              </a:tabLst>
            </a:pPr>
            <a:r>
              <a:rPr lang="en-US" sz="1750" b="1" spc="0">
                <a:solidFill>
                  <a:srgbClr val="000000"/>
                </a:solidFill>
                <a:latin typeface="Arial Narrow" panose="02020603050405020304" pitchFamily="2"/>
              </a:rPr>
              <a:t>A - Hip Joint B - Knee Joint C - Ankle Joint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457200" y="4925060"/>
            <a:ext cx="9156700" cy="2438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175" rIns="0" bIns="0" anchor="t"/>
          <a:lstStyle/>
          <a:p>
            <a:pPr marL="0" marR="0" indent="0" algn="ctr">
              <a:lnSpc>
                <a:spcPts val="1800"/>
              </a:lnSpc>
              <a:spcAft>
                <a:spcPts val="45"/>
              </a:spcAft>
            </a:pPr>
            <a:r>
              <a:rPr lang="en-US" sz="1600" b="1" spc="0">
                <a:solidFill>
                  <a:srgbClr val="000000"/>
                </a:solidFill>
                <a:latin typeface="Arial Narrow" panose="02020603050405020304" pitchFamily="2"/>
              </a:rPr>
              <a:t>Figure 11 – Fisher-Pitman Permutation Tests Given Body Side in the Lower Limb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731520" y="2658110"/>
            <a:ext cx="4127500" cy="2904490"/>
          </a:xfrm>
          <a:prstGeom prst="rect">
            <a:avLst/>
          </a:prstGeom>
          <a:solidFill>
            <a:srgbClr val="F2DCDB"/>
          </a:solidFill>
          <a:ln w="27305" cmpd="sng">
            <a:solidFill>
              <a:srgbClr val="FE0001"/>
            </a:solidFill>
            <a:prstDash val="solid"/>
          </a:ln>
        </p:spPr>
        <p:txBody>
          <a:bodyPr vert="horz" lIns="0" tIns="0" rIns="0" bIns="0" anchor="t"/>
          <a:lstStyle/>
          <a:p>
            <a:endParaRPr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1313815"/>
            <a:ext cx="9156065" cy="737235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5772785" y="2447290"/>
            <a:ext cx="3676015" cy="4011295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572770" y="1584325"/>
            <a:ext cx="4319270" cy="4267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6195" rIns="0" bIns="0" anchor="t"/>
          <a:lstStyle/>
          <a:p>
            <a:pPr marL="0" marR="0" indent="0" algn="l">
              <a:lnSpc>
                <a:spcPts val="3000"/>
              </a:lnSpc>
              <a:spcAft>
                <a:spcPts val="0"/>
              </a:spcAft>
            </a:pPr>
            <a:r>
              <a:rPr lang="en-US" sz="2750" b="1" spc="-15">
                <a:solidFill>
                  <a:srgbClr val="FFFFFF"/>
                </a:solidFill>
                <a:latin typeface="Calibri" panose="02020603050405020304" pitchFamily="2"/>
              </a:rPr>
              <a:t>DISCUSSION &amp; CONCLUSIONS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5806440" y="2176145"/>
            <a:ext cx="2832100" cy="23685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175" rIns="0" bIns="0" anchor="t"/>
          <a:lstStyle/>
          <a:p>
            <a:pPr marL="0" marR="0" indent="0" algn="l">
              <a:lnSpc>
                <a:spcPts val="1800"/>
              </a:lnSpc>
              <a:spcAft>
                <a:spcPts val="0"/>
              </a:spcAft>
            </a:pPr>
            <a:r>
              <a:rPr lang="en-US" sz="1600" b="1" spc="-20">
                <a:solidFill>
                  <a:srgbClr val="000000"/>
                </a:solidFill>
                <a:latin typeface="Arial Narrow" panose="02020603050405020304" pitchFamily="2"/>
              </a:rPr>
              <a:t>Figure 12 – Hip Data of Participant 3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8644255" y="2575560"/>
            <a:ext cx="804545" cy="118237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800"/>
              </a:lnSpc>
              <a:spcAft>
                <a:spcPts val="0"/>
              </a:spcAft>
            </a:pPr>
            <a:r>
              <a:rPr lang="en-US" sz="900" b="1" i="1" spc="-5">
                <a:solidFill>
                  <a:srgbClr val="548DD1"/>
                </a:solidFill>
                <a:latin typeface="Times New Roman" panose="02020603050405020304" pitchFamily="1"/>
              </a:rPr>
              <a:t>Left Hip Cycles </a:t>
            </a:r>
            <a:r>
              <a:rPr lang="en-US" sz="900" b="1" i="1" spc="-5">
                <a:solidFill>
                  <a:srgbClr val="8FB4E1"/>
                </a:solidFill>
                <a:latin typeface="Times New Roman" panose="02020603050405020304" pitchFamily="1"/>
              </a:rPr>
              <a:t>Right Hip Cycles </a:t>
            </a:r>
            <a:r>
              <a:rPr lang="en-US" sz="900" b="1" i="1" spc="-5">
                <a:solidFill>
                  <a:srgbClr val="00B04F"/>
                </a:solidFill>
                <a:latin typeface="Times New Roman" panose="02020603050405020304" pitchFamily="1"/>
              </a:rPr>
              <a:t>Left Hip Mean </a:t>
            </a:r>
            <a:r>
              <a:rPr lang="en-US" sz="900" b="1" i="1" spc="-5">
                <a:solidFill>
                  <a:srgbClr val="E46C08"/>
                </a:solidFill>
                <a:latin typeface="Times New Roman" panose="02020603050405020304" pitchFamily="1"/>
              </a:rPr>
              <a:t>Right Hip Mean </a:t>
            </a:r>
            <a:r>
              <a:rPr lang="en-US" sz="900" b="1" i="1" spc="-5">
                <a:solidFill>
                  <a:srgbClr val="000000"/>
                </a:solidFill>
                <a:latin typeface="Times New Roman" panose="02020603050405020304" pitchFamily="1"/>
              </a:rPr>
              <a:t>Total Mean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731520" y="2413000"/>
            <a:ext cx="4127500" cy="405130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00355" rIns="0" bIns="0" anchor="t"/>
          <a:lstStyle/>
          <a:p>
            <a:pPr marL="451485" marR="85725" indent="365760" algn="l">
              <a:lnSpc>
                <a:spcPts val="1500"/>
              </a:lnSpc>
              <a:spcAft>
                <a:spcPts val="0"/>
              </a:spcAft>
              <a:buFont typeface="Symbol"/>
              <a:buChar char="·"/>
            </a:pPr>
            <a:r>
              <a:rPr lang="en-US" sz="1200" spc="0">
                <a:solidFill>
                  <a:srgbClr val="000000"/>
                </a:solidFill>
                <a:latin typeface="Arial Narrow" panose="02020603050405020304" pitchFamily="2"/>
              </a:rPr>
              <a:t>Approximation of start and end of the gait cycle; </a:t>
            </a:r>
          </a:p>
          <a:p>
            <a:pPr marL="451485" marR="85725" indent="365760" algn="l">
              <a:lnSpc>
                <a:spcPts val="1500"/>
              </a:lnSpc>
              <a:spcBef>
                <a:spcPts val="1420"/>
              </a:spcBef>
              <a:spcAft>
                <a:spcPts val="0"/>
              </a:spcAft>
              <a:buFont typeface="Symbol"/>
              <a:buChar char="·"/>
            </a:pPr>
            <a:r>
              <a:rPr lang="en-US" sz="1200" spc="0">
                <a:solidFill>
                  <a:srgbClr val="000000"/>
                </a:solidFill>
                <a:latin typeface="Arial Narrow" panose="02020603050405020304" pitchFamily="2"/>
              </a:rPr>
              <a:t>Location of the gait cycles within a walking activity; </a:t>
            </a:r>
          </a:p>
          <a:p>
            <a:pPr marL="451485" marR="85725" indent="365760" algn="l">
              <a:lnSpc>
                <a:spcPts val="1500"/>
              </a:lnSpc>
              <a:spcBef>
                <a:spcPts val="1420"/>
              </a:spcBef>
              <a:spcAft>
                <a:spcPts val="0"/>
              </a:spcAft>
              <a:buFont typeface="Symbol"/>
              <a:buChar char="·"/>
            </a:pPr>
            <a:r>
              <a:rPr lang="en-US" sz="1200" spc="0">
                <a:solidFill>
                  <a:srgbClr val="000000"/>
                </a:solidFill>
                <a:latin typeface="Arial Narrow" panose="02020603050405020304" pitchFamily="2"/>
              </a:rPr>
              <a:t>Number of extracted gait cycles per experimental trial; </a:t>
            </a:r>
          </a:p>
          <a:p>
            <a:pPr marL="451485" marR="85725" indent="365760" algn="l">
              <a:lnSpc>
                <a:spcPts val="1400"/>
              </a:lnSpc>
              <a:spcBef>
                <a:spcPts val="1440"/>
              </a:spcBef>
              <a:spcAft>
                <a:spcPts val="0"/>
              </a:spcAft>
              <a:buFont typeface="Symbol"/>
              <a:buChar char="·"/>
            </a:pPr>
            <a:r>
              <a:rPr lang="en-US" sz="1200" spc="0">
                <a:solidFill>
                  <a:srgbClr val="000000"/>
                </a:solidFill>
                <a:latin typeface="Arial Narrow" panose="02020603050405020304" pitchFamily="2"/>
              </a:rPr>
              <a:t>Inequality of extracted gait cycles per participant per body side and joint; </a:t>
            </a:r>
          </a:p>
          <a:p>
            <a:pPr marL="451485" marR="85725" indent="365760" algn="l">
              <a:lnSpc>
                <a:spcPts val="1500"/>
              </a:lnSpc>
              <a:spcBef>
                <a:spcPts val="1420"/>
              </a:spcBef>
              <a:spcAft>
                <a:spcPts val="0"/>
              </a:spcAft>
              <a:buFont typeface="Symbol"/>
              <a:buChar char="·"/>
            </a:pPr>
            <a:r>
              <a:rPr lang="en-US" sz="1200" spc="0">
                <a:solidFill>
                  <a:srgbClr val="000000"/>
                </a:solidFill>
                <a:latin typeface="Arial Narrow" panose="02020603050405020304" pitchFamily="2"/>
              </a:rPr>
              <a:t>Uniformity of demographic characteristics; </a:t>
            </a:r>
          </a:p>
          <a:p>
            <a:pPr marL="451485" marR="85725" indent="365760" algn="l">
              <a:lnSpc>
                <a:spcPts val="1500"/>
              </a:lnSpc>
              <a:spcBef>
                <a:spcPts val="965"/>
              </a:spcBef>
              <a:spcAft>
                <a:spcPts val="0"/>
              </a:spcAft>
              <a:buFont typeface="Symbol"/>
              <a:buChar char="·"/>
            </a:pPr>
            <a:r>
              <a:rPr lang="en-US" sz="1200" spc="-5">
                <a:solidFill>
                  <a:srgbClr val="000000"/>
                </a:solidFill>
                <a:latin typeface="Arial Narrow" panose="02020603050405020304" pitchFamily="2"/>
              </a:rPr>
              <a:t>Type of walking activity; </a:t>
            </a:r>
          </a:p>
          <a:p>
            <a:pPr marL="451485" marR="85725" indent="365760" algn="l">
              <a:lnSpc>
                <a:spcPts val="1500"/>
              </a:lnSpc>
              <a:spcBef>
                <a:spcPts val="985"/>
              </a:spcBef>
              <a:spcAft>
                <a:spcPts val="0"/>
              </a:spcAft>
              <a:buFont typeface="Symbol"/>
              <a:buChar char="·"/>
            </a:pPr>
            <a:r>
              <a:rPr lang="en-US" sz="1200" spc="0">
                <a:solidFill>
                  <a:srgbClr val="000000"/>
                </a:solidFill>
                <a:latin typeface="Arial Narrow" panose="02020603050405020304" pitchFamily="2"/>
              </a:rPr>
              <a:t>Anatomical model and processing; </a:t>
            </a:r>
          </a:p>
          <a:p>
            <a:pPr marL="451485" marR="85725" indent="365760" algn="l">
              <a:lnSpc>
                <a:spcPts val="1500"/>
              </a:lnSpc>
              <a:spcBef>
                <a:spcPts val="990"/>
              </a:spcBef>
              <a:spcAft>
                <a:spcPts val="7770"/>
              </a:spcAft>
              <a:buFont typeface="Symbol"/>
              <a:buChar char="·"/>
            </a:pPr>
            <a:r>
              <a:rPr lang="en-US" sz="1200" spc="0">
                <a:solidFill>
                  <a:srgbClr val="000000"/>
                </a:solidFill>
                <a:latin typeface="Arial Narrow" panose="02020603050405020304" pitchFamily="2"/>
              </a:rPr>
              <a:t>Alternative approaches to dataset processing and analysis.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1313815"/>
            <a:ext cx="9156065" cy="737235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3940810" y="3069590"/>
            <a:ext cx="4913630" cy="215138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572770" y="1587500"/>
            <a:ext cx="4319270" cy="4267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6195" rIns="0" bIns="0" anchor="t"/>
          <a:lstStyle/>
          <a:p>
            <a:pPr marL="0" marR="0" indent="0" algn="l">
              <a:lnSpc>
                <a:spcPts val="3100"/>
              </a:lnSpc>
              <a:spcAft>
                <a:spcPts val="0"/>
              </a:spcAft>
            </a:pPr>
            <a:r>
              <a:rPr lang="en-US" sz="2750" b="1" spc="-15">
                <a:solidFill>
                  <a:srgbClr val="FFFFFF"/>
                </a:solidFill>
                <a:latin typeface="Calibri" panose="02020603050405020304" pitchFamily="2"/>
              </a:rPr>
              <a:t>DISCUSSION &amp; CONCLUSIONS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4273550" y="4023360"/>
            <a:ext cx="1072515" cy="25590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900"/>
              </a:lnSpc>
              <a:spcAft>
                <a:spcPts val="0"/>
              </a:spcAft>
            </a:pPr>
            <a:r>
              <a:rPr lang="en-US" sz="1750" b="1" spc="-60">
                <a:solidFill>
                  <a:srgbClr val="FFFFFF"/>
                </a:solidFill>
                <a:latin typeface="Arial Narrow" panose="02020603050405020304" pitchFamily="2"/>
              </a:rPr>
              <a:t>Implications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6254750" y="3097530"/>
            <a:ext cx="2392680" cy="9982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6195" rIns="0" bIns="0" anchor="t"/>
          <a:lstStyle/>
          <a:p>
            <a:pPr marL="0" marR="0" indent="0" algn="l">
              <a:lnSpc>
                <a:spcPts val="1400"/>
              </a:lnSpc>
              <a:spcAft>
                <a:spcPts val="0"/>
              </a:spcAft>
            </a:pPr>
            <a:r>
              <a:rPr lang="en-US" sz="1400" spc="-25">
                <a:solidFill>
                  <a:srgbClr val="000000"/>
                </a:solidFill>
                <a:latin typeface="Verdana" panose="02020603050405020304" pitchFamily="2"/>
              </a:rPr>
              <a:t>+ </a:t>
            </a:r>
            <a:r>
              <a:rPr lang="en-US" sz="1200" spc="-25">
                <a:solidFill>
                  <a:srgbClr val="000000"/>
                </a:solidFill>
                <a:latin typeface="Arial Narrow" panose="02020603050405020304" pitchFamily="2"/>
              </a:rPr>
              <a:t>Role and scope of forensic gait analysis; </a:t>
            </a:r>
          </a:p>
          <a:p>
            <a:pPr marL="457200" marR="0" indent="182880" algn="l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Font typeface="Symbol"/>
              <a:buChar char="·"/>
            </a:pPr>
            <a:r>
              <a:rPr lang="en-US" sz="1200" spc="-20">
                <a:solidFill>
                  <a:srgbClr val="000000"/>
                </a:solidFill>
                <a:latin typeface="Arial Narrow" panose="02020603050405020304" pitchFamily="2"/>
              </a:rPr>
              <a:t>Definition </a:t>
            </a:r>
          </a:p>
          <a:p>
            <a:pPr marL="457200" marR="0" indent="182880" algn="l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Font typeface="Symbol"/>
              <a:buChar char="·"/>
            </a:pPr>
            <a:r>
              <a:rPr lang="en-US" sz="1200" spc="-5">
                <a:solidFill>
                  <a:srgbClr val="000000"/>
                </a:solidFill>
                <a:latin typeface="Arial Narrow" panose="02020603050405020304" pitchFamily="2"/>
              </a:rPr>
              <a:t>Type of ‘walking’ activity </a:t>
            </a:r>
          </a:p>
          <a:p>
            <a:pPr marL="457200" marR="0" indent="182880" algn="l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Font typeface="Symbol"/>
              <a:buChar char="·"/>
            </a:pPr>
            <a:r>
              <a:rPr lang="en-US" sz="1200" spc="-5">
                <a:solidFill>
                  <a:srgbClr val="000000"/>
                </a:solidFill>
                <a:latin typeface="Arial Narrow" panose="02020603050405020304" pitchFamily="2"/>
              </a:rPr>
              <a:t>Features of interest </a:t>
            </a:r>
          </a:p>
          <a:p>
            <a:pPr marL="457200" marR="0" indent="182880" algn="l">
              <a:lnSpc>
                <a:spcPts val="1400"/>
              </a:lnSpc>
              <a:spcBef>
                <a:spcPts val="155"/>
              </a:spcBef>
              <a:spcAft>
                <a:spcPts val="195"/>
              </a:spcAft>
              <a:buFont typeface="Symbol"/>
              <a:buChar char="·"/>
            </a:pPr>
            <a:r>
              <a:rPr lang="en-US" sz="1200" spc="-5">
                <a:solidFill>
                  <a:srgbClr val="000000"/>
                </a:solidFill>
                <a:latin typeface="Arial Narrow" panose="02020603050405020304" pitchFamily="2"/>
              </a:rPr>
              <a:t>Concept of ‘gait cycle’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6254750" y="4194810"/>
            <a:ext cx="2230755" cy="9785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6195" rIns="0" bIns="0" anchor="t"/>
          <a:lstStyle/>
          <a:p>
            <a:pPr marL="0" marR="0" indent="0" algn="l">
              <a:lnSpc>
                <a:spcPts val="1400"/>
              </a:lnSpc>
              <a:spcAft>
                <a:spcPts val="0"/>
              </a:spcAft>
            </a:pPr>
            <a:r>
              <a:rPr lang="en-US" sz="1400" spc="-10">
                <a:solidFill>
                  <a:srgbClr val="000000"/>
                </a:solidFill>
                <a:latin typeface="Verdana" panose="02020603050405020304" pitchFamily="2"/>
              </a:rPr>
              <a:t>+ </a:t>
            </a:r>
            <a:r>
              <a:rPr lang="en-US" sz="1200" spc="-10">
                <a:solidFill>
                  <a:srgbClr val="000000"/>
                </a:solidFill>
                <a:latin typeface="Arial Narrow" panose="02020603050405020304" pitchFamily="2"/>
              </a:rPr>
              <a:t>Code of practice amendments; </a:t>
            </a:r>
          </a:p>
          <a:p>
            <a:pPr marL="0" marR="0" indent="0" algn="l">
              <a:lnSpc>
                <a:spcPts val="1400"/>
              </a:lnSpc>
              <a:spcBef>
                <a:spcPts val="1440"/>
              </a:spcBef>
              <a:spcAft>
                <a:spcPts val="0"/>
              </a:spcAft>
            </a:pPr>
            <a:r>
              <a:rPr lang="en-US" sz="1400" spc="-10">
                <a:solidFill>
                  <a:srgbClr val="000000"/>
                </a:solidFill>
                <a:latin typeface="Verdana" panose="02020603050405020304" pitchFamily="2"/>
              </a:rPr>
              <a:t>+ </a:t>
            </a:r>
            <a:r>
              <a:rPr lang="en-US" sz="1200" spc="-10">
                <a:solidFill>
                  <a:srgbClr val="000000"/>
                </a:solidFill>
                <a:latin typeface="Arial Narrow" panose="02020603050405020304" pitchFamily="2"/>
              </a:rPr>
              <a:t>Hybrid approach to future methods; </a:t>
            </a:r>
          </a:p>
          <a:p>
            <a:pPr marL="0" marR="0" indent="0" algn="l">
              <a:lnSpc>
                <a:spcPts val="1400"/>
              </a:lnSpc>
              <a:spcBef>
                <a:spcPts val="1440"/>
              </a:spcBef>
              <a:spcAft>
                <a:spcPts val="165"/>
              </a:spcAft>
            </a:pPr>
            <a:r>
              <a:rPr lang="en-US" sz="1400" spc="-25">
                <a:solidFill>
                  <a:srgbClr val="000000"/>
                </a:solidFill>
                <a:latin typeface="Verdana" panose="02020603050405020304" pitchFamily="2"/>
              </a:rPr>
              <a:t>+ </a:t>
            </a:r>
            <a:r>
              <a:rPr lang="en-US" sz="1200" spc="-25">
                <a:solidFill>
                  <a:srgbClr val="000000"/>
                </a:solidFill>
                <a:latin typeface="Arial Narrow" panose="02020603050405020304" pitchFamily="2"/>
              </a:rPr>
              <a:t>Alternative applications and methods.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624840" y="2423160"/>
            <a:ext cx="3163570" cy="3627120"/>
          </a:xfrm>
          <a:prstGeom prst="rect">
            <a:avLst/>
          </a:prstGeom>
          <a:noFill/>
          <a:ln w="27305" cmpd="sng">
            <a:solidFill>
              <a:srgbClr val="000000"/>
            </a:solidFill>
            <a:prstDash val="solid"/>
          </a:ln>
        </p:spPr>
        <p:txBody>
          <a:bodyPr vert="horz" lIns="0" tIns="31115" rIns="0" bIns="0" anchor="t"/>
          <a:lstStyle/>
          <a:p>
            <a:pPr marL="457200" marR="91440" indent="365760" algn="just">
              <a:lnSpc>
                <a:spcPts val="1400"/>
              </a:lnSpc>
              <a:spcAft>
                <a:spcPts val="0"/>
              </a:spcAft>
              <a:buFont typeface="Symbol"/>
              <a:buChar char="·"/>
            </a:pPr>
            <a:r>
              <a:rPr lang="en-US" sz="1200" spc="0">
                <a:solidFill>
                  <a:srgbClr val="000000"/>
                </a:solidFill>
                <a:latin typeface="Arial Narrow" panose="02020603050405020304" pitchFamily="2"/>
              </a:rPr>
              <a:t>Intraindividual variability does not impact interindividual variability when examining unilateral sagittal plane movements thereby providing evidence for the claim of uniqueness and for the potential of gait for individualisation; </a:t>
            </a:r>
          </a:p>
          <a:p>
            <a:pPr marL="457200" marR="91440" indent="365760" algn="just">
              <a:lnSpc>
                <a:spcPts val="1400"/>
              </a:lnSpc>
              <a:spcBef>
                <a:spcPts val="1440"/>
              </a:spcBef>
              <a:spcAft>
                <a:spcPts val="0"/>
              </a:spcAft>
              <a:buFont typeface="Symbol"/>
              <a:buChar char="·"/>
            </a:pPr>
            <a:r>
              <a:rPr lang="en-US" sz="1200" spc="0">
                <a:solidFill>
                  <a:srgbClr val="000000"/>
                </a:solidFill>
                <a:latin typeface="Arial Narrow" panose="02020603050405020304" pitchFamily="2"/>
              </a:rPr>
              <a:t>Gait uniqueness and the potential for individualisation are </a:t>
            </a:r>
            <a:r>
              <a:rPr lang="en-US" sz="1200" i="1" spc="0">
                <a:solidFill>
                  <a:srgbClr val="000000"/>
                </a:solidFill>
                <a:latin typeface="Arial Narrow" panose="02020603050405020304" pitchFamily="2"/>
              </a:rPr>
              <a:t>dependent </a:t>
            </a:r>
            <a:r>
              <a:rPr lang="en-US" sz="1200" spc="0">
                <a:solidFill>
                  <a:srgbClr val="000000"/>
                </a:solidFill>
                <a:latin typeface="Arial Narrow" panose="02020603050405020304" pitchFamily="2"/>
              </a:rPr>
              <a:t>on movement symmetry; </a:t>
            </a:r>
          </a:p>
          <a:p>
            <a:pPr marL="457200" marR="91440" indent="365760" algn="just">
              <a:lnSpc>
                <a:spcPts val="1400"/>
              </a:lnSpc>
              <a:spcBef>
                <a:spcPts val="1440"/>
              </a:spcBef>
              <a:spcAft>
                <a:spcPts val="0"/>
              </a:spcAft>
              <a:buFont typeface="Symbol"/>
              <a:buChar char="·"/>
            </a:pPr>
            <a:r>
              <a:rPr lang="en-US" sz="1200" spc="0">
                <a:solidFill>
                  <a:srgbClr val="000000"/>
                </a:solidFill>
                <a:latin typeface="Arial Narrow" panose="02020603050405020304" pitchFamily="2"/>
              </a:rPr>
              <a:t>Interindividual variability is </a:t>
            </a:r>
            <a:r>
              <a:rPr lang="en-US" sz="1200" i="1" spc="0">
                <a:solidFill>
                  <a:srgbClr val="000000"/>
                </a:solidFill>
                <a:latin typeface="Arial Narrow" panose="02020603050405020304" pitchFamily="2"/>
              </a:rPr>
              <a:t>least </a:t>
            </a:r>
            <a:r>
              <a:rPr lang="en-US" sz="1200" spc="0">
                <a:solidFill>
                  <a:srgbClr val="000000"/>
                </a:solidFill>
                <a:latin typeface="Arial Narrow" panose="02020603050405020304" pitchFamily="2"/>
              </a:rPr>
              <a:t>affected by body side in the shoulder and ankle joints; </a:t>
            </a:r>
          </a:p>
          <a:p>
            <a:pPr marL="457200" marR="91440" indent="365760" algn="just">
              <a:lnSpc>
                <a:spcPts val="1400"/>
              </a:lnSpc>
              <a:spcBef>
                <a:spcPts val="1440"/>
              </a:spcBef>
              <a:spcAft>
                <a:spcPts val="0"/>
              </a:spcAft>
              <a:buFont typeface="Symbol"/>
              <a:buChar char="·"/>
            </a:pPr>
            <a:r>
              <a:rPr lang="en-US" sz="1200" spc="0">
                <a:solidFill>
                  <a:srgbClr val="000000"/>
                </a:solidFill>
                <a:latin typeface="Arial Narrow" panose="02020603050405020304" pitchFamily="2"/>
              </a:rPr>
              <a:t>Interindividual variability is </a:t>
            </a:r>
            <a:r>
              <a:rPr lang="en-US" sz="1200" i="1" spc="0">
                <a:solidFill>
                  <a:srgbClr val="000000"/>
                </a:solidFill>
                <a:latin typeface="Arial Narrow" panose="02020603050405020304" pitchFamily="2"/>
              </a:rPr>
              <a:t>most </a:t>
            </a:r>
            <a:r>
              <a:rPr lang="en-US" sz="1200" spc="0">
                <a:solidFill>
                  <a:srgbClr val="000000"/>
                </a:solidFill>
                <a:latin typeface="Arial Narrow" panose="02020603050405020304" pitchFamily="2"/>
              </a:rPr>
              <a:t>affected by body side in the knee joint; </a:t>
            </a:r>
          </a:p>
          <a:p>
            <a:pPr marL="457200" marR="91440" indent="365760" algn="just">
              <a:lnSpc>
                <a:spcPts val="1400"/>
              </a:lnSpc>
              <a:spcBef>
                <a:spcPts val="1440"/>
              </a:spcBef>
              <a:spcAft>
                <a:spcPts val="475"/>
              </a:spcAft>
              <a:buFont typeface="Symbol"/>
              <a:buChar char="·"/>
            </a:pPr>
            <a:r>
              <a:rPr lang="en-US" sz="1200" spc="0">
                <a:solidFill>
                  <a:srgbClr val="000000"/>
                </a:solidFill>
                <a:latin typeface="Arial Narrow" panose="02020603050405020304" pitchFamily="2"/>
              </a:rPr>
              <a:t>The first 20% of the gait cycle </a:t>
            </a:r>
            <a:r>
              <a:rPr lang="en-US" sz="1200" i="1" spc="0">
                <a:solidFill>
                  <a:srgbClr val="000000"/>
                </a:solidFill>
                <a:latin typeface="Arial Narrow" panose="02020603050405020304" pitchFamily="2"/>
              </a:rPr>
              <a:t>is </a:t>
            </a:r>
            <a:r>
              <a:rPr lang="en-US" sz="1200" spc="0">
                <a:solidFill>
                  <a:srgbClr val="000000"/>
                </a:solidFill>
                <a:latin typeface="Arial Narrow" panose="02020603050405020304" pitchFamily="2"/>
              </a:rPr>
              <a:t>the least recommended segment for individualisation.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1313815"/>
            <a:ext cx="9156065" cy="397764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624840" y="1785620"/>
            <a:ext cx="2139950" cy="4267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6195" rIns="0" bIns="0" anchor="t"/>
          <a:lstStyle/>
          <a:p>
            <a:pPr marL="0" marR="0" indent="0" algn="l">
              <a:lnSpc>
                <a:spcPts val="3000"/>
              </a:lnSpc>
              <a:spcAft>
                <a:spcPts val="0"/>
              </a:spcAft>
            </a:pPr>
            <a:r>
              <a:rPr lang="en-US" sz="2750" b="1" spc="-45">
                <a:solidFill>
                  <a:srgbClr val="FFFFFF"/>
                </a:solidFill>
                <a:latin typeface="Calibri" panose="02020603050405020304" pitchFamily="2"/>
              </a:rPr>
              <a:t>JUSTIFICATION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829310" y="2983230"/>
            <a:ext cx="3197225" cy="5314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1188720" marR="0" indent="320040" algn="l">
              <a:lnSpc>
                <a:spcPts val="2100"/>
              </a:lnSpc>
              <a:spcAft>
                <a:spcPts val="0"/>
              </a:spcAft>
              <a:buFont typeface="Arial Narrow"/>
              <a:buAutoNum type="arabicPeriod"/>
            </a:pPr>
            <a:r>
              <a:rPr lang="en-US" sz="1750" spc="-10">
                <a:solidFill>
                  <a:srgbClr val="000000"/>
                </a:solidFill>
                <a:latin typeface="Arial Narrow" panose="02020603050405020304" pitchFamily="2"/>
              </a:rPr>
              <a:t>Is progress being made in forensic gait analysis?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8016240" y="3025775"/>
            <a:ext cx="557530" cy="2419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900"/>
              </a:lnSpc>
              <a:spcAft>
                <a:spcPts val="0"/>
              </a:spcAft>
            </a:pPr>
            <a:r>
              <a:rPr lang="en-US" sz="1650" spc="-60">
                <a:solidFill>
                  <a:srgbClr val="000000"/>
                </a:solidFill>
                <a:latin typeface="Arial Narrow" panose="02020603050405020304" pitchFamily="2"/>
              </a:rPr>
              <a:t>Clinical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5922010" y="3366770"/>
            <a:ext cx="1012190" cy="2419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900"/>
              </a:lnSpc>
              <a:spcAft>
                <a:spcPts val="0"/>
              </a:spcAft>
            </a:pPr>
            <a:r>
              <a:rPr lang="en-US" sz="1650" spc="-40">
                <a:solidFill>
                  <a:srgbClr val="000000"/>
                </a:solidFill>
                <a:latin typeface="Arial Narrow" panose="02020603050405020304" pitchFamily="2"/>
              </a:rPr>
              <a:t>Gait Analysis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7741920" y="3550285"/>
            <a:ext cx="1121410" cy="46672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0955" rIns="0" bIns="0" anchor="t"/>
          <a:lstStyle/>
          <a:p>
            <a:pPr marL="182880" marR="0" indent="0" algn="l">
              <a:lnSpc>
                <a:spcPts val="1700"/>
              </a:lnSpc>
              <a:spcAft>
                <a:spcPts val="0"/>
              </a:spcAft>
            </a:pPr>
            <a:r>
              <a:rPr lang="en-US" sz="1650" b="1" spc="0">
                <a:solidFill>
                  <a:srgbClr val="FFFFFF"/>
                </a:solidFill>
                <a:latin typeface="Arial Narrow" panose="02020603050405020304" pitchFamily="2"/>
              </a:rPr>
              <a:t>Forensic Gait Analysis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5779135" y="4372610"/>
            <a:ext cx="1295400" cy="2419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1900"/>
              </a:lnSpc>
              <a:spcAft>
                <a:spcPts val="0"/>
              </a:spcAft>
            </a:pPr>
            <a:r>
              <a:rPr lang="en-US" sz="1650" spc="-25">
                <a:solidFill>
                  <a:srgbClr val="000000"/>
                </a:solidFill>
                <a:latin typeface="Arial Narrow" panose="02020603050405020304" pitchFamily="2"/>
              </a:rPr>
              <a:t>Gait Recognition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7628890" y="4260215"/>
            <a:ext cx="1341120" cy="4673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6510" rIns="0" bIns="0" anchor="t"/>
          <a:lstStyle/>
          <a:p>
            <a:pPr marL="0" marR="0" indent="0" algn="l">
              <a:lnSpc>
                <a:spcPts val="1800"/>
              </a:lnSpc>
              <a:spcAft>
                <a:spcPts val="0"/>
              </a:spcAft>
            </a:pPr>
            <a:r>
              <a:rPr lang="en-US" sz="1650" spc="0">
                <a:solidFill>
                  <a:srgbClr val="000000"/>
                </a:solidFill>
                <a:latin typeface="Arial Narrow" panose="02020603050405020304" pitchFamily="2"/>
              </a:rPr>
              <a:t>Automated (computer vision)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>
          <a:xfrm>
            <a:off x="792480" y="4629150"/>
            <a:ext cx="3249295" cy="5308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914400" marR="0" indent="365760" algn="l">
              <a:lnSpc>
                <a:spcPts val="2100"/>
              </a:lnSpc>
              <a:spcAft>
                <a:spcPts val="0"/>
              </a:spcAft>
              <a:buFont typeface="Arial Narrow"/>
              <a:buAutoNum type="arabicPeriod"/>
            </a:pPr>
            <a:r>
              <a:rPr lang="en-US" sz="1750" spc="0">
                <a:solidFill>
                  <a:srgbClr val="000000"/>
                </a:solidFill>
                <a:latin typeface="Arial Narrow" panose="02020603050405020304" pitchFamily="2"/>
              </a:rPr>
              <a:t>To what extent can gait analysis be used in identification? 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0"/>
          </p:nvPr>
        </p:nvSpPr>
        <p:spPr>
          <a:xfrm>
            <a:off x="4691380" y="2853055"/>
            <a:ext cx="473710" cy="22917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vert270" lIns="0" tIns="0" rIns="81915" bIns="0" anchor="t"/>
          <a:lstStyle/>
          <a:p>
            <a:pPr marL="0" marR="0" indent="0" algn="l">
              <a:lnSpc>
                <a:spcPts val="2600"/>
              </a:lnSpc>
              <a:spcAft>
                <a:spcPts val="405"/>
              </a:spcAft>
            </a:pPr>
            <a:r>
              <a:rPr lang="en-US" sz="3250" b="1" spc="-180">
                <a:solidFill>
                  <a:srgbClr val="000000"/>
                </a:solidFill>
                <a:latin typeface="Arial Narrow" panose="02020603050405020304" pitchFamily="2"/>
              </a:rPr>
              <a:t>Gait Research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1313815"/>
            <a:ext cx="9156065" cy="737235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457200" y="2386965"/>
            <a:ext cx="9156700" cy="30359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2300"/>
              </a:lnSpc>
              <a:spcAft>
                <a:spcPts val="0"/>
              </a:spcAft>
            </a:pPr>
            <a:r>
              <a:rPr lang="en-US" sz="1950" b="1" spc="-20">
                <a:solidFill>
                  <a:srgbClr val="000000"/>
                </a:solidFill>
                <a:latin typeface="Arial Narrow" panose="02020603050405020304" pitchFamily="2"/>
              </a:rPr>
              <a:t>Supervisors </a:t>
            </a:r>
          </a:p>
          <a:p>
            <a:pPr marL="137160" marR="0" indent="0" algn="l">
              <a:lnSpc>
                <a:spcPts val="2400"/>
              </a:lnSpc>
              <a:spcBef>
                <a:spcPts val="2395"/>
              </a:spcBef>
              <a:spcAft>
                <a:spcPts val="0"/>
              </a:spcAft>
            </a:pPr>
            <a:r>
              <a:rPr lang="en-US" sz="2000" spc="-35">
                <a:solidFill>
                  <a:srgbClr val="000000"/>
                </a:solidFill>
                <a:latin typeface="Arial Narrow" panose="02020603050405020304" pitchFamily="2"/>
              </a:rPr>
              <a:t>Dr. Carolyn Rando – UCL Institute of Archaeology </a:t>
            </a:r>
          </a:p>
          <a:p>
            <a:pPr marL="137160" marR="0" indent="0" algn="l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spc="-30">
                <a:solidFill>
                  <a:srgbClr val="000000"/>
                </a:solidFill>
                <a:latin typeface="Arial Narrow" panose="02020603050405020304" pitchFamily="2"/>
              </a:rPr>
              <a:t>Prof. Ruth Morgan – UCL Department of Security and Crime Science </a:t>
            </a:r>
          </a:p>
          <a:p>
            <a:pPr marL="0" marR="0" indent="0" algn="ctr">
              <a:lnSpc>
                <a:spcPts val="2300"/>
              </a:lnSpc>
              <a:spcBef>
                <a:spcPts val="2530"/>
              </a:spcBef>
              <a:spcAft>
                <a:spcPts val="0"/>
              </a:spcAft>
            </a:pPr>
            <a:r>
              <a:rPr lang="en-US" sz="1950" b="1" spc="-15">
                <a:solidFill>
                  <a:srgbClr val="000000"/>
                </a:solidFill>
                <a:latin typeface="Arial Narrow" panose="02020603050405020304" pitchFamily="2"/>
              </a:rPr>
              <a:t>Acknowledgements </a:t>
            </a:r>
          </a:p>
          <a:p>
            <a:pPr marL="137160" marR="0" indent="0" algn="l">
              <a:lnSpc>
                <a:spcPts val="2400"/>
              </a:lnSpc>
              <a:spcBef>
                <a:spcPts val="2395"/>
              </a:spcBef>
              <a:spcAft>
                <a:spcPts val="0"/>
              </a:spcAft>
            </a:pPr>
            <a:r>
              <a:rPr lang="en-US" sz="2000" spc="-30">
                <a:solidFill>
                  <a:srgbClr val="000000"/>
                </a:solidFill>
                <a:latin typeface="Arial Narrow" panose="02020603050405020304" pitchFamily="2"/>
              </a:rPr>
              <a:t>Dr. Herve Borrion – UCL Department of Security and Crime Science </a:t>
            </a:r>
          </a:p>
          <a:p>
            <a:pPr marL="137160" marR="0" indent="0" algn="l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spc="-30">
                <a:solidFill>
                  <a:srgbClr val="000000"/>
                </a:solidFill>
                <a:latin typeface="Arial Narrow" panose="02020603050405020304" pitchFamily="2"/>
              </a:rPr>
              <a:t>Dr. Enrico Crema – University of Cambridge, McDonald Institute of Archaeological Research </a:t>
            </a:r>
          </a:p>
          <a:p>
            <a:pPr marL="137160" marR="0" indent="0" algn="l">
              <a:lnSpc>
                <a:spcPts val="2400"/>
              </a:lnSpc>
              <a:spcBef>
                <a:spcPts val="0"/>
              </a:spcBef>
              <a:spcAft>
                <a:spcPts val="35"/>
              </a:spcAft>
            </a:pPr>
            <a:r>
              <a:rPr lang="en-US" sz="2000" spc="-35">
                <a:solidFill>
                  <a:srgbClr val="000000"/>
                </a:solidFill>
                <a:latin typeface="Arial Narrow" panose="02020603050405020304" pitchFamily="2"/>
              </a:rPr>
              <a:t>Prof. Tamim Asfour – Karlsruhe Institute of Technology, Germany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1313815"/>
            <a:ext cx="9156065" cy="737235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2675890" y="3383915"/>
            <a:ext cx="4381500" cy="101028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80645" rIns="0" bIns="0" anchor="t"/>
          <a:lstStyle/>
          <a:p>
            <a:pPr marL="0" marR="0" indent="0" algn="ctr">
              <a:lnSpc>
                <a:spcPts val="7200"/>
              </a:lnSpc>
              <a:spcAft>
                <a:spcPts val="45"/>
              </a:spcAft>
            </a:pPr>
            <a:r>
              <a:rPr lang="en-US" sz="6450" b="1" spc="-45">
                <a:solidFill>
                  <a:srgbClr val="000000"/>
                </a:solidFill>
                <a:latin typeface="Calibri" panose="02020603050405020304" pitchFamily="2"/>
              </a:rPr>
              <a:t>THANK YOU! 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1313815"/>
            <a:ext cx="9156065" cy="737235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457200" y="2386965"/>
            <a:ext cx="9156700" cy="27946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45720" indent="0" algn="ctr">
              <a:lnSpc>
                <a:spcPts val="2300"/>
              </a:lnSpc>
              <a:spcAft>
                <a:spcPts val="0"/>
              </a:spcAft>
            </a:pPr>
            <a:r>
              <a:rPr lang="en-US" sz="1950" b="1" spc="5">
                <a:solidFill>
                  <a:srgbClr val="000000"/>
                </a:solidFill>
                <a:latin typeface="Arial Narrow" panose="02020603050405020304" pitchFamily="2"/>
              </a:rPr>
              <a:t>References </a:t>
            </a:r>
          </a:p>
          <a:p>
            <a:pPr marL="91440" marR="45720" indent="0" algn="l">
              <a:lnSpc>
                <a:spcPts val="1400"/>
              </a:lnSpc>
              <a:spcBef>
                <a:spcPts val="2430"/>
              </a:spcBef>
              <a:spcAft>
                <a:spcPts val="0"/>
              </a:spcAft>
            </a:pPr>
            <a:r>
              <a:rPr lang="en-US" sz="1200" spc="0">
                <a:solidFill>
                  <a:srgbClr val="000000"/>
                </a:solidFill>
                <a:latin typeface="Times New Roman" panose="02020603050405020304" pitchFamily="1"/>
              </a:rPr>
              <a:t>Mandery, C., Terlemez, O., Do, M., Vahrenkamp, N. and Asfour, T. 2015. The KIT Whole-Body Human Motion Database</a:t>
            </a:r>
            <a:r>
              <a:rPr lang="en-US" sz="1200" i="1" spc="0">
                <a:solidFill>
                  <a:srgbClr val="000000"/>
                </a:solidFill>
                <a:latin typeface="Times New Roman" panose="02020603050405020304" pitchFamily="1"/>
              </a:rPr>
              <a:t>. International Conference on Advanced Robotics </a:t>
            </a:r>
            <a:r>
              <a:rPr lang="en-US" sz="1200" spc="0">
                <a:solidFill>
                  <a:srgbClr val="000000"/>
                </a:solidFill>
                <a:latin typeface="Times New Roman" panose="02020603050405020304" pitchFamily="1"/>
              </a:rPr>
              <a:t>(ICAR), 27-31 July 2015. Istanbul, Turkey. pp. 329 – 336. </a:t>
            </a:r>
            <a:r>
              <a:rPr lang="en-US" sz="1200" u="sng" spc="0">
                <a:solidFill>
                  <a:srgbClr val="0000FF"/>
                </a:solidFill>
                <a:latin typeface="Times New Roman" panose="02020603050405020304" pitchFamily="1"/>
              </a:rPr>
              <a:t>https://h2t.anthropomatik.kit.edu/pdf/Mandery2015a.pdf</a:t>
            </a:r>
            <a:r>
              <a:rPr lang="en-US" sz="1200" spc="0">
                <a:solidFill>
                  <a:srgbClr val="000000"/>
                </a:solidFill>
                <a:latin typeface="Times New Roman" panose="02020603050405020304" pitchFamily="1"/>
              </a:rPr>
              <a:t> (accessed October 16, 2020). </a:t>
            </a:r>
          </a:p>
          <a:p>
            <a:pPr marL="91440" marR="45720" indent="0" algn="l">
              <a:lnSpc>
                <a:spcPts val="1400"/>
              </a:lnSpc>
              <a:spcBef>
                <a:spcPts val="2895"/>
              </a:spcBef>
              <a:spcAft>
                <a:spcPts val="0"/>
              </a:spcAft>
            </a:pPr>
            <a:r>
              <a:rPr lang="en-US" sz="1200" spc="0">
                <a:solidFill>
                  <a:srgbClr val="000000"/>
                </a:solidFill>
                <a:latin typeface="Times New Roman" panose="02020603050405020304" pitchFamily="1"/>
              </a:rPr>
              <a:t>Mandery, C., Terlemez, O., Do, M., Vahrenkamp, N., and Asfour, T. 2016. Unifying representations and large-scale whole-body motion databases for studying human motion. </a:t>
            </a:r>
            <a:r>
              <a:rPr lang="en-US" sz="1200" i="1" spc="0">
                <a:solidFill>
                  <a:srgbClr val="000000"/>
                </a:solidFill>
                <a:latin typeface="Times New Roman" panose="02020603050405020304" pitchFamily="1"/>
              </a:rPr>
              <a:t>IEE Transactions on Robotics, </a:t>
            </a:r>
            <a:r>
              <a:rPr lang="en-US" sz="1200" b="1" spc="0">
                <a:solidFill>
                  <a:srgbClr val="000000"/>
                </a:solidFill>
                <a:latin typeface="Times New Roman" panose="02020603050405020304" pitchFamily="1"/>
              </a:rPr>
              <a:t>32(4)</a:t>
            </a:r>
            <a:r>
              <a:rPr lang="en-US" sz="1200" spc="0">
                <a:solidFill>
                  <a:srgbClr val="000000"/>
                </a:solidFill>
                <a:latin typeface="Times New Roman" panose="02020603050405020304" pitchFamily="1"/>
              </a:rPr>
              <a:t>:796-809. </a:t>
            </a:r>
          </a:p>
          <a:p>
            <a:pPr marL="91440" marR="45720" indent="0" algn="l">
              <a:lnSpc>
                <a:spcPts val="1400"/>
              </a:lnSpc>
              <a:spcBef>
                <a:spcPts val="2865"/>
              </a:spcBef>
              <a:spcAft>
                <a:spcPts val="0"/>
              </a:spcAft>
            </a:pPr>
            <a:r>
              <a:rPr lang="en-US" sz="1200" spc="0">
                <a:solidFill>
                  <a:srgbClr val="000000"/>
                </a:solidFill>
                <a:latin typeface="Times New Roman" panose="02020603050405020304" pitchFamily="1"/>
              </a:rPr>
              <a:t>Terlemez, O., Ulbrich, S. and Mandery, C. 2014. Master Motor Map (MMM) – Framework and toolkit for capturing, representing, and reproducing human motion on humanoid robots. </a:t>
            </a:r>
            <a:r>
              <a:rPr lang="en-US" sz="1200" i="1" spc="0">
                <a:solidFill>
                  <a:srgbClr val="000000"/>
                </a:solidFill>
                <a:latin typeface="Times New Roman" panose="02020603050405020304" pitchFamily="1"/>
              </a:rPr>
              <a:t>IEEE-RAS International Conference on Humanoid Robots (Humanoids). </a:t>
            </a:r>
            <a:r>
              <a:rPr lang="en-US" sz="1200" spc="0">
                <a:solidFill>
                  <a:srgbClr val="000000"/>
                </a:solidFill>
                <a:latin typeface="Times New Roman" panose="02020603050405020304" pitchFamily="1"/>
              </a:rPr>
              <a:t>18-20 November. Madrid, Spain. </a:t>
            </a:r>
            <a:r>
              <a:rPr lang="en-US" sz="1200" u="sng" spc="0">
                <a:solidFill>
                  <a:srgbClr val="0000FF"/>
                </a:solidFill>
                <a:latin typeface="Times New Roman" panose="02020603050405020304" pitchFamily="1"/>
              </a:rPr>
              <a:t>https://h2t.anthropomatik.kit.edu/pdf/Terlemez2014.pdf</a:t>
            </a:r>
            <a:r>
              <a:rPr lang="en-US" sz="1200" spc="0">
                <a:solidFill>
                  <a:srgbClr val="000000"/>
                </a:solidFill>
                <a:latin typeface="Times New Roman" panose="02020603050405020304" pitchFamily="1"/>
              </a:rPr>
              <a:t> (accessed April 25, 2020).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1313815"/>
            <a:ext cx="9156065" cy="4727575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624840" y="1785620"/>
            <a:ext cx="2139950" cy="4267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6195" rIns="0" bIns="0" anchor="t"/>
          <a:lstStyle/>
          <a:p>
            <a:pPr marL="0" marR="0" indent="0" algn="l">
              <a:lnSpc>
                <a:spcPts val="3000"/>
              </a:lnSpc>
              <a:spcAft>
                <a:spcPts val="0"/>
              </a:spcAft>
            </a:pPr>
            <a:r>
              <a:rPr lang="en-US" sz="2750" b="1" spc="-45">
                <a:solidFill>
                  <a:srgbClr val="FFFFFF"/>
                </a:solidFill>
                <a:latin typeface="Calibri" panose="02020603050405020304" pitchFamily="2"/>
              </a:rPr>
              <a:t>JUSTIFICATION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944880" y="2632710"/>
            <a:ext cx="3898265" cy="5314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777240" marR="0" indent="0" algn="l">
              <a:lnSpc>
                <a:spcPts val="2100"/>
              </a:lnSpc>
              <a:spcAft>
                <a:spcPts val="0"/>
              </a:spcAft>
            </a:pPr>
            <a:r>
              <a:rPr lang="en-US" sz="1750" spc="0">
                <a:solidFill>
                  <a:srgbClr val="000000"/>
                </a:solidFill>
                <a:latin typeface="Arial Narrow" panose="02020603050405020304" pitchFamily="2"/>
              </a:rPr>
              <a:t>1. What are the strengths and weaknesses of forensic gait analysis methods?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6617335" y="2652395"/>
            <a:ext cx="688975" cy="1612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540" rIns="0" bIns="0" anchor="t"/>
          <a:lstStyle/>
          <a:p>
            <a:pPr marL="0" marR="0" indent="0" algn="l">
              <a:lnSpc>
                <a:spcPts val="1200"/>
              </a:lnSpc>
              <a:spcAft>
                <a:spcPts val="0"/>
              </a:spcAft>
            </a:pPr>
            <a:r>
              <a:rPr lang="en-US" sz="1100" b="1" spc="-45">
                <a:solidFill>
                  <a:srgbClr val="000000"/>
                </a:solidFill>
                <a:latin typeface="Arial Narrow" panose="02020603050405020304" pitchFamily="2"/>
              </a:rPr>
              <a:t>Weaknesses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5510530" y="3146425"/>
            <a:ext cx="527685" cy="1612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540" rIns="0" bIns="0" anchor="t"/>
          <a:lstStyle/>
          <a:p>
            <a:pPr marL="0" marR="0" indent="0" algn="l">
              <a:lnSpc>
                <a:spcPts val="1200"/>
              </a:lnSpc>
              <a:spcAft>
                <a:spcPts val="0"/>
              </a:spcAft>
            </a:pPr>
            <a:r>
              <a:rPr lang="en-US" sz="1100" b="1" spc="-55">
                <a:solidFill>
                  <a:srgbClr val="000000"/>
                </a:solidFill>
                <a:latin typeface="Arial Narrow" panose="02020603050405020304" pitchFamily="2"/>
              </a:rPr>
              <a:t>Technical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7562215" y="3146425"/>
            <a:ext cx="767715" cy="1612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540" rIns="0" bIns="0" anchor="t"/>
          <a:lstStyle/>
          <a:p>
            <a:pPr marL="0" marR="0" indent="0" algn="l">
              <a:lnSpc>
                <a:spcPts val="1200"/>
              </a:lnSpc>
              <a:spcAft>
                <a:spcPts val="0"/>
              </a:spcAft>
            </a:pPr>
            <a:r>
              <a:rPr lang="en-US" sz="1100" b="1" spc="-40">
                <a:solidFill>
                  <a:srgbClr val="000000"/>
                </a:solidFill>
                <a:latin typeface="Arial Narrow" panose="02020603050405020304" pitchFamily="2"/>
              </a:rPr>
              <a:t>The individual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6525895" y="3146425"/>
            <a:ext cx="697865" cy="1612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540" rIns="0" bIns="0" anchor="t"/>
          <a:lstStyle/>
          <a:p>
            <a:pPr marL="0" marR="0" indent="0" algn="l">
              <a:lnSpc>
                <a:spcPts val="1200"/>
              </a:lnSpc>
              <a:spcAft>
                <a:spcPts val="0"/>
              </a:spcAft>
            </a:pPr>
            <a:r>
              <a:rPr lang="en-US" sz="1100" b="1" spc="-50">
                <a:solidFill>
                  <a:srgbClr val="000000"/>
                </a:solidFill>
                <a:latin typeface="Arial Narrow" panose="02020603050405020304" pitchFamily="2"/>
              </a:rPr>
              <a:t>Environment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5681345" y="3569970"/>
            <a:ext cx="688975" cy="3073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9050" rIns="0" bIns="0" anchor="t"/>
          <a:lstStyle/>
          <a:p>
            <a:pPr marL="0" marR="0" indent="0" algn="l">
              <a:lnSpc>
                <a:spcPts val="1100"/>
              </a:lnSpc>
              <a:spcAft>
                <a:spcPts val="5"/>
              </a:spcAft>
            </a:pPr>
            <a:r>
              <a:rPr lang="en-US" sz="1100" b="1" spc="-10">
                <a:solidFill>
                  <a:srgbClr val="000000"/>
                </a:solidFill>
                <a:latin typeface="Arial Narrow" panose="02020603050405020304" pitchFamily="2"/>
              </a:rPr>
              <a:t>Algorithm performance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>
          <a:xfrm>
            <a:off x="6775450" y="3640455"/>
            <a:ext cx="500380" cy="1612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540" rIns="0" bIns="0" anchor="t"/>
          <a:lstStyle/>
          <a:p>
            <a:pPr marL="0" marR="0" indent="0" algn="l">
              <a:lnSpc>
                <a:spcPts val="1200"/>
              </a:lnSpc>
              <a:spcAft>
                <a:spcPts val="0"/>
              </a:spcAft>
            </a:pPr>
            <a:r>
              <a:rPr lang="en-US" sz="1100" b="1" spc="-70">
                <a:solidFill>
                  <a:srgbClr val="000000"/>
                </a:solidFill>
                <a:latin typeface="Arial Narrow" panose="02020603050405020304" pitchFamily="2"/>
              </a:rPr>
              <a:t>Shadows 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0"/>
          </p:nvPr>
        </p:nvSpPr>
        <p:spPr>
          <a:xfrm>
            <a:off x="7796530" y="3640455"/>
            <a:ext cx="457200" cy="1631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540" rIns="0" bIns="0" anchor="t"/>
          <a:lstStyle/>
          <a:p>
            <a:pPr marL="0" marR="0" indent="0" algn="l">
              <a:lnSpc>
                <a:spcPts val="1200"/>
              </a:lnSpc>
              <a:spcAft>
                <a:spcPts val="0"/>
              </a:spcAft>
            </a:pPr>
            <a:r>
              <a:rPr lang="en-US" sz="1100" b="1" spc="-70">
                <a:solidFill>
                  <a:srgbClr val="000000"/>
                </a:solidFill>
                <a:latin typeface="Arial Narrow" panose="02020603050405020304" pitchFamily="2"/>
              </a:rPr>
              <a:t>Clothing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0"/>
          </p:nvPr>
        </p:nvSpPr>
        <p:spPr>
          <a:xfrm>
            <a:off x="1045210" y="4004310"/>
            <a:ext cx="3663950" cy="5308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1417320" marR="0" indent="0" algn="l">
              <a:lnSpc>
                <a:spcPts val="2100"/>
              </a:lnSpc>
              <a:spcAft>
                <a:spcPts val="0"/>
              </a:spcAft>
            </a:pPr>
            <a:r>
              <a:rPr lang="en-US" sz="1750" spc="0">
                <a:solidFill>
                  <a:srgbClr val="000000"/>
                </a:solidFill>
                <a:latin typeface="Arial Narrow" panose="02020603050405020304" pitchFamily="2"/>
              </a:rPr>
              <a:t>2. Is there a pattern to these strengths and weaknesses? 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idx="10"/>
          </p:nvPr>
        </p:nvSpPr>
        <p:spPr>
          <a:xfrm>
            <a:off x="7792085" y="4133850"/>
            <a:ext cx="463550" cy="1612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540" rIns="0" bIns="0" anchor="t"/>
          <a:lstStyle/>
          <a:p>
            <a:pPr marL="0" marR="0" indent="0" algn="l">
              <a:lnSpc>
                <a:spcPts val="1200"/>
              </a:lnSpc>
              <a:spcAft>
                <a:spcPts val="0"/>
              </a:spcAft>
            </a:pPr>
            <a:r>
              <a:rPr lang="en-US" sz="1100" b="1" spc="60">
                <a:solidFill>
                  <a:srgbClr val="000000"/>
                </a:solidFill>
                <a:latin typeface="Arial Narrow" panose="02020603050405020304" pitchFamily="2"/>
              </a:rPr>
              <a:t>Shoes 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idx="10"/>
          </p:nvPr>
        </p:nvSpPr>
        <p:spPr>
          <a:xfrm>
            <a:off x="6803390" y="4133850"/>
            <a:ext cx="444500" cy="1638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540" rIns="0" bIns="0" anchor="t"/>
          <a:lstStyle/>
          <a:p>
            <a:pPr marL="0" marR="0" indent="0" algn="l">
              <a:lnSpc>
                <a:spcPts val="1300"/>
              </a:lnSpc>
              <a:spcAft>
                <a:spcPts val="10"/>
              </a:spcAft>
            </a:pPr>
            <a:r>
              <a:rPr lang="en-US" sz="1100" b="1" spc="-70">
                <a:solidFill>
                  <a:srgbClr val="000000"/>
                </a:solidFill>
                <a:latin typeface="Arial Narrow" panose="02020603050405020304" pitchFamily="2"/>
              </a:rPr>
              <a:t>Lighting 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idx="10"/>
          </p:nvPr>
        </p:nvSpPr>
        <p:spPr>
          <a:xfrm>
            <a:off x="5723890" y="4064000"/>
            <a:ext cx="688975" cy="30670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9685" rIns="0" bIns="0" anchor="t"/>
          <a:lstStyle/>
          <a:p>
            <a:pPr marL="137160" marR="0" indent="0" algn="l">
              <a:lnSpc>
                <a:spcPts val="1100"/>
              </a:lnSpc>
              <a:spcAft>
                <a:spcPts val="0"/>
              </a:spcAft>
            </a:pPr>
            <a:r>
              <a:rPr lang="en-US" sz="1100" b="1" spc="-10">
                <a:solidFill>
                  <a:srgbClr val="000000"/>
                </a:solidFill>
                <a:latin typeface="Arial Narrow" panose="02020603050405020304" pitchFamily="2"/>
              </a:rPr>
              <a:t>Poor camera quality 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idx="10"/>
          </p:nvPr>
        </p:nvSpPr>
        <p:spPr>
          <a:xfrm>
            <a:off x="6751320" y="4627880"/>
            <a:ext cx="548640" cy="1612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540" rIns="0" bIns="0" anchor="t"/>
          <a:lstStyle/>
          <a:p>
            <a:pPr marL="0" marR="0" indent="0" algn="l">
              <a:lnSpc>
                <a:spcPts val="1200"/>
              </a:lnSpc>
              <a:spcAft>
                <a:spcPts val="0"/>
              </a:spcAft>
            </a:pPr>
            <a:r>
              <a:rPr lang="en-US" sz="1100" b="1" spc="-55">
                <a:solidFill>
                  <a:srgbClr val="000000"/>
                </a:solidFill>
                <a:latin typeface="Arial Narrow" panose="02020603050405020304" pitchFamily="2"/>
              </a:rPr>
              <a:t>Obstacles 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idx="10"/>
          </p:nvPr>
        </p:nvSpPr>
        <p:spPr>
          <a:xfrm>
            <a:off x="7733030" y="4643120"/>
            <a:ext cx="807720" cy="3073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5240" rIns="0" bIns="0" anchor="t"/>
          <a:lstStyle/>
          <a:p>
            <a:pPr marL="0" marR="0" indent="0" algn="l">
              <a:lnSpc>
                <a:spcPts val="1100"/>
              </a:lnSpc>
              <a:spcAft>
                <a:spcPts val="0"/>
              </a:spcAft>
            </a:pPr>
            <a:r>
              <a:rPr lang="en-US" sz="1100" b="1" spc="-5">
                <a:solidFill>
                  <a:srgbClr val="FFFFFF"/>
                </a:solidFill>
                <a:latin typeface="Arial Narrow" panose="02020603050405020304" pitchFamily="2"/>
              </a:rPr>
              <a:t>Demographic characteristics 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idx="10"/>
          </p:nvPr>
        </p:nvSpPr>
        <p:spPr>
          <a:xfrm>
            <a:off x="6803390" y="5051425"/>
            <a:ext cx="438785" cy="30480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7780" rIns="0" bIns="0" anchor="t"/>
          <a:lstStyle/>
          <a:p>
            <a:pPr marL="0" marR="0" indent="0" algn="l">
              <a:lnSpc>
                <a:spcPts val="1100"/>
              </a:lnSpc>
              <a:spcAft>
                <a:spcPts val="0"/>
              </a:spcAft>
            </a:pPr>
            <a:r>
              <a:rPr lang="en-US" sz="1100" b="1" spc="-10">
                <a:solidFill>
                  <a:srgbClr val="000000"/>
                </a:solidFill>
                <a:latin typeface="Arial Narrow" panose="02020603050405020304" pitchFamily="2"/>
              </a:rPr>
              <a:t>Walking surface 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idx="10"/>
          </p:nvPr>
        </p:nvSpPr>
        <p:spPr>
          <a:xfrm>
            <a:off x="6788150" y="5600065"/>
            <a:ext cx="740410" cy="30988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6510" rIns="0" bIns="0" anchor="t"/>
          <a:lstStyle/>
          <a:p>
            <a:pPr marL="137160" marR="0" indent="0" algn="l">
              <a:lnSpc>
                <a:spcPts val="1100"/>
              </a:lnSpc>
              <a:spcAft>
                <a:spcPts val="0"/>
              </a:spcAft>
            </a:pPr>
            <a:r>
              <a:rPr lang="en-US" sz="1100" b="1" spc="-10">
                <a:solidFill>
                  <a:srgbClr val="000000"/>
                </a:solidFill>
                <a:latin typeface="Arial Narrow" panose="02020603050405020304" pitchFamily="2"/>
              </a:rPr>
              <a:t>Other moving objects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1313815"/>
            <a:ext cx="9156065" cy="1011555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628015" y="1785620"/>
            <a:ext cx="780415" cy="4267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6195" rIns="0" bIns="0" anchor="t"/>
          <a:lstStyle/>
          <a:p>
            <a:pPr marL="0" marR="0" indent="0" algn="l">
              <a:lnSpc>
                <a:spcPts val="3000"/>
              </a:lnSpc>
              <a:spcAft>
                <a:spcPts val="0"/>
              </a:spcAft>
            </a:pPr>
            <a:r>
              <a:rPr lang="en-US" sz="2750" b="1" spc="-100">
                <a:solidFill>
                  <a:srgbClr val="000000"/>
                </a:solidFill>
                <a:latin typeface="Calibri" panose="02020603050405020304" pitchFamily="2"/>
              </a:rPr>
              <a:t>AIMS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457200" y="3083560"/>
            <a:ext cx="9156700" cy="19075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777240" marR="685800" indent="320040" algn="just">
              <a:lnSpc>
                <a:spcPts val="2100"/>
              </a:lnSpc>
              <a:spcAft>
                <a:spcPts val="0"/>
              </a:spcAft>
              <a:buFont typeface="Arial Narrow"/>
              <a:buAutoNum type="arabicPeriod"/>
            </a:pPr>
            <a:r>
              <a:rPr lang="en-US" sz="1750" spc="0">
                <a:solidFill>
                  <a:srgbClr val="000000"/>
                </a:solidFill>
                <a:latin typeface="Arial Narrow" panose="02020603050405020304" pitchFamily="2"/>
              </a:rPr>
              <a:t>To better understand the relationship between form (anatomy) and function (physiology) of normal human gait, </a:t>
            </a:r>
          </a:p>
          <a:p>
            <a:pPr marL="777240" marR="685800" indent="320040" algn="just">
              <a:lnSpc>
                <a:spcPts val="2200"/>
              </a:lnSpc>
              <a:spcBef>
                <a:spcPts val="2160"/>
              </a:spcBef>
              <a:spcAft>
                <a:spcPts val="0"/>
              </a:spcAft>
              <a:buFont typeface="Arial Narrow"/>
              <a:buAutoNum type="arabicPeriod"/>
            </a:pPr>
            <a:r>
              <a:rPr lang="en-US" sz="1750" spc="0">
                <a:solidFill>
                  <a:srgbClr val="000000"/>
                </a:solidFill>
                <a:latin typeface="Arial Narrow" panose="02020603050405020304" pitchFamily="2"/>
              </a:rPr>
              <a:t>To investigate the biomechanical basis for gait uniqueness by examining similarities and differences in joint angles, and, </a:t>
            </a:r>
          </a:p>
          <a:p>
            <a:pPr marL="777240" marR="0" indent="320040" algn="just">
              <a:lnSpc>
                <a:spcPts val="2000"/>
              </a:lnSpc>
              <a:spcBef>
                <a:spcPts val="2285"/>
              </a:spcBef>
              <a:spcAft>
                <a:spcPts val="0"/>
              </a:spcAft>
              <a:buFont typeface="Arial Narrow"/>
              <a:buAutoNum type="arabicPeriod"/>
            </a:pPr>
            <a:r>
              <a:rPr lang="en-US" sz="1750" spc="-5">
                <a:solidFill>
                  <a:srgbClr val="000000"/>
                </a:solidFill>
                <a:latin typeface="Arial Narrow" panose="02020603050405020304" pitchFamily="2"/>
              </a:rPr>
              <a:t>To build upon current theoretical foundations of gait-based human identification.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1313815"/>
            <a:ext cx="9156065" cy="737235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1073150" y="2581910"/>
            <a:ext cx="8183880" cy="2316480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4"/>
          <a:stretch>
            <a:fillRect/>
          </a:stretch>
        </p:blipFill>
        <p:spPr>
          <a:xfrm>
            <a:off x="511810" y="5516880"/>
            <a:ext cx="1932940" cy="871855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572770" y="1587500"/>
            <a:ext cx="1259205" cy="4267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6195" rIns="0" bIns="0" anchor="t"/>
          <a:lstStyle/>
          <a:p>
            <a:pPr marL="0" marR="0" indent="0" algn="l">
              <a:lnSpc>
                <a:spcPts val="3100"/>
              </a:lnSpc>
              <a:spcAft>
                <a:spcPts val="0"/>
              </a:spcAft>
            </a:pPr>
            <a:r>
              <a:rPr lang="en-US" sz="2750" spc="-160">
                <a:solidFill>
                  <a:srgbClr val="FFFFFF"/>
                </a:solidFill>
                <a:latin typeface="Calibri" panose="02020603050405020304" pitchFamily="2"/>
              </a:rPr>
              <a:t>DATASET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469265" y="2197100"/>
            <a:ext cx="9156700" cy="3848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175" rIns="0" bIns="0" anchor="t"/>
          <a:lstStyle/>
          <a:p>
            <a:pPr marL="0" marR="0" indent="0" algn="ctr">
              <a:lnSpc>
                <a:spcPts val="1800"/>
              </a:lnSpc>
              <a:spcAft>
                <a:spcPts val="1145"/>
              </a:spcAft>
            </a:pPr>
            <a:r>
              <a:rPr lang="en-US" sz="1600" b="1" spc="0">
                <a:solidFill>
                  <a:srgbClr val="000000"/>
                </a:solidFill>
                <a:latin typeface="Arial Narrow" panose="02020603050405020304" pitchFamily="2"/>
              </a:rPr>
              <a:t>Figure 1 – KIT Marker Set-up Protocol 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408305" y="5516880"/>
          <a:ext cx="9156700" cy="883920"/>
        </p:xfrm>
        <a:graphic>
          <a:graphicData uri="http://schemas.openxmlformats.org/drawingml/2006/table">
            <a:tbl>
              <a:tblPr/>
              <a:tblGrid>
                <a:gridCol w="20364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202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83920"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08660" marR="114300" indent="0" algn="just">
                        <a:lnSpc>
                          <a:spcPts val="1100"/>
                        </a:lnSpc>
                        <a:spcBef>
                          <a:spcPts val="2635"/>
                        </a:spcBef>
                        <a:spcAft>
                          <a:spcPts val="1085"/>
                        </a:spcAft>
                      </a:pPr>
                      <a:r>
                        <a:rPr lang="en-US" sz="900" spc="0">
                          <a:solidFill>
                            <a:srgbClr val="000000"/>
                          </a:solidFill>
                          <a:latin typeface="Times New Roman" panose="02020603050405020304" pitchFamily="1"/>
                        </a:rPr>
                        <a:t>Mandery, C., Terlemez, O., Do, M., Vahrenkamp, N. and Asfour, T. 2015. The KIT Whole-Body Human Motion Database</a:t>
                      </a:r>
                      <a:r>
                        <a:rPr lang="en-US" sz="900" i="1" spc="0">
                          <a:solidFill>
                            <a:srgbClr val="000000"/>
                          </a:solidFill>
                          <a:latin typeface="Times New Roman" panose="02020603050405020304" pitchFamily="1"/>
                        </a:rPr>
                        <a:t>. International Conference on Advanced Robotics </a:t>
                      </a:r>
                      <a:r>
                        <a:rPr lang="en-US" sz="900" spc="0">
                          <a:solidFill>
                            <a:srgbClr val="000000"/>
                          </a:solidFill>
                          <a:latin typeface="Times New Roman" panose="02020603050405020304" pitchFamily="1"/>
                        </a:rPr>
                        <a:t>(ICAR), 27-31 July 2015. Istanbul, Turkey. pp. 329 – 336. </a:t>
                      </a:r>
                      <a:r>
                        <a:rPr lang="en-US" sz="900" u="sng" spc="0">
                          <a:solidFill>
                            <a:srgbClr val="0000FF"/>
                          </a:solidFill>
                          <a:latin typeface="Times New Roman" panose="02020603050405020304" pitchFamily="1"/>
                        </a:rPr>
                        <a:t>https://h2t.anthropomatik.kit.edu/pdf/Mandery2015a.pdf</a:t>
                      </a:r>
                      <a:r>
                        <a:rPr lang="en-US" sz="900" spc="0">
                          <a:solidFill>
                            <a:srgbClr val="000000"/>
                          </a:solidFill>
                          <a:latin typeface="Times New Roman" panose="02020603050405020304" pitchFamily="1"/>
                        </a:rPr>
                        <a:t> (accessed October 16, 2020).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1313815"/>
            <a:ext cx="9156065" cy="737235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603250" y="2459990"/>
            <a:ext cx="8985885" cy="3952875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572770" y="1587500"/>
            <a:ext cx="1259205" cy="4267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6195" rIns="0" bIns="0" anchor="t"/>
          <a:lstStyle/>
          <a:p>
            <a:pPr marL="0" marR="0" indent="0" algn="l">
              <a:lnSpc>
                <a:spcPts val="3100"/>
              </a:lnSpc>
              <a:spcAft>
                <a:spcPts val="0"/>
              </a:spcAft>
            </a:pPr>
            <a:r>
              <a:rPr lang="en-US" sz="2750" spc="-160">
                <a:solidFill>
                  <a:srgbClr val="FFFFFF"/>
                </a:solidFill>
                <a:latin typeface="Calibri" panose="02020603050405020304" pitchFamily="2"/>
              </a:rPr>
              <a:t>DATASET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457200" y="2127250"/>
            <a:ext cx="9156700" cy="3327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175" rIns="0" bIns="0" anchor="t"/>
          <a:lstStyle/>
          <a:p>
            <a:pPr marL="502920" marR="0" indent="0" algn="l">
              <a:lnSpc>
                <a:spcPts val="1900"/>
              </a:lnSpc>
              <a:spcAft>
                <a:spcPts val="740"/>
              </a:spcAft>
              <a:tabLst>
                <a:tab pos="3886200" algn="l"/>
              </a:tabLst>
            </a:pPr>
            <a:r>
              <a:rPr lang="en-US" sz="1600" b="1" spc="0">
                <a:solidFill>
                  <a:srgbClr val="000000"/>
                </a:solidFill>
                <a:latin typeface="Arial Narrow" panose="02020603050405020304" pitchFamily="2"/>
              </a:rPr>
              <a:t>Figure 2 – The KIT MMM Model Figure 3 –Annotated MMM Model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7101840" y="2727960"/>
            <a:ext cx="2209800" cy="175958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" rIns="0" bIns="0" anchor="t"/>
          <a:lstStyle/>
          <a:p>
            <a:pPr marL="0" marR="0" indent="0" algn="ctr">
              <a:lnSpc>
                <a:spcPts val="1400"/>
              </a:lnSpc>
              <a:spcAft>
                <a:spcPts val="0"/>
              </a:spcAft>
            </a:pPr>
            <a:r>
              <a:rPr lang="en-US" sz="1200" u="sng" spc="-10">
                <a:solidFill>
                  <a:srgbClr val="000000"/>
                </a:solidFill>
                <a:latin typeface="Arial Narrow" panose="02020603050405020304" pitchFamily="2"/>
              </a:rPr>
              <a:t>The joints of interest for this study were:  </a:t>
            </a:r>
          </a:p>
          <a:p>
            <a:pPr marL="228600" marR="0" indent="274320" algn="ctr">
              <a:lnSpc>
                <a:spcPts val="1500"/>
              </a:lnSpc>
              <a:spcBef>
                <a:spcPts val="945"/>
              </a:spcBef>
              <a:spcAft>
                <a:spcPts val="0"/>
              </a:spcAft>
              <a:buFont typeface="Symbol"/>
              <a:buChar char="·"/>
            </a:pPr>
            <a:r>
              <a:rPr lang="en-US" sz="1200" spc="5">
                <a:solidFill>
                  <a:srgbClr val="000000"/>
                </a:solidFill>
                <a:latin typeface="Arial Narrow" panose="02020603050405020304" pitchFamily="2"/>
              </a:rPr>
              <a:t>RS/LS – right/left shoulder </a:t>
            </a:r>
          </a:p>
          <a:p>
            <a:pPr marL="320040" marR="0" indent="320040" algn="ctr">
              <a:lnSpc>
                <a:spcPts val="1500"/>
              </a:lnSpc>
              <a:spcBef>
                <a:spcPts val="970"/>
              </a:spcBef>
              <a:spcAft>
                <a:spcPts val="0"/>
              </a:spcAft>
              <a:buFont typeface="Symbol"/>
              <a:buChar char="·"/>
            </a:pPr>
            <a:r>
              <a:rPr lang="en-US" sz="1200" spc="-10">
                <a:solidFill>
                  <a:srgbClr val="000000"/>
                </a:solidFill>
                <a:latin typeface="Arial Narrow" panose="02020603050405020304" pitchFamily="2"/>
              </a:rPr>
              <a:t>RE/LE – right/left elbow </a:t>
            </a:r>
          </a:p>
          <a:p>
            <a:pPr marL="411480" marR="0" indent="228600" algn="ctr">
              <a:lnSpc>
                <a:spcPts val="1500"/>
              </a:lnSpc>
              <a:spcBef>
                <a:spcPts val="975"/>
              </a:spcBef>
              <a:spcAft>
                <a:spcPts val="0"/>
              </a:spcAft>
              <a:buFont typeface="Symbol"/>
              <a:buChar char="·"/>
            </a:pPr>
            <a:r>
              <a:rPr lang="en-US" sz="1200" spc="5">
                <a:solidFill>
                  <a:srgbClr val="000000"/>
                </a:solidFill>
                <a:latin typeface="Arial Narrow" panose="02020603050405020304" pitchFamily="2"/>
              </a:rPr>
              <a:t>RH/LH – right/left hip </a:t>
            </a:r>
          </a:p>
          <a:p>
            <a:pPr marL="320040" marR="0" indent="320040" algn="ctr">
              <a:lnSpc>
                <a:spcPts val="1500"/>
              </a:lnSpc>
              <a:spcBef>
                <a:spcPts val="950"/>
              </a:spcBef>
              <a:spcAft>
                <a:spcPts val="0"/>
              </a:spcAft>
              <a:buFont typeface="Symbol"/>
              <a:buChar char="·"/>
            </a:pPr>
            <a:r>
              <a:rPr lang="en-US" sz="1200" spc="-5">
                <a:solidFill>
                  <a:srgbClr val="000000"/>
                </a:solidFill>
                <a:latin typeface="Arial Narrow" panose="02020603050405020304" pitchFamily="2"/>
              </a:rPr>
              <a:t>RK/LK – right/left knee </a:t>
            </a:r>
          </a:p>
          <a:p>
            <a:pPr marL="320040" marR="0" indent="320040" algn="ctr">
              <a:lnSpc>
                <a:spcPts val="1500"/>
              </a:lnSpc>
              <a:spcBef>
                <a:spcPts val="970"/>
              </a:spcBef>
              <a:spcAft>
                <a:spcPts val="205"/>
              </a:spcAft>
              <a:buFont typeface="Symbol"/>
              <a:buChar char="·"/>
            </a:pPr>
            <a:r>
              <a:rPr lang="en-US" sz="1200" spc="-10">
                <a:solidFill>
                  <a:srgbClr val="000000"/>
                </a:solidFill>
                <a:latin typeface="Arial Narrow" panose="02020603050405020304" pitchFamily="2"/>
              </a:rPr>
              <a:t>RA/LA – right/left ankle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606425" y="5989955"/>
            <a:ext cx="3084830" cy="3327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just">
              <a:lnSpc>
                <a:spcPts val="800"/>
              </a:lnSpc>
              <a:spcAft>
                <a:spcPts val="80"/>
              </a:spcAft>
            </a:pPr>
            <a:r>
              <a:rPr lang="en-US" sz="700" spc="0">
                <a:solidFill>
                  <a:srgbClr val="000000"/>
                </a:solidFill>
                <a:latin typeface="Times New Roman" panose="02020603050405020304" pitchFamily="1"/>
              </a:rPr>
              <a:t>Mandery, C., Terlemez, O., Do, M., Vahrenkamp, N., and Asfour, T. 2016. Unifying representations and large-scale whole-body motion databases for studying human motion. </a:t>
            </a:r>
            <a:r>
              <a:rPr lang="en-US" sz="700" i="1" spc="0">
                <a:solidFill>
                  <a:srgbClr val="000000"/>
                </a:solidFill>
                <a:latin typeface="Times New Roman" panose="02020603050405020304" pitchFamily="1"/>
              </a:rPr>
              <a:t>IEE Transactions on Robotics, </a:t>
            </a:r>
            <a:r>
              <a:rPr lang="en-US" sz="700" b="1" spc="0">
                <a:solidFill>
                  <a:srgbClr val="000000"/>
                </a:solidFill>
                <a:latin typeface="Times New Roman" panose="02020603050405020304" pitchFamily="1"/>
              </a:rPr>
              <a:t>32(4)</a:t>
            </a:r>
            <a:r>
              <a:rPr lang="en-US" sz="700" spc="0">
                <a:solidFill>
                  <a:srgbClr val="000000"/>
                </a:solidFill>
                <a:latin typeface="Times New Roman" panose="02020603050405020304" pitchFamily="1"/>
              </a:rPr>
              <a:t>:796-809.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4111625" y="5939790"/>
            <a:ext cx="2947670" cy="37020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540" rIns="0" bIns="0" anchor="t"/>
          <a:lstStyle/>
          <a:p>
            <a:pPr marL="0" marR="0" indent="0" algn="just">
              <a:lnSpc>
                <a:spcPts val="700"/>
              </a:lnSpc>
              <a:spcAft>
                <a:spcPts val="10"/>
              </a:spcAft>
            </a:pPr>
            <a:r>
              <a:rPr lang="en-US" sz="650" spc="-25">
                <a:solidFill>
                  <a:srgbClr val="000000"/>
                </a:solidFill>
                <a:latin typeface="Times New Roman" panose="02020603050405020304" pitchFamily="1"/>
              </a:rPr>
              <a:t>Terlemez, O., Ulbrich, S. and Mandery, C. 2014. Master Motor Map (MMM) – Framework and toolkit for capturing, representing, and reproducing human motion on humanoid robots. </a:t>
            </a:r>
            <a:r>
              <a:rPr lang="en-US" sz="650" i="1" spc="-25">
                <a:solidFill>
                  <a:srgbClr val="000000"/>
                </a:solidFill>
                <a:latin typeface="Times New Roman" panose="02020603050405020304" pitchFamily="1"/>
              </a:rPr>
              <a:t>IEEE-RAS International Conference on Humanoid Robots (Humanoids). </a:t>
            </a:r>
            <a:r>
              <a:rPr lang="en-US" sz="650" spc="-25">
                <a:solidFill>
                  <a:srgbClr val="000000"/>
                </a:solidFill>
                <a:latin typeface="Times New Roman" panose="02020603050405020304" pitchFamily="1"/>
              </a:rPr>
              <a:t>18-20 November. Madrid, Spain. </a:t>
            </a:r>
            <a:r>
              <a:rPr lang="en-US" sz="650" u="sng" spc="-25">
                <a:solidFill>
                  <a:srgbClr val="0000FF"/>
                </a:solidFill>
                <a:latin typeface="Times New Roman" panose="02020603050405020304" pitchFamily="1"/>
              </a:rPr>
              <a:t>https://h2t.anthropomatik.kit.edu/pdf/Terlemez2014.pdf</a:t>
            </a:r>
            <a:r>
              <a:rPr lang="en-US" sz="650" spc="-25">
                <a:solidFill>
                  <a:srgbClr val="000000"/>
                </a:solidFill>
                <a:latin typeface="Times New Roman" panose="02020603050405020304" pitchFamily="1"/>
              </a:rPr>
              <a:t> (accessed April 25, 2020).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1313815"/>
            <a:ext cx="9156065" cy="737235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5078095" y="2660650"/>
            <a:ext cx="24130" cy="88900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4"/>
          <a:stretch>
            <a:fillRect/>
          </a:stretch>
        </p:blipFill>
        <p:spPr>
          <a:xfrm>
            <a:off x="2889250" y="2752090"/>
            <a:ext cx="4356100" cy="106680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>
          <a:blip r:embed="rId5"/>
          <a:stretch>
            <a:fillRect/>
          </a:stretch>
        </p:blipFill>
        <p:spPr>
          <a:xfrm>
            <a:off x="1877695" y="3404870"/>
            <a:ext cx="6558915" cy="203835"/>
          </a:xfrm>
          <a:prstGeom prst="rect">
            <a:avLst/>
          </a:prstGeom>
        </p:spPr>
      </p:pic>
      <p:pic>
        <p:nvPicPr>
          <p:cNvPr id="18" name="Picture 17"/>
          <p:cNvPicPr/>
          <p:nvPr/>
        </p:nvPicPr>
        <p:blipFill>
          <a:blip r:embed="rId6"/>
          <a:stretch>
            <a:fillRect/>
          </a:stretch>
        </p:blipFill>
        <p:spPr>
          <a:xfrm>
            <a:off x="3230880" y="4148455"/>
            <a:ext cx="274320" cy="481330"/>
          </a:xfrm>
          <a:prstGeom prst="rect">
            <a:avLst/>
          </a:prstGeom>
        </p:spPr>
      </p:pic>
      <p:pic>
        <p:nvPicPr>
          <p:cNvPr id="19" name="Picture 18"/>
          <p:cNvPicPr/>
          <p:nvPr/>
        </p:nvPicPr>
        <p:blipFill>
          <a:blip r:embed="rId7"/>
          <a:stretch>
            <a:fillRect/>
          </a:stretch>
        </p:blipFill>
        <p:spPr>
          <a:xfrm>
            <a:off x="5294630" y="4148455"/>
            <a:ext cx="325755" cy="481330"/>
          </a:xfrm>
          <a:prstGeom prst="rect">
            <a:avLst/>
          </a:prstGeom>
        </p:spPr>
      </p:pic>
      <p:pic>
        <p:nvPicPr>
          <p:cNvPr id="20" name="Picture 19"/>
          <p:cNvPicPr/>
          <p:nvPr/>
        </p:nvPicPr>
        <p:blipFill>
          <a:blip r:embed="rId8"/>
          <a:stretch>
            <a:fillRect/>
          </a:stretch>
        </p:blipFill>
        <p:spPr>
          <a:xfrm>
            <a:off x="1146175" y="4584065"/>
            <a:ext cx="267970" cy="48895"/>
          </a:xfrm>
          <a:prstGeom prst="rect">
            <a:avLst/>
          </a:prstGeom>
        </p:spPr>
      </p:pic>
      <p:pic>
        <p:nvPicPr>
          <p:cNvPr id="24" name="Picture 23"/>
          <p:cNvPicPr/>
          <p:nvPr/>
        </p:nvPicPr>
        <p:blipFill>
          <a:blip r:embed="rId9"/>
          <a:stretch>
            <a:fillRect/>
          </a:stretch>
        </p:blipFill>
        <p:spPr>
          <a:xfrm>
            <a:off x="1146175" y="5340350"/>
            <a:ext cx="267970" cy="48260"/>
          </a:xfrm>
          <a:prstGeom prst="rect">
            <a:avLst/>
          </a:prstGeom>
        </p:spPr>
      </p:pic>
      <p:pic>
        <p:nvPicPr>
          <p:cNvPr id="26" name="Picture 25"/>
          <p:cNvPicPr/>
          <p:nvPr/>
        </p:nvPicPr>
        <p:blipFill>
          <a:blip r:embed="rId8"/>
          <a:stretch>
            <a:fillRect/>
          </a:stretch>
        </p:blipFill>
        <p:spPr>
          <a:xfrm>
            <a:off x="1146175" y="6071870"/>
            <a:ext cx="267970" cy="4826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572770" y="1584325"/>
            <a:ext cx="1207135" cy="4267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6195" rIns="0" bIns="0" anchor="t"/>
          <a:lstStyle/>
          <a:p>
            <a:pPr marL="0" marR="0" indent="0" algn="l">
              <a:lnSpc>
                <a:spcPts val="3000"/>
              </a:lnSpc>
              <a:spcAft>
                <a:spcPts val="0"/>
              </a:spcAft>
            </a:pPr>
            <a:r>
              <a:rPr lang="en-US" sz="2750" b="1" spc="-125">
                <a:solidFill>
                  <a:srgbClr val="FFFFFF"/>
                </a:solidFill>
                <a:latin typeface="Calibri" panose="02020603050405020304" pitchFamily="2"/>
              </a:rPr>
              <a:t>RESULTS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3733800" y="2139950"/>
            <a:ext cx="2709545" cy="499745"/>
          </a:xfrm>
          <a:prstGeom prst="rect">
            <a:avLst/>
          </a:prstGeom>
          <a:solidFill>
            <a:srgbClr val="4F80BC"/>
          </a:solidFill>
          <a:ln w="0" cmpd="sng">
            <a:noFill/>
            <a:prstDash val="solid"/>
          </a:ln>
        </p:spPr>
        <p:txBody>
          <a:bodyPr vert="horz" lIns="0" tIns="142240" rIns="0" bIns="0" anchor="t"/>
          <a:lstStyle/>
          <a:p>
            <a:pPr marL="0" marR="0" indent="0" algn="ctr">
              <a:lnSpc>
                <a:spcPts val="1600"/>
              </a:lnSpc>
              <a:spcAft>
                <a:spcPts val="1155"/>
              </a:spcAft>
            </a:pPr>
            <a:r>
              <a:rPr lang="en-US" sz="1400" b="1" spc="0">
                <a:solidFill>
                  <a:srgbClr val="FFFFFF"/>
                </a:solidFill>
                <a:latin typeface="Arial" panose="02020603050405020304" pitchFamily="2"/>
              </a:rPr>
              <a:t>Gait Utility in Identification 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511810" y="2883535"/>
          <a:ext cx="9156700" cy="546100"/>
        </p:xfrm>
        <a:graphic>
          <a:graphicData uri="http://schemas.openxmlformats.org/drawingml/2006/table">
            <a:tbl>
              <a:tblPr/>
              <a:tblGrid>
                <a:gridCol w="3243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844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286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99745">
                <a:tc>
                  <a:txBody>
                    <a:bodyPr/>
                    <a:lstStyle/>
                    <a:p>
                      <a:pPr marL="2057400" marR="0" indent="0" algn="l">
                        <a:lnSpc>
                          <a:spcPts val="1200"/>
                        </a:lnSpc>
                        <a:spcBef>
                          <a:spcPts val="740"/>
                        </a:spcBef>
                        <a:spcAft>
                          <a:spcPts val="705"/>
                        </a:spcAft>
                      </a:pPr>
                      <a:r>
                        <a:rPr lang="en-US" sz="1150" b="1" spc="0">
                          <a:solidFill>
                            <a:srgbClr val="FFFFFF"/>
                          </a:solidFill>
                          <a:latin typeface="Arial" panose="02020603050405020304" pitchFamily="2"/>
                        </a:rPr>
                        <a:t>Intraindividual Variability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9ABA59"/>
                    </a:solidFill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48640" marR="0" indent="0" algn="l">
                        <a:lnSpc>
                          <a:spcPts val="1200"/>
                        </a:lnSpc>
                        <a:spcBef>
                          <a:spcPts val="740"/>
                        </a:spcBef>
                        <a:spcAft>
                          <a:spcPts val="705"/>
                        </a:spcAft>
                      </a:pPr>
                      <a:r>
                        <a:rPr lang="en-US" sz="1150" b="1" spc="0">
                          <a:solidFill>
                            <a:srgbClr val="FFFFFF"/>
                          </a:solidFill>
                          <a:latin typeface="Arial" panose="02020603050405020304" pitchFamily="2"/>
                        </a:rPr>
                        <a:t>Interindividual </a:t>
                      </a:r>
                      <a:br/>
                      <a:r>
                        <a:rPr lang="en-US" sz="1150" b="1" spc="0">
                          <a:solidFill>
                            <a:srgbClr val="FFFFFF"/>
                          </a:solidFill>
                          <a:latin typeface="Arial" panose="02020603050405020304" pitchFamily="2"/>
                        </a:rPr>
                        <a:t>Variability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9ABA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557530" y="3648710"/>
          <a:ext cx="9156700" cy="474980"/>
        </p:xfrm>
        <a:graphic>
          <a:graphicData uri="http://schemas.openxmlformats.org/drawingml/2006/table">
            <a:tbl>
              <a:tblPr/>
              <a:tblGrid>
                <a:gridCol w="22739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38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862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38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304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4384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23456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52400">
                <a:tc>
                  <a:txBody>
                    <a:bodyPr/>
                    <a:lstStyle/>
                    <a:p>
                      <a:pPr marL="0" marR="81915" indent="0" algn="r">
                        <a:lnSpc>
                          <a:spcPts val="1000"/>
                        </a:lnSpc>
                        <a:spcBef>
                          <a:spcPts val="155"/>
                        </a:spcBef>
                        <a:spcAft>
                          <a:spcPts val="0"/>
                        </a:spcAft>
                      </a:pPr>
                      <a:r>
                        <a:rPr lang="en-US" sz="1000" spc="0">
                          <a:solidFill>
                            <a:srgbClr val="FFFFFF"/>
                          </a:solidFill>
                          <a:latin typeface="Arial" panose="02020603050405020304" pitchFamily="2"/>
                        </a:rPr>
                        <a:t>Are characteristics of singular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7F63A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000"/>
                        </a:lnSpc>
                        <a:spcBef>
                          <a:spcPts val="155"/>
                        </a:spcBef>
                        <a:spcAft>
                          <a:spcPts val="0"/>
                        </a:spcAft>
                      </a:pPr>
                      <a:r>
                        <a:rPr lang="en-US" sz="1000" spc="0">
                          <a:solidFill>
                            <a:srgbClr val="FFFFFF"/>
                          </a:solidFill>
                          <a:latin typeface="Arial" panose="02020603050405020304" pitchFamily="2"/>
                        </a:rPr>
                        <a:t>How large are differences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7F63A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000"/>
                        </a:lnSpc>
                        <a:spcBef>
                          <a:spcPts val="155"/>
                        </a:spcBef>
                        <a:spcAft>
                          <a:spcPts val="0"/>
                        </a:spcAft>
                      </a:pPr>
                      <a:r>
                        <a:rPr lang="en-US" sz="1000" spc="0">
                          <a:solidFill>
                            <a:srgbClr val="FFFFFF"/>
                          </a:solidFill>
                          <a:latin typeface="Arial" panose="02020603050405020304" pitchFamily="2"/>
                        </a:rPr>
                        <a:t>Does the degree of intraindividual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7F63A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472440" indent="0" algn="r">
                        <a:lnSpc>
                          <a:spcPts val="1000"/>
                        </a:lnSpc>
                        <a:spcBef>
                          <a:spcPts val="155"/>
                        </a:spcBef>
                        <a:spcAft>
                          <a:spcPts val="0"/>
                        </a:spcAft>
                      </a:pPr>
                      <a:r>
                        <a:rPr lang="en-US" sz="1000" spc="0">
                          <a:solidFill>
                            <a:srgbClr val="FFFFFF"/>
                          </a:solidFill>
                          <a:latin typeface="Arial" panose="02020603050405020304" pitchFamily="2"/>
                        </a:rPr>
                        <a:t>Do differences between body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7F63A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0810">
                <a:tc>
                  <a:txBody>
                    <a:bodyPr/>
                    <a:lstStyle/>
                    <a:p>
                      <a:pPr marL="0" marR="81915" indent="0" algn="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spc="0">
                          <a:solidFill>
                            <a:srgbClr val="FFFFFF"/>
                          </a:solidFill>
                          <a:latin typeface="Arial" panose="02020603050405020304" pitchFamily="2"/>
                        </a:rPr>
                        <a:t>gait cycles represented in their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7F63A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spc="0">
                          <a:solidFill>
                            <a:srgbClr val="FFFFFF"/>
                          </a:solidFill>
                          <a:latin typeface="Arial" panose="02020603050405020304" pitchFamily="2"/>
                        </a:rPr>
                        <a:t>amongst gait cycles of the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7F63A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spc="0">
                          <a:solidFill>
                            <a:srgbClr val="FFFFFF"/>
                          </a:solidFill>
                          <a:latin typeface="Arial" panose="02020603050405020304" pitchFamily="2"/>
                        </a:rPr>
                        <a:t>variability influence differentiation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7F63A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472440" indent="0" algn="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spc="0">
                          <a:solidFill>
                            <a:srgbClr val="FFFFFF"/>
                          </a:solidFill>
                          <a:latin typeface="Arial" panose="02020603050405020304" pitchFamily="2"/>
                        </a:rPr>
                        <a:t>sides influence differentiation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7F63A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1770">
                <a:tc>
                  <a:txBody>
                    <a:bodyPr/>
                    <a:lstStyle/>
                    <a:p>
                      <a:pPr marL="0" marR="81915" indent="0" algn="r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000" spc="0">
                          <a:solidFill>
                            <a:srgbClr val="FFFFFF"/>
                          </a:solidFill>
                          <a:latin typeface="Arial" panose="02020603050405020304" pitchFamily="2"/>
                        </a:rPr>
                        <a:t>respective mean waveforms?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7F63A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000" spc="0">
                          <a:solidFill>
                            <a:srgbClr val="FFFFFF"/>
                          </a:solidFill>
                          <a:latin typeface="Arial" panose="02020603050405020304" pitchFamily="2"/>
                        </a:rPr>
                        <a:t>same participant?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7F63A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000" spc="0">
                          <a:solidFill>
                            <a:srgbClr val="FFFFFF"/>
                          </a:solidFill>
                          <a:latin typeface="Arial" panose="02020603050405020304" pitchFamily="2"/>
                        </a:rPr>
                        <a:t>amongst individuals?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7F63A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701040" indent="0" algn="r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000" spc="0">
                          <a:solidFill>
                            <a:srgbClr val="FFFFFF"/>
                          </a:solidFill>
                          <a:latin typeface="Arial" panose="02020603050405020304" pitchFamily="2"/>
                        </a:rPr>
                        <a:t>amongst individuals?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7F63A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/>
        </p:nvGraphicFramePr>
        <p:xfrm>
          <a:off x="557530" y="4123690"/>
          <a:ext cx="9156700" cy="744220"/>
        </p:xfrm>
        <a:graphic>
          <a:graphicData uri="http://schemas.openxmlformats.org/drawingml/2006/table">
            <a:tbl>
              <a:tblPr/>
              <a:tblGrid>
                <a:gridCol w="8566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31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20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210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947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0690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0380"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1360"/>
                        </a:spcBef>
                        <a:spcAft>
                          <a:spcPts val="1400"/>
                        </a:spcAft>
                      </a:pPr>
                      <a:r>
                        <a:rPr lang="en-US" sz="1000" spc="0">
                          <a:solidFill>
                            <a:srgbClr val="FFFFFF"/>
                          </a:solidFill>
                          <a:latin typeface="Arial" panose="02020603050405020304" pitchFamily="2"/>
                        </a:rPr>
                        <a:t>Shape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4BABC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000"/>
                        </a:lnSpc>
                        <a:spcBef>
                          <a:spcPts val="975"/>
                        </a:spcBef>
                        <a:spcAft>
                          <a:spcPts val="875"/>
                        </a:spcAft>
                      </a:pPr>
                      <a:r>
                        <a:rPr lang="en-US" sz="1000" spc="0">
                          <a:solidFill>
                            <a:srgbClr val="FFFFFF"/>
                          </a:solidFill>
                          <a:latin typeface="Arial" panose="02020603050405020304" pitchFamily="2"/>
                        </a:rPr>
                        <a:t>Standard </a:t>
                      </a:r>
                      <a:br/>
                      <a:r>
                        <a:rPr lang="en-US" sz="1000" spc="0">
                          <a:solidFill>
                            <a:srgbClr val="FFFFFF"/>
                          </a:solidFill>
                          <a:latin typeface="Arial" panose="02020603050405020304" pitchFamily="2"/>
                        </a:rPr>
                        <a:t>Deviation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4BABC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533015" indent="0" algn="r">
                        <a:lnSpc>
                          <a:spcPts val="1100"/>
                        </a:lnSpc>
                        <a:spcBef>
                          <a:spcPts val="855"/>
                        </a:spcBef>
                        <a:spcAft>
                          <a:spcPts val="0"/>
                        </a:spcAft>
                      </a:pPr>
                      <a:r>
                        <a:rPr lang="en-US" sz="1000" spc="0">
                          <a:solidFill>
                            <a:srgbClr val="FFFFFF"/>
                          </a:solidFill>
                          <a:latin typeface="Arial" panose="02020603050405020304" pitchFamily="2"/>
                        </a:rPr>
                        <a:t>Fisher-pitman permutation </a:t>
                      </a:r>
                    </a:p>
                    <a:p>
                      <a:pPr marL="0" marR="3104515" indent="0" algn="r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875"/>
                        </a:spcAft>
                      </a:pPr>
                      <a:r>
                        <a:rPr lang="en-US" sz="1000" spc="0">
                          <a:solidFill>
                            <a:srgbClr val="FFFFFF"/>
                          </a:solidFill>
                          <a:latin typeface="Arial" panose="02020603050405020304" pitchFamily="2"/>
                        </a:rPr>
                        <a:t>tests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4BAB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1" name="Text Placeholder 20"/>
          <p:cNvSpPr>
            <a:spLocks noGrp="1"/>
          </p:cNvSpPr>
          <p:nvPr>
            <p:ph type="body" idx="10"/>
          </p:nvPr>
        </p:nvSpPr>
        <p:spPr>
          <a:xfrm>
            <a:off x="1423670" y="5108575"/>
            <a:ext cx="1023620" cy="502920"/>
          </a:xfrm>
          <a:prstGeom prst="rect">
            <a:avLst/>
          </a:prstGeom>
          <a:solidFill>
            <a:srgbClr val="4BABC6"/>
          </a:solidFill>
          <a:ln w="0" cmpd="sng">
            <a:noFill/>
            <a:prstDash val="solid"/>
          </a:ln>
        </p:spPr>
        <p:txBody>
          <a:bodyPr vert="horz" lIns="0" tIns="175260" rIns="0" bIns="0" anchor="t"/>
          <a:lstStyle/>
          <a:p>
            <a:pPr marL="137160" marR="0" indent="0" algn="l">
              <a:lnSpc>
                <a:spcPts val="1200"/>
              </a:lnSpc>
              <a:spcAft>
                <a:spcPts val="1380"/>
              </a:spcAft>
            </a:pPr>
            <a:r>
              <a:rPr lang="en-US" sz="1000" spc="0">
                <a:solidFill>
                  <a:srgbClr val="FFFFFF"/>
                </a:solidFill>
                <a:latin typeface="Arial" panose="02020603050405020304" pitchFamily="2"/>
              </a:rPr>
              <a:t>Synchronicity </a:t>
            </a:r>
          </a:p>
        </p:txBody>
      </p:sp>
      <p:sp>
        <p:nvSpPr>
          <p:cNvPr id="22" name="Text Placeholder 21"/>
          <p:cNvSpPr>
            <a:spLocks noGrp="1"/>
          </p:cNvSpPr>
          <p:nvPr>
            <p:ph type="body" idx="10"/>
          </p:nvPr>
        </p:nvSpPr>
        <p:spPr>
          <a:xfrm>
            <a:off x="1423670" y="5852160"/>
            <a:ext cx="1023620" cy="499745"/>
          </a:xfrm>
          <a:prstGeom prst="rect">
            <a:avLst/>
          </a:prstGeom>
          <a:solidFill>
            <a:srgbClr val="4BABC6"/>
          </a:solidFill>
          <a:ln w="0" cmpd="sng">
            <a:noFill/>
            <a:prstDash val="solid"/>
          </a:ln>
        </p:spPr>
        <p:txBody>
          <a:bodyPr vert="horz" lIns="0" tIns="175260" rIns="0" bIns="0" anchor="t"/>
          <a:lstStyle/>
          <a:p>
            <a:pPr marL="137160" marR="0" indent="0" algn="l">
              <a:lnSpc>
                <a:spcPts val="1200"/>
              </a:lnSpc>
              <a:spcAft>
                <a:spcPts val="1355"/>
              </a:spcAft>
            </a:pPr>
            <a:r>
              <a:rPr lang="en-US" sz="1000" spc="0">
                <a:solidFill>
                  <a:srgbClr val="FFFFFF"/>
                </a:solidFill>
                <a:latin typeface="Arial" panose="02020603050405020304" pitchFamily="2"/>
              </a:rPr>
              <a:t>Angle Values </a:t>
            </a:r>
          </a:p>
        </p:txBody>
      </p:sp>
      <p:cxnSp>
        <p:nvCxnSpPr>
          <p:cNvPr id="27" name="Straight Connector 26"/>
          <p:cNvCxnSpPr/>
          <p:nvPr/>
        </p:nvCxnSpPr>
        <p:spPr>
          <a:xfrm>
            <a:off x="1124585" y="4148455"/>
            <a:ext cx="0" cy="1951355"/>
          </a:xfrm>
          <a:prstGeom prst="line">
            <a:avLst/>
          </a:prstGeom>
          <a:ln w="24130" cmpd="sng">
            <a:solidFill>
              <a:srgbClr val="4BABC6"/>
            </a:solidFill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1313815"/>
            <a:ext cx="9156065" cy="737235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5078095" y="2660650"/>
            <a:ext cx="24130" cy="88900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4"/>
          <a:stretch>
            <a:fillRect/>
          </a:stretch>
        </p:blipFill>
        <p:spPr>
          <a:xfrm>
            <a:off x="2889250" y="2752090"/>
            <a:ext cx="4356100" cy="106680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>
          <a:blip r:embed="rId5"/>
          <a:stretch>
            <a:fillRect/>
          </a:stretch>
        </p:blipFill>
        <p:spPr>
          <a:xfrm>
            <a:off x="1877695" y="3404870"/>
            <a:ext cx="6558915" cy="203835"/>
          </a:xfrm>
          <a:prstGeom prst="rect">
            <a:avLst/>
          </a:prstGeom>
        </p:spPr>
      </p:pic>
      <p:pic>
        <p:nvPicPr>
          <p:cNvPr id="18" name="Picture 17"/>
          <p:cNvPicPr/>
          <p:nvPr/>
        </p:nvPicPr>
        <p:blipFill>
          <a:blip r:embed="rId6"/>
          <a:stretch>
            <a:fillRect/>
          </a:stretch>
        </p:blipFill>
        <p:spPr>
          <a:xfrm>
            <a:off x="3230880" y="4148455"/>
            <a:ext cx="274320" cy="481330"/>
          </a:xfrm>
          <a:prstGeom prst="rect">
            <a:avLst/>
          </a:prstGeom>
        </p:spPr>
      </p:pic>
      <p:pic>
        <p:nvPicPr>
          <p:cNvPr id="19" name="Picture 18"/>
          <p:cNvPicPr/>
          <p:nvPr/>
        </p:nvPicPr>
        <p:blipFill>
          <a:blip r:embed="rId7"/>
          <a:stretch>
            <a:fillRect/>
          </a:stretch>
        </p:blipFill>
        <p:spPr>
          <a:xfrm>
            <a:off x="5294630" y="4148455"/>
            <a:ext cx="325755" cy="481330"/>
          </a:xfrm>
          <a:prstGeom prst="rect">
            <a:avLst/>
          </a:prstGeom>
        </p:spPr>
      </p:pic>
      <p:pic>
        <p:nvPicPr>
          <p:cNvPr id="20" name="Picture 19"/>
          <p:cNvPicPr/>
          <p:nvPr/>
        </p:nvPicPr>
        <p:blipFill>
          <a:blip r:embed="rId8"/>
          <a:stretch>
            <a:fillRect/>
          </a:stretch>
        </p:blipFill>
        <p:spPr>
          <a:xfrm>
            <a:off x="1146175" y="4584065"/>
            <a:ext cx="267970" cy="48895"/>
          </a:xfrm>
          <a:prstGeom prst="rect">
            <a:avLst/>
          </a:prstGeom>
        </p:spPr>
      </p:pic>
      <p:pic>
        <p:nvPicPr>
          <p:cNvPr id="24" name="Picture 23"/>
          <p:cNvPicPr/>
          <p:nvPr/>
        </p:nvPicPr>
        <p:blipFill>
          <a:blip r:embed="rId9"/>
          <a:stretch>
            <a:fillRect/>
          </a:stretch>
        </p:blipFill>
        <p:spPr>
          <a:xfrm>
            <a:off x="1146175" y="5340350"/>
            <a:ext cx="267970" cy="48260"/>
          </a:xfrm>
          <a:prstGeom prst="rect">
            <a:avLst/>
          </a:prstGeom>
        </p:spPr>
      </p:pic>
      <p:pic>
        <p:nvPicPr>
          <p:cNvPr id="26" name="Picture 25"/>
          <p:cNvPicPr/>
          <p:nvPr/>
        </p:nvPicPr>
        <p:blipFill>
          <a:blip r:embed="rId8"/>
          <a:stretch>
            <a:fillRect/>
          </a:stretch>
        </p:blipFill>
        <p:spPr>
          <a:xfrm>
            <a:off x="1146175" y="6071870"/>
            <a:ext cx="267970" cy="4826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572770" y="1584325"/>
            <a:ext cx="1207135" cy="4267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6195" rIns="0" bIns="0" anchor="t"/>
          <a:lstStyle/>
          <a:p>
            <a:pPr marL="0" marR="0" indent="0" algn="l">
              <a:lnSpc>
                <a:spcPts val="3000"/>
              </a:lnSpc>
              <a:spcAft>
                <a:spcPts val="0"/>
              </a:spcAft>
            </a:pPr>
            <a:r>
              <a:rPr lang="en-US" sz="2750" b="1" spc="-125">
                <a:solidFill>
                  <a:srgbClr val="FFFFFF"/>
                </a:solidFill>
                <a:latin typeface="Calibri" panose="02020603050405020304" pitchFamily="2"/>
              </a:rPr>
              <a:t>RESULTS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3733800" y="2139950"/>
            <a:ext cx="2709545" cy="499745"/>
          </a:xfrm>
          <a:prstGeom prst="rect">
            <a:avLst/>
          </a:prstGeom>
          <a:solidFill>
            <a:srgbClr val="4F80BC"/>
          </a:solidFill>
          <a:ln w="0" cmpd="sng">
            <a:noFill/>
            <a:prstDash val="solid"/>
          </a:ln>
        </p:spPr>
        <p:txBody>
          <a:bodyPr vert="horz" lIns="0" tIns="142240" rIns="0" bIns="0" anchor="t"/>
          <a:lstStyle/>
          <a:p>
            <a:pPr marL="0" marR="0" indent="0" algn="ctr">
              <a:lnSpc>
                <a:spcPts val="1600"/>
              </a:lnSpc>
              <a:spcAft>
                <a:spcPts val="1155"/>
              </a:spcAft>
            </a:pPr>
            <a:r>
              <a:rPr lang="en-US" sz="1400" b="1" spc="0">
                <a:solidFill>
                  <a:srgbClr val="FFFFFF"/>
                </a:solidFill>
                <a:latin typeface="Arial" panose="02020603050405020304" pitchFamily="2"/>
              </a:rPr>
              <a:t>Gait Utility in Identification 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2057400" y="2834640"/>
          <a:ext cx="6089650" cy="594360"/>
        </p:xfrm>
        <a:graphic>
          <a:graphicData uri="http://schemas.openxmlformats.org/drawingml/2006/table">
            <a:tbl>
              <a:tblPr/>
              <a:tblGrid>
                <a:gridCol w="16979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60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313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7790"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24130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935"/>
                        </a:spcBef>
                        <a:spcAft>
                          <a:spcPts val="845"/>
                        </a:spcAft>
                      </a:pPr>
                      <a:r>
                        <a:rPr lang="en-US" sz="1150" b="1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Interindividual </a:t>
                      </a:r>
                      <a:br/>
                      <a:r>
                        <a:rPr lang="en-US" sz="1150" b="1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Variability </a:t>
                      </a:r>
                    </a:p>
                  </a:txBody>
                  <a:tcPr marL="0" marR="0" marT="0" marB="0">
                    <a:lnL w="24130" cmpd="sng">
                      <a:solidFill>
                        <a:srgbClr val="000000"/>
                      </a:solidFill>
                      <a:prstDash val="solid"/>
                    </a:lnL>
                    <a:lnR w="24130" cmpd="sng">
                      <a:solidFill>
                        <a:srgbClr val="000000"/>
                      </a:solidFill>
                      <a:prstDash val="solid"/>
                    </a:lnR>
                    <a:lnT w="24130" cmpd="sng">
                      <a:solidFill>
                        <a:srgbClr val="000000"/>
                      </a:solidFill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9745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740"/>
                        </a:spcBef>
                        <a:spcAft>
                          <a:spcPts val="705"/>
                        </a:spcAft>
                      </a:pPr>
                      <a:r>
                        <a:rPr lang="en-US" sz="1150" b="1" spc="0">
                          <a:solidFill>
                            <a:srgbClr val="FFFFFF"/>
                          </a:solidFill>
                          <a:latin typeface="Arial" panose="02020603050405020304" pitchFamily="2"/>
                        </a:rPr>
                        <a:t>Intraindividual </a:t>
                      </a:r>
                      <a:br/>
                      <a:r>
                        <a:rPr lang="en-US" sz="1150" b="1" spc="0">
                          <a:solidFill>
                            <a:srgbClr val="FFFFFF"/>
                          </a:solidFill>
                          <a:latin typeface="Arial" panose="02020603050405020304" pitchFamily="2"/>
                        </a:rPr>
                        <a:t>Variability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9ABA59"/>
                    </a:solidFill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24130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24130" cmpd="sng">
                      <a:solidFill>
                        <a:srgbClr val="000000"/>
                      </a:solidFill>
                      <a:prstDash val="solid"/>
                    </a:lnL>
                    <a:lnR w="24130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7790"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24130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24130" cmpd="sng">
                      <a:solidFill>
                        <a:srgbClr val="000000"/>
                      </a:solidFill>
                      <a:prstDash val="solid"/>
                    </a:lnL>
                    <a:lnR w="24130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2413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557530" y="3648710"/>
          <a:ext cx="8699500" cy="539750"/>
        </p:xfrm>
        <a:graphic>
          <a:graphicData uri="http://schemas.openxmlformats.org/drawingml/2006/table">
            <a:tbl>
              <a:tblPr/>
              <a:tblGrid>
                <a:gridCol w="22739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38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862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577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1653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79260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52400">
                <a:tc>
                  <a:txBody>
                    <a:bodyPr/>
                    <a:lstStyle/>
                    <a:p>
                      <a:pPr marL="0" marR="81915" indent="0" algn="r">
                        <a:lnSpc>
                          <a:spcPts val="1000"/>
                        </a:lnSpc>
                        <a:spcBef>
                          <a:spcPts val="155"/>
                        </a:spcBef>
                        <a:spcAft>
                          <a:spcPts val="0"/>
                        </a:spcAft>
                      </a:pPr>
                      <a:r>
                        <a:rPr lang="en-US" sz="1000" spc="0">
                          <a:solidFill>
                            <a:srgbClr val="FFFFFF"/>
                          </a:solidFill>
                          <a:latin typeface="Arial" panose="02020603050405020304" pitchFamily="2"/>
                        </a:rPr>
                        <a:t>Are characteristics of singular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7F63A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000"/>
                        </a:lnSpc>
                        <a:spcBef>
                          <a:spcPts val="155"/>
                        </a:spcBef>
                        <a:spcAft>
                          <a:spcPts val="0"/>
                        </a:spcAft>
                      </a:pPr>
                      <a:r>
                        <a:rPr lang="en-US" sz="1000" spc="0">
                          <a:solidFill>
                            <a:srgbClr val="FFFFFF"/>
                          </a:solidFill>
                          <a:latin typeface="Arial" panose="02020603050405020304" pitchFamily="2"/>
                        </a:rPr>
                        <a:t>How large are differences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7F63A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24130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000"/>
                        </a:lnSpc>
                        <a:spcBef>
                          <a:spcPts val="155"/>
                        </a:spcBef>
                        <a:spcAft>
                          <a:spcPts val="0"/>
                        </a:spcAft>
                      </a:pPr>
                      <a:r>
                        <a:rPr lang="en-US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Does the degree of intraindividual </a:t>
                      </a:r>
                    </a:p>
                  </a:txBody>
                  <a:tcPr marL="0" marR="0" marT="0" marB="0" anchor="ctr">
                    <a:lnL w="24130" cmpd="sng">
                      <a:solidFill>
                        <a:srgbClr val="000000"/>
                      </a:solidFill>
                      <a:prstDash val="solid"/>
                    </a:lnL>
                    <a:lnR w="24130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 </a:t>
                      </a:r>
                    </a:p>
                  </a:txBody>
                  <a:tcPr marL="0" marR="0" marT="0" marB="0">
                    <a:lnL w="24130" cmpd="sng">
                      <a:solidFill>
                        <a:srgbClr val="000000"/>
                      </a:solidFill>
                      <a:prstDash val="solid"/>
                    </a:lnL>
                    <a:lnR w="24130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15240" indent="0" algn="r">
                        <a:lnSpc>
                          <a:spcPts val="1000"/>
                        </a:lnSpc>
                        <a:spcBef>
                          <a:spcPts val="155"/>
                        </a:spcBef>
                        <a:spcAft>
                          <a:spcPts val="0"/>
                        </a:spcAft>
                      </a:pPr>
                      <a:r>
                        <a:rPr lang="en-US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Do differences between body </a:t>
                      </a:r>
                    </a:p>
                  </a:txBody>
                  <a:tcPr marL="0" marR="0" marT="0" marB="0" anchor="ctr">
                    <a:lnL w="24130" cmpd="sng">
                      <a:solidFill>
                        <a:srgbClr val="000000"/>
                      </a:solidFill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0810">
                <a:tc>
                  <a:txBody>
                    <a:bodyPr/>
                    <a:lstStyle/>
                    <a:p>
                      <a:pPr marL="0" marR="81915" indent="0" algn="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spc="0">
                          <a:solidFill>
                            <a:srgbClr val="FFFFFF"/>
                          </a:solidFill>
                          <a:latin typeface="Arial" panose="02020603050405020304" pitchFamily="2"/>
                        </a:rPr>
                        <a:t>gait cycles represented in their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7F63A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spc="0">
                          <a:solidFill>
                            <a:srgbClr val="FFFFFF"/>
                          </a:solidFill>
                          <a:latin typeface="Arial" panose="02020603050405020304" pitchFamily="2"/>
                        </a:rPr>
                        <a:t>amongst gait cycles of the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7F63A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24130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variability influence differentiation </a:t>
                      </a:r>
                    </a:p>
                  </a:txBody>
                  <a:tcPr marL="0" marR="0" marT="0" marB="0" anchor="ctr">
                    <a:lnL w="24130" cmpd="sng">
                      <a:solidFill>
                        <a:srgbClr val="000000"/>
                      </a:solidFill>
                      <a:prstDash val="solid"/>
                    </a:lnL>
                    <a:lnR w="24130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 </a:t>
                      </a:r>
                    </a:p>
                  </a:txBody>
                  <a:tcPr marL="0" marR="0" marT="0" marB="0">
                    <a:lnL w="24130" cmpd="sng">
                      <a:solidFill>
                        <a:srgbClr val="000000"/>
                      </a:solidFill>
                      <a:prstDash val="solid"/>
                    </a:lnL>
                    <a:lnR w="24130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15240" indent="0" algn="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sides influence differentiation </a:t>
                      </a:r>
                    </a:p>
                  </a:txBody>
                  <a:tcPr marL="0" marR="0" marT="0" marB="0" anchor="ctr">
                    <a:lnL w="24130" cmpd="sng">
                      <a:solidFill>
                        <a:srgbClr val="000000"/>
                      </a:solidFill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295">
                <a:tc>
                  <a:txBody>
                    <a:bodyPr/>
                    <a:lstStyle/>
                    <a:p>
                      <a:pPr marL="0" marR="81915" indent="0" algn="r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440"/>
                        </a:spcAft>
                      </a:pPr>
                      <a:r>
                        <a:rPr lang="en-US" sz="1000" spc="0">
                          <a:solidFill>
                            <a:srgbClr val="FFFFFF"/>
                          </a:solidFill>
                          <a:latin typeface="Arial" panose="02020603050405020304" pitchFamily="2"/>
                        </a:rPr>
                        <a:t>respective mean waveforms?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7F63A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440"/>
                        </a:spcAft>
                      </a:pPr>
                      <a:r>
                        <a:rPr lang="en-US" sz="1000" spc="0">
                          <a:solidFill>
                            <a:srgbClr val="FFFFFF"/>
                          </a:solidFill>
                          <a:latin typeface="Arial" panose="02020603050405020304" pitchFamily="2"/>
                        </a:rPr>
                        <a:t>same participant?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7F63A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24130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440"/>
                        </a:spcAft>
                      </a:pPr>
                      <a:r>
                        <a:rPr lang="en-US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amongst individuals? </a:t>
                      </a:r>
                    </a:p>
                  </a:txBody>
                  <a:tcPr marL="0" marR="0" marT="0" marB="0">
                    <a:lnL w="24130" cmpd="sng">
                      <a:solidFill>
                        <a:srgbClr val="000000"/>
                      </a:solidFill>
                      <a:prstDash val="solid"/>
                    </a:lnL>
                    <a:lnR w="24130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2413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 </a:t>
                      </a:r>
                    </a:p>
                  </a:txBody>
                  <a:tcPr marL="0" marR="0" marT="0" marB="0">
                    <a:lnL w="24130" cmpd="sng">
                      <a:solidFill>
                        <a:srgbClr val="000000"/>
                      </a:solidFill>
                      <a:prstDash val="solid"/>
                    </a:lnL>
                    <a:lnR w="24130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43840" indent="0" algn="r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440"/>
                        </a:spcAft>
                      </a:pPr>
                      <a:r>
                        <a:rPr lang="en-US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amongst individuals? </a:t>
                      </a:r>
                    </a:p>
                  </a:txBody>
                  <a:tcPr marL="0" marR="0" marT="0" marB="0">
                    <a:lnL w="24130" cmpd="sng">
                      <a:solidFill>
                        <a:srgbClr val="000000"/>
                      </a:solidFill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2413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/>
        </p:nvGraphicFramePr>
        <p:xfrm>
          <a:off x="557530" y="4148455"/>
          <a:ext cx="6720840" cy="764540"/>
        </p:xfrm>
        <a:graphic>
          <a:graphicData uri="http://schemas.openxmlformats.org/drawingml/2006/table">
            <a:tbl>
              <a:tblPr/>
              <a:tblGrid>
                <a:gridCol w="8566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31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20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210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699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5798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94945"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2413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790"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24130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>
                        <a:lnSpc>
                          <a:spcPts val="1100"/>
                        </a:lnSpc>
                        <a:spcBef>
                          <a:spcPts val="1045"/>
                        </a:spcBef>
                        <a:spcAft>
                          <a:spcPts val="0"/>
                        </a:spcAft>
                      </a:pPr>
                      <a:r>
                        <a:rPr lang="en-US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Fisher-pitman permutation </a:t>
                      </a:r>
                    </a:p>
                    <a:p>
                      <a:pPr marL="0" marR="0" indent="0" algn="ctr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1020"/>
                        </a:spcAft>
                      </a:pPr>
                      <a:r>
                        <a:rPr lang="en-US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tests </a:t>
                      </a:r>
                    </a:p>
                  </a:txBody>
                  <a:tcPr marL="0" marR="0" marT="0" marB="0" anchor="ctr">
                    <a:lnL w="24130" cmpd="sng">
                      <a:solidFill>
                        <a:srgbClr val="000000"/>
                      </a:solidFill>
                      <a:prstDash val="solid"/>
                    </a:lnL>
                    <a:lnR w="24130" cmpd="sng">
                      <a:solidFill>
                        <a:srgbClr val="000000"/>
                      </a:solidFill>
                      <a:prstDash val="solid"/>
                    </a:lnR>
                    <a:lnT w="24130" cmpd="sng">
                      <a:solidFill>
                        <a:srgbClr val="000000"/>
                      </a:solidFill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0380"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200"/>
                        </a:lnSpc>
                        <a:spcBef>
                          <a:spcPts val="1360"/>
                        </a:spcBef>
                        <a:spcAft>
                          <a:spcPts val="1400"/>
                        </a:spcAft>
                      </a:pPr>
                      <a:r>
                        <a:rPr lang="en-US" sz="1000" spc="0">
                          <a:solidFill>
                            <a:srgbClr val="FFFFFF"/>
                          </a:solidFill>
                          <a:latin typeface="Arial" panose="02020603050405020304" pitchFamily="2"/>
                        </a:rPr>
                        <a:t>Shape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4BABC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1000"/>
                        </a:lnSpc>
                        <a:spcBef>
                          <a:spcPts val="975"/>
                        </a:spcBef>
                        <a:spcAft>
                          <a:spcPts val="875"/>
                        </a:spcAft>
                      </a:pPr>
                      <a:r>
                        <a:rPr lang="en-US" sz="1000" spc="0">
                          <a:solidFill>
                            <a:srgbClr val="FFFFFF"/>
                          </a:solidFill>
                          <a:latin typeface="Arial" panose="02020603050405020304" pitchFamily="2"/>
                        </a:rPr>
                        <a:t>Standard </a:t>
                      </a:r>
                      <a:br/>
                      <a:r>
                        <a:rPr lang="en-US" sz="1000" spc="0">
                          <a:solidFill>
                            <a:srgbClr val="FFFFFF"/>
                          </a:solidFill>
                          <a:latin typeface="Arial" panose="02020603050405020304" pitchFamily="2"/>
                        </a:rPr>
                        <a:t>Deviation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  <a:solidFill>
                      <a:srgbClr val="4BABC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24130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 anchor="ctr">
                    <a:lnL w="24130" cmpd="sng">
                      <a:solidFill>
                        <a:srgbClr val="000000"/>
                      </a:solidFill>
                      <a:prstDash val="solid"/>
                    </a:lnL>
                    <a:lnR w="24130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7790"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24130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 anchor="ctr">
                    <a:lnL w="24130" cmpd="sng">
                      <a:solidFill>
                        <a:srgbClr val="000000"/>
                      </a:solidFill>
                      <a:prstDash val="solid"/>
                    </a:lnL>
                    <a:lnR w="24130" cmpd="sng">
                      <a:solidFill>
                        <a:srgbClr val="000000"/>
                      </a:solidFill>
                      <a:prstDash val="solid"/>
                    </a:lnR>
                    <a:lnT w="0" cmpd="sng">
                      <a:noFill/>
                      <a:prstDash val="solid"/>
                    </a:lnT>
                    <a:lnB w="2413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" name="Text Placeholder 20"/>
          <p:cNvSpPr>
            <a:spLocks noGrp="1"/>
          </p:cNvSpPr>
          <p:nvPr>
            <p:ph type="body" idx="10"/>
          </p:nvPr>
        </p:nvSpPr>
        <p:spPr>
          <a:xfrm>
            <a:off x="1423670" y="5108575"/>
            <a:ext cx="1023620" cy="502920"/>
          </a:xfrm>
          <a:prstGeom prst="rect">
            <a:avLst/>
          </a:prstGeom>
          <a:solidFill>
            <a:srgbClr val="4BABC6"/>
          </a:solidFill>
          <a:ln w="0" cmpd="sng">
            <a:noFill/>
            <a:prstDash val="solid"/>
          </a:ln>
        </p:spPr>
        <p:txBody>
          <a:bodyPr vert="horz" lIns="0" tIns="175260" rIns="0" bIns="0" anchor="t"/>
          <a:lstStyle/>
          <a:p>
            <a:pPr marL="137160" marR="0" indent="0" algn="l">
              <a:lnSpc>
                <a:spcPts val="1200"/>
              </a:lnSpc>
              <a:spcAft>
                <a:spcPts val="1380"/>
              </a:spcAft>
            </a:pPr>
            <a:r>
              <a:rPr lang="en-US" sz="1000" spc="0">
                <a:solidFill>
                  <a:srgbClr val="FFFFFF"/>
                </a:solidFill>
                <a:latin typeface="Arial" panose="02020603050405020304" pitchFamily="2"/>
              </a:rPr>
              <a:t>Synchronicity </a:t>
            </a:r>
          </a:p>
        </p:txBody>
      </p:sp>
      <p:sp>
        <p:nvSpPr>
          <p:cNvPr id="22" name="Text Placeholder 21"/>
          <p:cNvSpPr>
            <a:spLocks noGrp="1"/>
          </p:cNvSpPr>
          <p:nvPr>
            <p:ph type="body" idx="10"/>
          </p:nvPr>
        </p:nvSpPr>
        <p:spPr>
          <a:xfrm>
            <a:off x="1423670" y="5852160"/>
            <a:ext cx="1023620" cy="499745"/>
          </a:xfrm>
          <a:prstGeom prst="rect">
            <a:avLst/>
          </a:prstGeom>
          <a:solidFill>
            <a:srgbClr val="4BABC6"/>
          </a:solidFill>
          <a:ln w="0" cmpd="sng">
            <a:noFill/>
            <a:prstDash val="solid"/>
          </a:ln>
        </p:spPr>
        <p:txBody>
          <a:bodyPr vert="horz" lIns="0" tIns="175260" rIns="0" bIns="0" anchor="t"/>
          <a:lstStyle/>
          <a:p>
            <a:pPr marL="137160" marR="0" indent="0" algn="l">
              <a:lnSpc>
                <a:spcPts val="1200"/>
              </a:lnSpc>
              <a:spcAft>
                <a:spcPts val="1355"/>
              </a:spcAft>
            </a:pPr>
            <a:r>
              <a:rPr lang="en-US" sz="1000" spc="0">
                <a:solidFill>
                  <a:srgbClr val="FFFFFF"/>
                </a:solidFill>
                <a:latin typeface="Arial" panose="02020603050405020304" pitchFamily="2"/>
              </a:rPr>
              <a:t>Angle Values </a:t>
            </a:r>
          </a:p>
        </p:txBody>
      </p:sp>
      <p:cxnSp>
        <p:nvCxnSpPr>
          <p:cNvPr id="27" name="Straight Connector 26"/>
          <p:cNvCxnSpPr/>
          <p:nvPr/>
        </p:nvCxnSpPr>
        <p:spPr>
          <a:xfrm>
            <a:off x="1124585" y="4148455"/>
            <a:ext cx="0" cy="1951355"/>
          </a:xfrm>
          <a:prstGeom prst="line">
            <a:avLst/>
          </a:prstGeom>
          <a:ln w="24130" cmpd="sng">
            <a:solidFill>
              <a:srgbClr val="4BABC6"/>
            </a:solidFill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1313180"/>
            <a:ext cx="9153525" cy="737870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741680" y="2616835"/>
            <a:ext cx="8405495" cy="3033395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642620" y="1602740"/>
            <a:ext cx="4692650" cy="28448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2225" rIns="0" bIns="0" anchor="t"/>
          <a:lstStyle/>
          <a:p>
            <a:pPr marL="0" marR="0" indent="0" algn="l">
              <a:lnSpc>
                <a:spcPts val="2000"/>
              </a:lnSpc>
              <a:spcAft>
                <a:spcPts val="0"/>
              </a:spcAft>
            </a:pPr>
            <a:r>
              <a:rPr lang="en-US" sz="1950" b="1" spc="0">
                <a:solidFill>
                  <a:srgbClr val="FFFFFF"/>
                </a:solidFill>
                <a:latin typeface="Calibri" panose="02020603050405020304" pitchFamily="2"/>
              </a:rPr>
              <a:t>Intraindividual Variability: Upper Body Joints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454025" y="2252345"/>
            <a:ext cx="9156700" cy="3644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1600200" marR="0" indent="0" algn="l">
              <a:lnSpc>
                <a:spcPts val="2000"/>
              </a:lnSpc>
              <a:spcAft>
                <a:spcPts val="830"/>
              </a:spcAft>
              <a:tabLst>
                <a:tab pos="6217920" algn="l"/>
              </a:tabLst>
            </a:pPr>
            <a:r>
              <a:rPr lang="en-US" sz="1750" b="1" spc="-5">
                <a:solidFill>
                  <a:srgbClr val="000000"/>
                </a:solidFill>
                <a:latin typeface="Arial Narrow" panose="02020603050405020304" pitchFamily="2"/>
              </a:rPr>
              <a:t>A - Shoulder Joint B - Elbow Joint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515620" y="5948680"/>
            <a:ext cx="9156700" cy="2362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4445" rIns="0" bIns="0" anchor="t"/>
          <a:lstStyle/>
          <a:p>
            <a:pPr marL="0" marR="0" indent="0" algn="ctr">
              <a:lnSpc>
                <a:spcPts val="1800"/>
              </a:lnSpc>
              <a:spcAft>
                <a:spcPts val="0"/>
              </a:spcAft>
            </a:pPr>
            <a:r>
              <a:rPr lang="en-US" sz="1600" b="1" spc="0">
                <a:solidFill>
                  <a:srgbClr val="000000"/>
                </a:solidFill>
                <a:latin typeface="Arial Narrow" panose="02020603050405020304" pitchFamily="2"/>
              </a:rPr>
              <a:t>Figure 4 – Upper Limb Angular Waveforms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layou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Arab" typeface="Arial"/>
      </a:majorFont>
      <a:minorFont>
        <a:latin typeface="Calibri"/>
        <a:ea typeface=""/>
        <a:cs typeface=""/>
        <a:font script="Arab" typeface="Arial"/>
      </a:minorFont>
    </a:fontScheme>
    <a:fmtScheme name="Office">
      <a:fillStyleLst>
        <a:solidFill>
          <a:schemeClr val="bg1">
            <a:alpha val="0"/>
          </a:schemeClr>
        </a:solidFill>
        <a:gradFill/>
        <a:gradFill/>
      </a:fillStyleLst>
      <a:lnStyleLst>
        <a:ln/>
        <a:ln/>
        <a:ln/>
      </a:lnStyleLst>
      <a:effectStyleLst>
        <a:effectStyle>
          <a:effectLst/>
        </a:effectStyle>
        <a:effectStyle>
          <a:effectLst/>
        </a:effectStyle>
        <a:effectStyle>
          <a:effectLst/>
          <a:scene3d>
            <a:camera prst="orthographicFront"/>
            <a:lightRig rig="threePt" dir="t"/>
          </a:scene3d>
        </a:effectStyle>
      </a:effectStyleLst>
      <a:bgFillStyleLst>
        <a:solidFill>
          <a:schemeClr val="bg1">
            <a:alpha val="0"/>
          </a:schemeClr>
        </a:solidFill>
        <a:gradFill/>
        <a:gradFill/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1340</Words>
  <Application>Microsoft Macintosh PowerPoint</Application>
  <PresentationFormat>Custom</PresentationFormat>
  <Paragraphs>201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Arial Narrow</vt:lpstr>
      <vt:lpstr>Calibri</vt:lpstr>
      <vt:lpstr>Symbol</vt:lpstr>
      <vt:lpstr>Times New Roman</vt:lpstr>
      <vt:lpstr>Verdana</vt:lpstr>
      <vt:lpstr>default layout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Smith, Mandy</cp:lastModifiedBy>
  <cp:revision>1</cp:revision>
  <dcterms:modified xsi:type="dcterms:W3CDTF">2020-11-27T09:08:15Z</dcterms:modified>
</cp:coreProperties>
</file>