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32"/>
  </p:notesMasterIdLst>
  <p:handoutMasterIdLst>
    <p:handoutMasterId r:id="rId33"/>
  </p:handoutMasterIdLst>
  <p:sldIdLst>
    <p:sldId id="256" r:id="rId7"/>
    <p:sldId id="259" r:id="rId8"/>
    <p:sldId id="261" r:id="rId9"/>
    <p:sldId id="271" r:id="rId10"/>
    <p:sldId id="273" r:id="rId11"/>
    <p:sldId id="276" r:id="rId12"/>
    <p:sldId id="302" r:id="rId13"/>
    <p:sldId id="303" r:id="rId14"/>
    <p:sldId id="275" r:id="rId15"/>
    <p:sldId id="279" r:id="rId16"/>
    <p:sldId id="281" r:id="rId17"/>
    <p:sldId id="280" r:id="rId18"/>
    <p:sldId id="266" r:id="rId19"/>
    <p:sldId id="292" r:id="rId20"/>
    <p:sldId id="290" r:id="rId21"/>
    <p:sldId id="291" r:id="rId22"/>
    <p:sldId id="289" r:id="rId23"/>
    <p:sldId id="293" r:id="rId24"/>
    <p:sldId id="294" r:id="rId25"/>
    <p:sldId id="300" r:id="rId26"/>
    <p:sldId id="296" r:id="rId27"/>
    <p:sldId id="301" r:id="rId28"/>
    <p:sldId id="268" r:id="rId29"/>
    <p:sldId id="297" r:id="rId30"/>
    <p:sldId id="304" r:id="rId31"/>
  </p:sldIdLst>
  <p:sldSz cx="12192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7529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5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8FB"/>
    <a:srgbClr val="EAF2FA"/>
    <a:srgbClr val="4982B6"/>
    <a:srgbClr val="4881B5"/>
    <a:srgbClr val="FF2F2F"/>
    <a:srgbClr val="0099C4"/>
    <a:srgbClr val="0C406D"/>
    <a:srgbClr val="2F444E"/>
    <a:srgbClr val="354248"/>
    <a:srgbClr val="091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86439"/>
  </p:normalViewPr>
  <p:slideViewPr>
    <p:cSldViewPr>
      <p:cViewPr varScale="1">
        <p:scale>
          <a:sx n="86" d="100"/>
          <a:sy n="86" d="100"/>
        </p:scale>
        <p:origin x="466" y="72"/>
      </p:cViewPr>
      <p:guideLst>
        <p:guide orient="horz" pos="1117"/>
        <p:guide pos="7529"/>
        <p:guide orient="horz" pos="391"/>
        <p:guide orient="horz" pos="73"/>
        <p:guide pos="5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29/05/2018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1" y="3271668"/>
            <a:ext cx="7943507" cy="26760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79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4" y="6456379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5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49080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5229200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602128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 err="1"/>
              <a:t>www.cranfield.ac.uk</a:t>
            </a:r>
            <a:endParaRPr lang="en-GB" sz="2400" b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5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44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74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82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44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6E84-C0A1-44AA-AF96-8EB42D20BEAE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A0D66-9DCD-483C-8ECC-7517344CF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870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005064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494116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566124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 err="1"/>
              <a:t>www.cranfield.ac.uk</a:t>
            </a:r>
            <a:endParaRPr lang="en-GB" sz="2400" b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 userDrawn="1"/>
        </p:nvSpPr>
        <p:spPr>
          <a:xfrm>
            <a:off x="8904312" y="6414383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6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1"/>
            <a:ext cx="11376025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1"/>
            <a:ext cx="6696124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1412776"/>
            <a:ext cx="6696124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0"/>
            <a:ext cx="11376025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404664"/>
            <a:ext cx="4535488" cy="57606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404664"/>
            <a:ext cx="6552108" cy="57606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1137664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 hasCustomPrompt="1"/>
          </p:nvPr>
        </p:nvSpPr>
        <p:spPr>
          <a:xfrm>
            <a:off x="616800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44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2"/>
            <a:ext cx="1220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7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0"/>
            <a:ext cx="12204000" cy="6865885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4000" cy="6865885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6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3902"/>
            <a:ext cx="12204000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03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0"/>
            <a:ext cx="6696124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5"/>
            <a:ext cx="12204000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5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5"/>
            <a:ext cx="12203999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9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/>
          </p:nvPr>
        </p:nvSpPr>
        <p:spPr>
          <a:xfrm>
            <a:off x="407989" y="1412776"/>
            <a:ext cx="669612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9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22" hasCustomPrompt="1"/>
          </p:nvPr>
        </p:nvSpPr>
        <p:spPr>
          <a:xfrm>
            <a:off x="6168008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35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2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8800" y="403200"/>
            <a:ext cx="10224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5843972" y="6414382"/>
            <a:ext cx="504056" cy="326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44" r:id="rId14"/>
    <p:sldLayoutId id="2147483759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8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04312" y="6414383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6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4038600" y="6414383"/>
            <a:ext cx="4114800" cy="3070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>
                <a:solidFill>
                  <a:schemeClr val="bg1"/>
                </a:solidFill>
              </a:rPr>
              <a:pPr algn="ctr"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43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8.png"/><Relationship Id="rId5" Type="http://schemas.openxmlformats.org/officeDocument/2006/relationships/image" Target="../media/image30.jpeg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anfield.ac.uk/centres/throughlife-engineering-services-institute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Identifying challenges in quantifying uncertainty: Case study in infrared thermography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871864" y="3582556"/>
            <a:ext cx="6264696" cy="1368152"/>
          </a:xfrm>
        </p:spPr>
        <p:txBody>
          <a:bodyPr/>
          <a:lstStyle/>
          <a:p>
            <a:r>
              <a:rPr lang="en-GB" dirty="0"/>
              <a:t>Alex Grenyer *	Luke Oakey</a:t>
            </a:r>
          </a:p>
          <a:p>
            <a:r>
              <a:rPr lang="en-GB" dirty="0"/>
              <a:t>Sri Addepalli		John A. Erkoyuncu</a:t>
            </a:r>
          </a:p>
          <a:p>
            <a:r>
              <a:rPr lang="en-GB" dirty="0"/>
              <a:t>Yifan Zhao		Rajkumar Roy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29-31 May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44BBA5-EA39-4888-9D7F-5F07A5AAB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4950708"/>
            <a:ext cx="3345433" cy="106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5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E8E969-BB49-466E-BDC0-4711A73B50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Literature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8237B-A2E1-47BF-84A4-F5C37C13B35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11376644" cy="792163"/>
          </a:xfrm>
        </p:spPr>
        <p:txBody>
          <a:bodyPr/>
          <a:lstStyle/>
          <a:p>
            <a:r>
              <a:rPr lang="en-GB" dirty="0"/>
              <a:t>Research gaps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1F043E4-C2D8-4BE7-8BA5-1D9C9594C355}"/>
              </a:ext>
            </a:extLst>
          </p:cNvPr>
          <p:cNvSpPr/>
          <p:nvPr/>
        </p:nvSpPr>
        <p:spPr>
          <a:xfrm>
            <a:off x="7845565" y="5403462"/>
            <a:ext cx="3705052" cy="720080"/>
          </a:xfrm>
          <a:prstGeom prst="round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171667" rIns="72000" bIns="171667" numCol="1" spcCol="127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dirty="0">
                <a:solidFill>
                  <a:schemeClr val="bg1"/>
                </a:solidFill>
              </a:rPr>
              <a:t>Lack of guidance for compound UQ in CES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C2E38FA-D61C-4B37-B778-530F9C017B11}"/>
              </a:ext>
            </a:extLst>
          </p:cNvPr>
          <p:cNvGrpSpPr/>
          <p:nvPr/>
        </p:nvGrpSpPr>
        <p:grpSpPr>
          <a:xfrm>
            <a:off x="674403" y="2240968"/>
            <a:ext cx="6581390" cy="900000"/>
            <a:chOff x="674403" y="2240968"/>
            <a:chExt cx="6581390" cy="90000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695507D7-7E1A-44C6-8093-B8E63C2C62AB}"/>
                </a:ext>
              </a:extLst>
            </p:cNvPr>
            <p:cNvSpPr/>
            <p:nvPr/>
          </p:nvSpPr>
          <p:spPr>
            <a:xfrm>
              <a:off x="674403" y="2240968"/>
              <a:ext cx="4197461" cy="90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Lack of methods to determine heuristic uncertainties &amp; effect on aggregated System of system (SoS) uncertainty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52D6110-E604-428A-89D7-A9883CDCA284}"/>
                </a:ext>
              </a:extLst>
            </p:cNvPr>
            <p:cNvSpPr/>
            <p:nvPr/>
          </p:nvSpPr>
          <p:spPr>
            <a:xfrm>
              <a:off x="4583832" y="2348880"/>
              <a:ext cx="2671961" cy="642153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/>
            <a:p>
              <a:r>
                <a:rPr lang="en-US" sz="1600" dirty="0"/>
                <a:t>Necessary to capture full system impact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E214794-C1E7-47AD-B8C4-A85EC1EABFB5}"/>
              </a:ext>
            </a:extLst>
          </p:cNvPr>
          <p:cNvGrpSpPr/>
          <p:nvPr/>
        </p:nvGrpSpPr>
        <p:grpSpPr>
          <a:xfrm>
            <a:off x="767408" y="3379264"/>
            <a:ext cx="3693292" cy="2960278"/>
            <a:chOff x="703350" y="3248831"/>
            <a:chExt cx="3693292" cy="296027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1E339C20-F8F5-44F9-9509-7539F7282680}"/>
                </a:ext>
              </a:extLst>
            </p:cNvPr>
            <p:cNvSpPr/>
            <p:nvPr/>
          </p:nvSpPr>
          <p:spPr>
            <a:xfrm>
              <a:off x="903784" y="3717080"/>
              <a:ext cx="2938997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pPr algn="ctr"/>
              <a:r>
                <a:rPr lang="en-US" sz="1600" dirty="0"/>
                <a:t>Multiple subsystems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2721CD0-CB22-4D2F-A1A7-3A508349043C}"/>
                </a:ext>
              </a:extLst>
            </p:cNvPr>
            <p:cNvSpPr/>
            <p:nvPr/>
          </p:nvSpPr>
          <p:spPr>
            <a:xfrm>
              <a:off x="1157449" y="4221088"/>
              <a:ext cx="2938997" cy="64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pPr algn="ctr"/>
              <a:r>
                <a:rPr lang="en-US" sz="1600" dirty="0"/>
                <a:t>Simultaneous &amp; nonlinear interaction on multiple levels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4297A42-87BF-49FA-8326-E27BE47B8F40}"/>
                </a:ext>
              </a:extLst>
            </p:cNvPr>
            <p:cNvSpPr/>
            <p:nvPr/>
          </p:nvSpPr>
          <p:spPr>
            <a:xfrm>
              <a:off x="903784" y="5159478"/>
              <a:ext cx="2493740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pPr algn="ctr"/>
              <a:r>
                <a:rPr lang="en-US" sz="1600" dirty="0"/>
                <a:t>Challenges to UQ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475E9CD-D30D-48ED-B47B-DEC214DE958F}"/>
                </a:ext>
              </a:extLst>
            </p:cNvPr>
            <p:cNvSpPr/>
            <p:nvPr/>
          </p:nvSpPr>
          <p:spPr>
            <a:xfrm>
              <a:off x="703350" y="3248831"/>
              <a:ext cx="1720242" cy="412516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Modern CES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A29A6DC-B0B5-4A2B-832D-925D81188B96}"/>
                </a:ext>
              </a:extLst>
            </p:cNvPr>
            <p:cNvSpPr/>
            <p:nvPr/>
          </p:nvSpPr>
          <p:spPr>
            <a:xfrm>
              <a:off x="1066390" y="5777109"/>
              <a:ext cx="3330252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pPr algn="ctr"/>
              <a:r>
                <a:rPr lang="en-US" sz="1600" dirty="0"/>
                <a:t>Results in over or under estimation</a:t>
              </a:r>
            </a:p>
          </p:txBody>
        </p:sp>
        <p:sp>
          <p:nvSpPr>
            <p:cNvPr id="26" name="Arrow: Up 25">
              <a:extLst>
                <a:ext uri="{FF2B5EF4-FFF2-40B4-BE49-F238E27FC236}">
                  <a16:creationId xmlns:a16="http://schemas.microsoft.com/office/drawing/2014/main" id="{1BE00E89-EA63-4ED6-BBFD-32B18155B5F4}"/>
                </a:ext>
              </a:extLst>
            </p:cNvPr>
            <p:cNvSpPr/>
            <p:nvPr/>
          </p:nvSpPr>
          <p:spPr>
            <a:xfrm rot="10800000">
              <a:off x="2482931" y="4846671"/>
              <a:ext cx="288032" cy="31102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Arrow: Up 26">
              <a:extLst>
                <a:ext uri="{FF2B5EF4-FFF2-40B4-BE49-F238E27FC236}">
                  <a16:creationId xmlns:a16="http://schemas.microsoft.com/office/drawing/2014/main" id="{625F400F-77CD-4EE4-8784-335829B06425}"/>
                </a:ext>
              </a:extLst>
            </p:cNvPr>
            <p:cNvSpPr/>
            <p:nvPr/>
          </p:nvSpPr>
          <p:spPr>
            <a:xfrm rot="10800000">
              <a:off x="2482931" y="5568466"/>
              <a:ext cx="288032" cy="31102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B3C140-14BB-45AB-BDD7-12F93214C1B4}"/>
              </a:ext>
            </a:extLst>
          </p:cNvPr>
          <p:cNvGrpSpPr/>
          <p:nvPr/>
        </p:nvGrpSpPr>
        <p:grpSpPr>
          <a:xfrm>
            <a:off x="7736687" y="1693510"/>
            <a:ext cx="3967987" cy="2533900"/>
            <a:chOff x="7816645" y="1693510"/>
            <a:chExt cx="3967987" cy="25339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07455F7-6C5C-4DA0-85B9-670FBF9CFE0E}"/>
                </a:ext>
              </a:extLst>
            </p:cNvPr>
            <p:cNvSpPr/>
            <p:nvPr/>
          </p:nvSpPr>
          <p:spPr>
            <a:xfrm>
              <a:off x="7816645" y="1693510"/>
              <a:ext cx="3813929" cy="943402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Approaches that support SoS perspective to uncertainty quantification (UQ) are lacking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4C23D7B-E9EC-444F-BAEE-75D81BEF51E4}"/>
                </a:ext>
              </a:extLst>
            </p:cNvPr>
            <p:cNvSpPr/>
            <p:nvPr/>
          </p:nvSpPr>
          <p:spPr>
            <a:xfrm>
              <a:off x="7832142" y="2797688"/>
              <a:ext cx="3952490" cy="4852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r>
                <a:rPr lang="en-US" sz="1600" dirty="0"/>
                <a:t>Individual components, uncertain states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5C7F05D-8CBB-48E4-821E-E13A1E00A51F}"/>
                </a:ext>
              </a:extLst>
            </p:cNvPr>
            <p:cNvSpPr/>
            <p:nvPr/>
          </p:nvSpPr>
          <p:spPr>
            <a:xfrm>
              <a:off x="8181862" y="3454819"/>
              <a:ext cx="3602770" cy="772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4498" rIns="72000" bIns="24498" numCol="1" spcCol="1270" anchor="ctr" anchorCtr="0">
              <a:noAutofit/>
            </a:bodyPr>
            <a:lstStyle/>
            <a:p>
              <a:r>
                <a:rPr lang="en-US" sz="1600" dirty="0"/>
                <a:t>Importance dependent on operational conditions &amp; system environment</a:t>
              </a:r>
            </a:p>
          </p:txBody>
        </p:sp>
        <p:sp>
          <p:nvSpPr>
            <p:cNvPr id="29" name="Arrow: Up 28">
              <a:extLst>
                <a:ext uri="{FF2B5EF4-FFF2-40B4-BE49-F238E27FC236}">
                  <a16:creationId xmlns:a16="http://schemas.microsoft.com/office/drawing/2014/main" id="{612BA38B-5859-45DA-8310-F280FC109522}"/>
                </a:ext>
              </a:extLst>
            </p:cNvPr>
            <p:cNvSpPr/>
            <p:nvPr/>
          </p:nvSpPr>
          <p:spPr>
            <a:xfrm rot="10800000">
              <a:off x="9808040" y="3224698"/>
              <a:ext cx="288032" cy="31102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row: Up 29">
              <a:extLst>
                <a:ext uri="{FF2B5EF4-FFF2-40B4-BE49-F238E27FC236}">
                  <a16:creationId xmlns:a16="http://schemas.microsoft.com/office/drawing/2014/main" id="{B7A48DC0-BDCB-4DD4-AC3B-0D17C6845BF3}"/>
                </a:ext>
              </a:extLst>
            </p:cNvPr>
            <p:cNvSpPr/>
            <p:nvPr/>
          </p:nvSpPr>
          <p:spPr>
            <a:xfrm rot="10800000">
              <a:off x="9808040" y="2517443"/>
              <a:ext cx="288032" cy="31102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023A58F-D36D-429A-B3F6-255AD0D158A0}"/>
              </a:ext>
            </a:extLst>
          </p:cNvPr>
          <p:cNvGrpSpPr/>
          <p:nvPr/>
        </p:nvGrpSpPr>
        <p:grpSpPr>
          <a:xfrm>
            <a:off x="4543879" y="3447336"/>
            <a:ext cx="3192809" cy="2585076"/>
            <a:chOff x="4487367" y="3292195"/>
            <a:chExt cx="3192809" cy="2585076"/>
          </a:xfrm>
        </p:grpSpPr>
        <p:sp>
          <p:nvSpPr>
            <p:cNvPr id="33" name="Arrow: Curved Right 32">
              <a:extLst>
                <a:ext uri="{FF2B5EF4-FFF2-40B4-BE49-F238E27FC236}">
                  <a16:creationId xmlns:a16="http://schemas.microsoft.com/office/drawing/2014/main" id="{E56C31CA-09CE-4ACD-AC31-152A40C4C269}"/>
                </a:ext>
              </a:extLst>
            </p:cNvPr>
            <p:cNvSpPr/>
            <p:nvPr/>
          </p:nvSpPr>
          <p:spPr>
            <a:xfrm>
              <a:off x="5159896" y="3668052"/>
              <a:ext cx="825250" cy="1909187"/>
            </a:xfrm>
            <a:prstGeom prst="curvedRight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4" name="Arrow: Curved Right 33">
              <a:extLst>
                <a:ext uri="{FF2B5EF4-FFF2-40B4-BE49-F238E27FC236}">
                  <a16:creationId xmlns:a16="http://schemas.microsoft.com/office/drawing/2014/main" id="{89FB0D69-2513-466D-BB2C-6E7667706E73}"/>
                </a:ext>
              </a:extLst>
            </p:cNvPr>
            <p:cNvSpPr/>
            <p:nvPr/>
          </p:nvSpPr>
          <p:spPr>
            <a:xfrm rot="10800000">
              <a:off x="6146822" y="3603701"/>
              <a:ext cx="823818" cy="1909187"/>
            </a:xfrm>
            <a:prstGeom prst="curvedRight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5" name="Arrow: Curved Down 34">
              <a:extLst>
                <a:ext uri="{FF2B5EF4-FFF2-40B4-BE49-F238E27FC236}">
                  <a16:creationId xmlns:a16="http://schemas.microsoft.com/office/drawing/2014/main" id="{AE77976E-28AC-4756-AD05-62B996924667}"/>
                </a:ext>
              </a:extLst>
            </p:cNvPr>
            <p:cNvSpPr/>
            <p:nvPr/>
          </p:nvSpPr>
          <p:spPr>
            <a:xfrm>
              <a:off x="4648287" y="3292195"/>
              <a:ext cx="3031889" cy="1232060"/>
            </a:xfrm>
            <a:prstGeom prst="curvedDown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6" name="Arrow: Curved Down 35">
              <a:extLst>
                <a:ext uri="{FF2B5EF4-FFF2-40B4-BE49-F238E27FC236}">
                  <a16:creationId xmlns:a16="http://schemas.microsoft.com/office/drawing/2014/main" id="{F92E8A79-8F90-47B8-86BA-CCC4B99A56CB}"/>
                </a:ext>
              </a:extLst>
            </p:cNvPr>
            <p:cNvSpPr/>
            <p:nvPr/>
          </p:nvSpPr>
          <p:spPr>
            <a:xfrm rot="10800000">
              <a:off x="4487367" y="4645211"/>
              <a:ext cx="3048791" cy="1232060"/>
            </a:xfrm>
            <a:prstGeom prst="curvedDown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37" name="Picture 2" descr="Question Marks Over Man Showing Confusion And Uncertainty">
              <a:extLst>
                <a:ext uri="{FF2B5EF4-FFF2-40B4-BE49-F238E27FC236}">
                  <a16:creationId xmlns:a16="http://schemas.microsoft.com/office/drawing/2014/main" id="{D697A39C-3780-4F0B-8E13-E6E8CC01B5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28" r="7873"/>
            <a:stretch/>
          </p:blipFill>
          <p:spPr bwMode="auto">
            <a:xfrm>
              <a:off x="5679448" y="4059568"/>
              <a:ext cx="814845" cy="1066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9453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93B988-F9DF-42ED-ACD4-7C89EDA0D35F}"/>
              </a:ext>
            </a:extLst>
          </p:cNvPr>
          <p:cNvSpPr/>
          <p:nvPr/>
        </p:nvSpPr>
        <p:spPr>
          <a:xfrm>
            <a:off x="1407056" y="2459504"/>
            <a:ext cx="937788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rgbClr val="0C406D"/>
                </a:solidFill>
              </a:rPr>
              <a:t>Use case: Thermography</a:t>
            </a:r>
          </a:p>
          <a:p>
            <a:pPr algn="ctr"/>
            <a:r>
              <a:rPr lang="en-GB" sz="6000" b="1" dirty="0">
                <a:solidFill>
                  <a:srgbClr val="0C406D"/>
                </a:solidFill>
              </a:rPr>
              <a:t>system demonstrator</a:t>
            </a:r>
          </a:p>
        </p:txBody>
      </p:sp>
    </p:spTree>
    <p:extLst>
      <p:ext uri="{BB962C8B-B14F-4D97-AF65-F5344CB8AC3E}">
        <p14:creationId xmlns:p14="http://schemas.microsoft.com/office/powerpoint/2010/main" val="180767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E02778-2559-4D83-91E9-0261C47E91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9FAA7-A0DA-483C-9BD3-722DB5BB1A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11376644" cy="792163"/>
          </a:xfrm>
        </p:spPr>
        <p:txBody>
          <a:bodyPr/>
          <a:lstStyle/>
          <a:p>
            <a:r>
              <a:rPr lang="en-GB" dirty="0"/>
              <a:t>What is thermography?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982938-B311-4310-9AA2-0FAD055E3842}"/>
              </a:ext>
            </a:extLst>
          </p:cNvPr>
          <p:cNvSpPr/>
          <p:nvPr/>
        </p:nvSpPr>
        <p:spPr>
          <a:xfrm>
            <a:off x="577343" y="2344648"/>
            <a:ext cx="1759098" cy="64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tx1"/>
                </a:solidFill>
              </a:rPr>
              <a:t>NDT process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9145061-253C-4A09-B96E-B1AF54478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711" y="1257062"/>
            <a:ext cx="5111482" cy="28803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3FDE20-19DC-489B-8E7F-D98C5D08AC1F}"/>
              </a:ext>
            </a:extLst>
          </p:cNvPr>
          <p:cNvSpPr/>
          <p:nvPr/>
        </p:nvSpPr>
        <p:spPr>
          <a:xfrm>
            <a:off x="2824734" y="2204864"/>
            <a:ext cx="3127250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tx1"/>
                </a:solidFill>
              </a:rPr>
              <a:t>Sample heated by uniform pulse of light from flash box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BD79853-6DD4-4D59-9D54-28ADD82F6AA3}"/>
              </a:ext>
            </a:extLst>
          </p:cNvPr>
          <p:cNvSpPr/>
          <p:nvPr/>
        </p:nvSpPr>
        <p:spPr>
          <a:xfrm>
            <a:off x="448470" y="3307396"/>
            <a:ext cx="2407170" cy="12599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tx1"/>
                </a:solidFill>
              </a:rPr>
              <a:t>IR camera monitors sample surface temperature response over time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17A1F05-6FAA-40D2-B377-B7ED13DAD5DA}"/>
              </a:ext>
            </a:extLst>
          </p:cNvPr>
          <p:cNvSpPr/>
          <p:nvPr/>
        </p:nvSpPr>
        <p:spPr>
          <a:xfrm>
            <a:off x="577343" y="4941153"/>
            <a:ext cx="5359498" cy="11521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tx1"/>
                </a:solidFill>
              </a:rPr>
              <a:t>Heat flow obstructed in areas close to a wall or subsurface defect, causing increase in local surface temperature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F14829-E3E3-4E41-8369-C07850664CA2}"/>
              </a:ext>
            </a:extLst>
          </p:cNvPr>
          <p:cNvSpPr/>
          <p:nvPr/>
        </p:nvSpPr>
        <p:spPr>
          <a:xfrm>
            <a:off x="3184774" y="3501008"/>
            <a:ext cx="2839218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tx1"/>
                </a:solidFill>
              </a:rPr>
              <a:t>Used in various conditions to identify defects and in several materials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E72EF-8064-4CB4-B227-A61B03B5D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4149080"/>
            <a:ext cx="5364841" cy="20648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2B5267-FAA2-4EA4-9527-5D0FC38DF00B}"/>
              </a:ext>
            </a:extLst>
          </p:cNvPr>
          <p:cNvSpPr txBox="1"/>
          <p:nvPr/>
        </p:nvSpPr>
        <p:spPr>
          <a:xfrm>
            <a:off x="10499930" y="6225613"/>
            <a:ext cx="12446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Zhao et al (2018)</a:t>
            </a:r>
          </a:p>
        </p:txBody>
      </p:sp>
    </p:spTree>
    <p:extLst>
      <p:ext uri="{BB962C8B-B14F-4D97-AF65-F5344CB8AC3E}">
        <p14:creationId xmlns:p14="http://schemas.microsoft.com/office/powerpoint/2010/main" val="181927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170B13-BE19-40E9-8552-018DF6E17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4D99F-5288-4677-9FDB-058BB65C8C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Identification of uncertainties</a:t>
            </a: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992E7CFE-632A-495C-86BA-2EEDF672C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2176366"/>
            <a:ext cx="5472608" cy="4060946"/>
          </a:xfrm>
          <a:prstGeom prst="rect">
            <a:avLst/>
          </a:prstGeom>
        </p:spPr>
      </p:pic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D4C71D9A-D234-48C0-88DD-99CDC781B78D}"/>
              </a:ext>
            </a:extLst>
          </p:cNvPr>
          <p:cNvSpPr/>
          <p:nvPr/>
        </p:nvSpPr>
        <p:spPr>
          <a:xfrm>
            <a:off x="488179" y="2276872"/>
            <a:ext cx="1759098" cy="432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lvl="0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Considered…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E3AF773-2154-4E57-93E1-9CAC0D89DC5B}"/>
              </a:ext>
            </a:extLst>
          </p:cNvPr>
          <p:cNvSpPr/>
          <p:nvPr/>
        </p:nvSpPr>
        <p:spPr>
          <a:xfrm>
            <a:off x="3503712" y="2426568"/>
            <a:ext cx="2249794" cy="43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/>
                </a:solidFill>
              </a:rPr>
              <a:t>Measured data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70C4F95-034C-4D1F-843A-77999BEE18C4}"/>
              </a:ext>
            </a:extLst>
          </p:cNvPr>
          <p:cNvSpPr/>
          <p:nvPr/>
        </p:nvSpPr>
        <p:spPr>
          <a:xfrm>
            <a:off x="677324" y="2888960"/>
            <a:ext cx="2663676" cy="684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/>
                </a:solidFill>
              </a:rPr>
              <a:t>Combined uncertainty from each module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E0BD8832-BEAE-4901-85BB-8A25EA0C3004}"/>
              </a:ext>
            </a:extLst>
          </p:cNvPr>
          <p:cNvSpPr/>
          <p:nvPr/>
        </p:nvSpPr>
        <p:spPr>
          <a:xfrm>
            <a:off x="677324" y="4646283"/>
            <a:ext cx="4914620" cy="11589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/>
                </a:solidFill>
              </a:rPr>
              <a:t>Digital intensity level of reconstructed temperature decay profile from IR camera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A9A0435A-69D6-4B4C-B666-AA31DBC557C2}"/>
              </a:ext>
            </a:extLst>
          </p:cNvPr>
          <p:cNvSpPr/>
          <p:nvPr/>
        </p:nvSpPr>
        <p:spPr>
          <a:xfrm>
            <a:off x="479376" y="4293144"/>
            <a:ext cx="1993190" cy="432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Measured value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DECB31F-0A1A-4FB0-AF5B-5ED27B7641CD}"/>
              </a:ext>
            </a:extLst>
          </p:cNvPr>
          <p:cNvSpPr/>
          <p:nvPr/>
        </p:nvSpPr>
        <p:spPr>
          <a:xfrm>
            <a:off x="3701615" y="3140968"/>
            <a:ext cx="2249794" cy="43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/>
                </a:solidFill>
              </a:rPr>
              <a:t>Heuristic estimates</a:t>
            </a:r>
          </a:p>
        </p:txBody>
      </p:sp>
    </p:spTree>
    <p:extLst>
      <p:ext uri="{BB962C8B-B14F-4D97-AF65-F5344CB8AC3E}">
        <p14:creationId xmlns:p14="http://schemas.microsoft.com/office/powerpoint/2010/main" val="33932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3" grpId="0" animBg="1"/>
      <p:bldP spid="99" grpId="0" animBg="1"/>
      <p:bldP spid="102" grpId="0" animBg="1"/>
      <p:bldP spid="104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170B13-BE19-40E9-8552-018DF6E17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4D99F-5288-4677-9FDB-058BB65C8C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Identification of uncertainties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DCCB68-34A5-4C2A-9D75-DFD5CD952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727324"/>
              </p:ext>
            </p:extLst>
          </p:nvPr>
        </p:nvGraphicFramePr>
        <p:xfrm>
          <a:off x="335360" y="2132856"/>
          <a:ext cx="5832027" cy="4083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1886">
                  <a:extLst>
                    <a:ext uri="{9D8B030D-6E8A-4147-A177-3AD203B41FA5}">
                      <a16:colId xmlns:a16="http://schemas.microsoft.com/office/drawing/2014/main" val="2391827072"/>
                    </a:ext>
                  </a:extLst>
                </a:gridCol>
                <a:gridCol w="1695805">
                  <a:extLst>
                    <a:ext uri="{9D8B030D-6E8A-4147-A177-3AD203B41FA5}">
                      <a16:colId xmlns:a16="http://schemas.microsoft.com/office/drawing/2014/main" val="217701155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21400090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87753784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85839870"/>
                    </a:ext>
                  </a:extLst>
                </a:gridCol>
              </a:tblGrid>
              <a:tr h="86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Subsystem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Uncertainty source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/ mean value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Error margin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Probability distribution, uncertainty type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1613795965"/>
                  </a:ext>
                </a:extLst>
              </a:tr>
              <a:tr h="247671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IR Camera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Atmospheric T., K (</a:t>
                      </a:r>
                      <a:r>
                        <a:rPr lang="en-GB" sz="1100" dirty="0" err="1">
                          <a:effectLst/>
                        </a:rPr>
                        <a:t>T</a:t>
                      </a:r>
                      <a:r>
                        <a:rPr lang="en-GB" sz="1100" baseline="-25000" dirty="0" err="1">
                          <a:effectLst/>
                        </a:rPr>
                        <a:t>atm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294.34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Normal, 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402743571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Humidity, % (ω</a:t>
                      </a:r>
                      <a:r>
                        <a:rPr lang="en-GB" sz="1100" baseline="-25000" dirty="0">
                          <a:effectLst/>
                        </a:rPr>
                        <a:t>%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±0.1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Normal, 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364950765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Distance, m (d)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0.26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2117919456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Intensity reading (T</a:t>
                      </a:r>
                      <a:r>
                        <a:rPr lang="en-GB" sz="1100" baseline="-25000" dirty="0">
                          <a:effectLst/>
                        </a:rPr>
                        <a:t>ob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5.13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Normal, 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55283246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Positioning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593061"/>
                  </a:ext>
                </a:extLst>
              </a:tr>
              <a:tr h="2476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Flash Box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Flash intensity, %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75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47149792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Synchronisation, 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177796"/>
                  </a:ext>
                </a:extLst>
              </a:tr>
              <a:tr h="247671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Sample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Emissivity (</a:t>
                      </a:r>
                      <a:r>
                        <a:rPr lang="en-GB" sz="1100" dirty="0" err="1">
                          <a:effectLst/>
                        </a:rPr>
                        <a:t>ε</a:t>
                      </a:r>
                      <a:r>
                        <a:rPr lang="en-GB" sz="1100" baseline="-25000" dirty="0" err="1">
                          <a:effectLst/>
                        </a:rPr>
                        <a:t>ob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45654117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Temperature, K (T</a:t>
                      </a:r>
                      <a:r>
                        <a:rPr lang="en-GB" sz="1100" baseline="-25000" dirty="0">
                          <a:effectLst/>
                        </a:rPr>
                        <a:t>o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294.34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Normal, 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2316705327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Mount Positioning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1361602879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Replacement moving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569680"/>
                  </a:ext>
                </a:extLst>
              </a:tr>
              <a:tr h="2476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Computer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Operator bias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9595974"/>
                  </a:ext>
                </a:extLst>
              </a:tr>
              <a:tr h="247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Computation error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±0.01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Uniform, B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185719015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075AC0B-189C-46FD-B5AF-8274473BF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2176366"/>
            <a:ext cx="5472608" cy="406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C60C563-E0F0-4E99-90CD-C65B62C97341}"/>
              </a:ext>
            </a:extLst>
          </p:cNvPr>
          <p:cNvGrpSpPr/>
          <p:nvPr/>
        </p:nvGrpSpPr>
        <p:grpSpPr>
          <a:xfrm>
            <a:off x="6117464" y="1412776"/>
            <a:ext cx="5667168" cy="4656948"/>
            <a:chOff x="6117464" y="1412776"/>
            <a:chExt cx="5667168" cy="46569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E4737C-3402-49E7-8990-1250D513A2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8" t="38063" r="13966" b="3797"/>
            <a:stretch/>
          </p:blipFill>
          <p:spPr>
            <a:xfrm>
              <a:off x="6117464" y="1412776"/>
              <a:ext cx="5667168" cy="3029286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E6606BF-1AEB-4D1B-A748-6DA483AC23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98" b="28845"/>
            <a:stretch/>
          </p:blipFill>
          <p:spPr>
            <a:xfrm>
              <a:off x="6117465" y="3903855"/>
              <a:ext cx="5667167" cy="216586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9314F05-D9A3-415F-8D20-B71249BD72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6" t="5794" r="27882" b="17323"/>
            <a:stretch/>
          </p:blipFill>
          <p:spPr>
            <a:xfrm>
              <a:off x="6124759" y="1412776"/>
              <a:ext cx="1302704" cy="1583753"/>
            </a:xfrm>
            <a:prstGeom prst="rect">
              <a:avLst/>
            </a:prstGeom>
            <a:effectLst>
              <a:softEdge rad="63500"/>
            </a:effectLst>
          </p:spPr>
        </p:pic>
      </p:grp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2334D9C-8146-47F3-9275-C4FBAA1151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9496" y="404664"/>
            <a:ext cx="10225136" cy="864096"/>
          </a:xfrm>
        </p:spPr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DA65459-F84C-4D51-A4FC-4B560008D3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3815804" cy="792163"/>
          </a:xfrm>
        </p:spPr>
        <p:txBody>
          <a:bodyPr/>
          <a:lstStyle/>
          <a:p>
            <a:r>
              <a:rPr lang="en-GB" dirty="0"/>
              <a:t>Experimental procedure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5C5D3D1-BDC2-4DCA-B2D5-001FAC611F4A}"/>
              </a:ext>
            </a:extLst>
          </p:cNvPr>
          <p:cNvSpPr/>
          <p:nvPr/>
        </p:nvSpPr>
        <p:spPr>
          <a:xfrm>
            <a:off x="476158" y="5589240"/>
            <a:ext cx="3891650" cy="5400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3 trails per rep – Total 30 datasets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123119-097D-4BE8-8456-D82255302F35}"/>
              </a:ext>
            </a:extLst>
          </p:cNvPr>
          <p:cNvSpPr/>
          <p:nvPr/>
        </p:nvSpPr>
        <p:spPr>
          <a:xfrm>
            <a:off x="6240016" y="4011616"/>
            <a:ext cx="1656184" cy="452770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Fixed position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77525D-D3FB-4B4F-957E-B0326E6E660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7896200" y="3669593"/>
            <a:ext cx="1944216" cy="568408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324EA8-C3F9-4FC2-A8BC-9E43F0E8DF37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7068108" y="4464386"/>
            <a:ext cx="684076" cy="53527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873F770-5D3C-4FFA-98C0-91A3A97E4E17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7068108" y="2927419"/>
            <a:ext cx="481906" cy="108419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53F3025-745A-4323-8027-43416FA3F071}"/>
              </a:ext>
            </a:extLst>
          </p:cNvPr>
          <p:cNvCxnSpPr>
            <a:cxnSpLocks/>
          </p:cNvCxnSpPr>
          <p:nvPr/>
        </p:nvCxnSpPr>
        <p:spPr>
          <a:xfrm flipV="1">
            <a:off x="6456040" y="1556792"/>
            <a:ext cx="39580" cy="1084196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1072573-4698-4A73-A048-46958C0FAEEC}"/>
              </a:ext>
            </a:extLst>
          </p:cNvPr>
          <p:cNvSpPr/>
          <p:nvPr/>
        </p:nvSpPr>
        <p:spPr>
          <a:xfrm>
            <a:off x="6299737" y="5233921"/>
            <a:ext cx="1536741" cy="648072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Constant parameters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E346F-6841-4AC0-B869-F7A3745E92C4}"/>
              </a:ext>
            </a:extLst>
          </p:cNvPr>
          <p:cNvGrpSpPr/>
          <p:nvPr/>
        </p:nvGrpSpPr>
        <p:grpSpPr>
          <a:xfrm>
            <a:off x="476159" y="2168920"/>
            <a:ext cx="5363287" cy="1332016"/>
            <a:chOff x="476159" y="2168920"/>
            <a:chExt cx="5363287" cy="1332016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CAB36F2-5F53-4CBE-8286-FA11C2B655F4}"/>
                </a:ext>
              </a:extLst>
            </p:cNvPr>
            <p:cNvSpPr/>
            <p:nvPr/>
          </p:nvSpPr>
          <p:spPr>
            <a:xfrm>
              <a:off x="2207851" y="2168920"/>
              <a:ext cx="3631595" cy="54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ysClr val="windowText" lastClr="000000"/>
                  </a:solidFill>
                </a:rPr>
                <a:t>Sample removed every 10 reps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AFE769CB-ED71-45B1-BF68-A2EF81D0A61B}"/>
                </a:ext>
              </a:extLst>
            </p:cNvPr>
            <p:cNvSpPr/>
            <p:nvPr/>
          </p:nvSpPr>
          <p:spPr>
            <a:xfrm>
              <a:off x="476159" y="2852936"/>
              <a:ext cx="4971769" cy="64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>
                  <a:solidFill>
                    <a:sysClr val="windowText" lastClr="000000"/>
                  </a:solidFill>
                </a:rPr>
                <a:t>Simulated positional uncertainty associated with operator &amp; sample positioning</a:t>
              </a:r>
            </a:p>
          </p:txBody>
        </p:sp>
        <p:sp>
          <p:nvSpPr>
            <p:cNvPr id="47" name="Arrow: Up 46">
              <a:extLst>
                <a:ext uri="{FF2B5EF4-FFF2-40B4-BE49-F238E27FC236}">
                  <a16:creationId xmlns:a16="http://schemas.microsoft.com/office/drawing/2014/main" id="{DEC6EFEF-A070-4D0C-B6D4-135C3D6E1FA8}"/>
                </a:ext>
              </a:extLst>
            </p:cNvPr>
            <p:cNvSpPr/>
            <p:nvPr/>
          </p:nvSpPr>
          <p:spPr>
            <a:xfrm rot="10800000">
              <a:off x="3503711" y="2616399"/>
              <a:ext cx="288032" cy="31102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6E0DDC0-4A0E-4EEB-BAA5-548131C50718}"/>
              </a:ext>
            </a:extLst>
          </p:cNvPr>
          <p:cNvGrpSpPr/>
          <p:nvPr/>
        </p:nvGrpSpPr>
        <p:grpSpPr>
          <a:xfrm>
            <a:off x="476158" y="4005064"/>
            <a:ext cx="5496555" cy="1188080"/>
            <a:chOff x="476158" y="4005064"/>
            <a:chExt cx="5496555" cy="1188080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490857A5-11EE-4C7D-8882-2C157BAF17DD}"/>
                </a:ext>
              </a:extLst>
            </p:cNvPr>
            <p:cNvSpPr/>
            <p:nvPr/>
          </p:nvSpPr>
          <p:spPr>
            <a:xfrm>
              <a:off x="476158" y="4005064"/>
              <a:ext cx="4321240" cy="54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i="1" dirty="0">
                  <a:solidFill>
                    <a:sysClr val="windowText" lastClr="000000"/>
                  </a:solidFill>
                </a:rPr>
                <a:t>T</a:t>
              </a:r>
              <a:r>
                <a:rPr lang="en-US" i="1" baseline="-25000" dirty="0">
                  <a:solidFill>
                    <a:sysClr val="windowText" lastClr="000000"/>
                  </a:solidFill>
                </a:rPr>
                <a:t>atm</a:t>
              </a:r>
              <a:r>
                <a:rPr lang="en-US" dirty="0">
                  <a:solidFill>
                    <a:sysClr val="windowText" lastClr="000000"/>
                  </a:solidFill>
                </a:rPr>
                <a:t> &amp; </a:t>
              </a:r>
              <a:r>
                <a:rPr lang="en-US" i="1" dirty="0">
                  <a:solidFill>
                    <a:sysClr val="windowText" lastClr="000000"/>
                  </a:solidFill>
                </a:rPr>
                <a:t>hum</a:t>
              </a:r>
              <a:r>
                <a:rPr lang="en-US" dirty="0">
                  <a:solidFill>
                    <a:sysClr val="windowText" lastClr="000000"/>
                  </a:solidFill>
                </a:rPr>
                <a:t> recorded every 10 reps</a:t>
              </a:r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E521263-531F-4ECD-9992-666C41F314F3}"/>
                </a:ext>
              </a:extLst>
            </p:cNvPr>
            <p:cNvSpPr/>
            <p:nvPr/>
          </p:nvSpPr>
          <p:spPr>
            <a:xfrm>
              <a:off x="1000944" y="4725144"/>
              <a:ext cx="4971769" cy="46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>
                  <a:solidFill>
                    <a:sysClr val="windowText" lastClr="000000"/>
                  </a:solidFill>
                </a:rPr>
                <a:t>Increase statistical accuracy &amp; minimise error</a:t>
              </a:r>
            </a:p>
          </p:txBody>
        </p:sp>
        <p:sp>
          <p:nvSpPr>
            <p:cNvPr id="50" name="Arrow: Up 49">
              <a:extLst>
                <a:ext uri="{FF2B5EF4-FFF2-40B4-BE49-F238E27FC236}">
                  <a16:creationId xmlns:a16="http://schemas.microsoft.com/office/drawing/2014/main" id="{30C1DAF0-2160-45BB-9B57-664DD7781C59}"/>
                </a:ext>
              </a:extLst>
            </p:cNvPr>
            <p:cNvSpPr/>
            <p:nvPr/>
          </p:nvSpPr>
          <p:spPr>
            <a:xfrm rot="10800000">
              <a:off x="2423592" y="4464386"/>
              <a:ext cx="288032" cy="332766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1305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3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2334D9C-8146-47F3-9275-C4FBAA1151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9496" y="404664"/>
            <a:ext cx="10225136" cy="864096"/>
          </a:xfrm>
        </p:spPr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DA65459-F84C-4D51-A4FC-4B560008D3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3815804" cy="792163"/>
          </a:xfrm>
        </p:spPr>
        <p:txBody>
          <a:bodyPr/>
          <a:lstStyle/>
          <a:p>
            <a:r>
              <a:rPr lang="en-GB" dirty="0"/>
              <a:t>Experimental procedure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7C68387-6D34-425B-9E98-C39C6DC13E32}"/>
              </a:ext>
            </a:extLst>
          </p:cNvPr>
          <p:cNvGrpSpPr/>
          <p:nvPr/>
        </p:nvGrpSpPr>
        <p:grpSpPr>
          <a:xfrm>
            <a:off x="6117464" y="1412776"/>
            <a:ext cx="5667168" cy="4656948"/>
            <a:chOff x="6117464" y="1412776"/>
            <a:chExt cx="5667168" cy="46569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E4737C-3402-49E7-8990-1250D513A2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8" t="38063" r="13966" b="3797"/>
            <a:stretch/>
          </p:blipFill>
          <p:spPr>
            <a:xfrm>
              <a:off x="6117464" y="1412776"/>
              <a:ext cx="5667168" cy="3029286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E6606BF-1AEB-4D1B-A748-6DA483AC23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98" b="28845"/>
            <a:stretch/>
          </p:blipFill>
          <p:spPr>
            <a:xfrm>
              <a:off x="6117465" y="3903855"/>
              <a:ext cx="5667167" cy="216586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9314F05-D9A3-415F-8D20-B71249BD72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6" t="5794" r="27882" b="17323"/>
            <a:stretch/>
          </p:blipFill>
          <p:spPr>
            <a:xfrm>
              <a:off x="6124759" y="1412776"/>
              <a:ext cx="1302704" cy="1583753"/>
            </a:xfrm>
            <a:prstGeom prst="rect">
              <a:avLst/>
            </a:prstGeom>
            <a:effectLst>
              <a:softEdge rad="63500"/>
            </a:effectLst>
          </p:spPr>
        </p:pic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FE769CB-ED71-45B1-BF68-A2EF81D0A61B}"/>
              </a:ext>
            </a:extLst>
          </p:cNvPr>
          <p:cNvSpPr/>
          <p:nvPr/>
        </p:nvSpPr>
        <p:spPr>
          <a:xfrm>
            <a:off x="1631504" y="3175731"/>
            <a:ext cx="1515385" cy="360000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75% power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1072573-4698-4A73-A048-46958C0FAEEC}"/>
              </a:ext>
            </a:extLst>
          </p:cNvPr>
          <p:cNvSpPr/>
          <p:nvPr/>
        </p:nvSpPr>
        <p:spPr>
          <a:xfrm>
            <a:off x="6299737" y="5233921"/>
            <a:ext cx="1536741" cy="648072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Constant parameters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4DD9CD-19CA-47D1-9547-D8A0522F33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270" y="4692770"/>
            <a:ext cx="1854082" cy="13769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54FF755-F9D0-4C1F-A4F4-AB621AA710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720" y="4698734"/>
            <a:ext cx="1841984" cy="137099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F3D3CD5-3AEB-4CD9-8ED6-FC67B281D411}"/>
              </a:ext>
            </a:extLst>
          </p:cNvPr>
          <p:cNvSpPr/>
          <p:nvPr/>
        </p:nvSpPr>
        <p:spPr>
          <a:xfrm>
            <a:off x="593661" y="2243673"/>
            <a:ext cx="2529478" cy="705984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25Hz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1000 frames in 40sec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4B6B53-26B6-45B5-993E-F025BB8C9F19}"/>
              </a:ext>
            </a:extLst>
          </p:cNvPr>
          <p:cNvGrpSpPr/>
          <p:nvPr/>
        </p:nvGrpSpPr>
        <p:grpSpPr>
          <a:xfrm>
            <a:off x="3684698" y="1758316"/>
            <a:ext cx="5781872" cy="2459140"/>
            <a:chOff x="3684698" y="1758316"/>
            <a:chExt cx="5781872" cy="245914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0025FC8-37AD-446A-A337-B5B2EB7C8355}"/>
                </a:ext>
              </a:extLst>
            </p:cNvPr>
            <p:cNvSpPr/>
            <p:nvPr/>
          </p:nvSpPr>
          <p:spPr>
            <a:xfrm>
              <a:off x="3684698" y="2129456"/>
              <a:ext cx="2088000" cy="2088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98000"/>
              </a:schemeClr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8DE50F1-96D0-4F9D-8566-59B43F57DE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29" r="15899" b="13033"/>
            <a:stretch/>
          </p:blipFill>
          <p:spPr>
            <a:xfrm>
              <a:off x="3948900" y="2444920"/>
              <a:ext cx="1559597" cy="1457073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1E5BF24-E509-414D-9A15-38220B84E2F6}"/>
                </a:ext>
              </a:extLst>
            </p:cNvPr>
            <p:cNvSpPr/>
            <p:nvPr/>
          </p:nvSpPr>
          <p:spPr>
            <a:xfrm>
              <a:off x="7666370" y="1758316"/>
              <a:ext cx="1800200" cy="1800000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C63EA65-7F53-4241-8657-3292293B5959}"/>
                </a:ext>
              </a:extLst>
            </p:cNvPr>
            <p:cNvCxnSpPr>
              <a:cxnSpLocks/>
              <a:stCxn id="25" idx="0"/>
              <a:endCxn id="2" idx="0"/>
            </p:cNvCxnSpPr>
            <p:nvPr/>
          </p:nvCxnSpPr>
          <p:spPr>
            <a:xfrm flipV="1">
              <a:off x="4728698" y="1758316"/>
              <a:ext cx="3837772" cy="371140"/>
            </a:xfrm>
            <a:prstGeom prst="line">
              <a:avLst/>
            </a:prstGeom>
            <a:ln w="57150"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79000">
                    <a:srgbClr val="EFF5FB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6164A42-E2E3-4D7A-A4DB-E104D78C1857}"/>
                </a:ext>
              </a:extLst>
            </p:cNvPr>
            <p:cNvCxnSpPr>
              <a:cxnSpLocks/>
              <a:stCxn id="25" idx="4"/>
              <a:endCxn id="2" idx="4"/>
            </p:cNvCxnSpPr>
            <p:nvPr/>
          </p:nvCxnSpPr>
          <p:spPr>
            <a:xfrm flipV="1">
              <a:off x="4728698" y="3558316"/>
              <a:ext cx="3837772" cy="659140"/>
            </a:xfrm>
            <a:prstGeom prst="line">
              <a:avLst/>
            </a:prstGeom>
            <a:ln w="57150"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79000">
                    <a:srgbClr val="EFF5FB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212F3DC-8DA4-46A0-AF84-7C7F03A4769F}"/>
              </a:ext>
            </a:extLst>
          </p:cNvPr>
          <p:cNvSpPr/>
          <p:nvPr/>
        </p:nvSpPr>
        <p:spPr>
          <a:xfrm>
            <a:off x="3123139" y="5708032"/>
            <a:ext cx="1996217" cy="361692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15x15 pixel ROI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142A365-1513-49E3-83F6-EDA333AC0F2E}"/>
              </a:ext>
            </a:extLst>
          </p:cNvPr>
          <p:cNvSpPr/>
          <p:nvPr/>
        </p:nvSpPr>
        <p:spPr>
          <a:xfrm>
            <a:off x="421802" y="3694277"/>
            <a:ext cx="2582383" cy="718864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15min cooling time between data captures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5552FB0-9E7C-4E38-81F9-9BF16F9C8938}"/>
              </a:ext>
            </a:extLst>
          </p:cNvPr>
          <p:cNvSpPr/>
          <p:nvPr/>
        </p:nvSpPr>
        <p:spPr>
          <a:xfrm>
            <a:off x="8991882" y="5521993"/>
            <a:ext cx="2595297" cy="360000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Assumed T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T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374681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23" grpId="0" animBg="1"/>
      <p:bldP spid="32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A1C0D05-5B1F-4DEF-B151-9FD3901907C1}"/>
              </a:ext>
            </a:extLst>
          </p:cNvPr>
          <p:cNvGrpSpPr/>
          <p:nvPr/>
        </p:nvGrpSpPr>
        <p:grpSpPr>
          <a:xfrm>
            <a:off x="-144016" y="-152491"/>
            <a:ext cx="12432704" cy="7109883"/>
            <a:chOff x="0" y="-27384"/>
            <a:chExt cx="12192000" cy="689385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7384"/>
              <a:ext cx="9153053" cy="686478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-6789"/>
              <a:ext cx="3992576" cy="2994433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94" r="17349" b="11771"/>
            <a:stretch/>
          </p:blipFill>
          <p:spPr>
            <a:xfrm>
              <a:off x="8564578" y="1472209"/>
              <a:ext cx="3627422" cy="3592176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98" b="28845"/>
            <a:stretch/>
          </p:blipFill>
          <p:spPr>
            <a:xfrm>
              <a:off x="7785823" y="0"/>
              <a:ext cx="4406177" cy="1683945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621" y="4910039"/>
              <a:ext cx="2634359" cy="1956436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4831" y="4910039"/>
              <a:ext cx="2617169" cy="1947961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  <p:extLst>
      <p:ext uri="{BB962C8B-B14F-4D97-AF65-F5344CB8AC3E}">
        <p14:creationId xmlns:p14="http://schemas.microsoft.com/office/powerpoint/2010/main" val="3435210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2334D9C-8146-47F3-9275-C4FBAA1151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9496" y="404664"/>
            <a:ext cx="10225136" cy="864096"/>
          </a:xfrm>
        </p:spPr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DA65459-F84C-4D51-A4FC-4B560008D3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3815804" cy="792163"/>
          </a:xfrm>
        </p:spPr>
        <p:txBody>
          <a:bodyPr/>
          <a:lstStyle/>
          <a:p>
            <a:r>
              <a:rPr lang="en-GB" dirty="0"/>
              <a:t>Uncertainty estimation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CAB36F2-5F53-4CBE-8286-FA11C2B655F4}"/>
              </a:ext>
            </a:extLst>
          </p:cNvPr>
          <p:cNvSpPr/>
          <p:nvPr/>
        </p:nvSpPr>
        <p:spPr>
          <a:xfrm>
            <a:off x="4786329" y="1988840"/>
            <a:ext cx="3113573" cy="46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ysClr val="windowText" lastClr="000000"/>
                </a:solidFill>
              </a:rPr>
              <a:t>StdDev of mean per frame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5C5D3D1-BDC2-4DCA-B2D5-001FAC611F4A}"/>
              </a:ext>
            </a:extLst>
          </p:cNvPr>
          <p:cNvSpPr/>
          <p:nvPr/>
        </p:nvSpPr>
        <p:spPr>
          <a:xfrm>
            <a:off x="620524" y="2204864"/>
            <a:ext cx="2667514" cy="468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Monte Carlo analysis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E779C5-6FDC-417D-8F8F-A906D73F277E}"/>
              </a:ext>
            </a:extLst>
          </p:cNvPr>
          <p:cNvSpPr/>
          <p:nvPr/>
        </p:nvSpPr>
        <p:spPr>
          <a:xfrm>
            <a:off x="7824192" y="2042840"/>
            <a:ext cx="3672408" cy="36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= uncertainty in recorded values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F5FB3FD3-5D3E-4BCA-812F-326AAE0AA197}"/>
              </a:ext>
            </a:extLst>
          </p:cNvPr>
          <p:cNvSpPr/>
          <p:nvPr/>
        </p:nvSpPr>
        <p:spPr>
          <a:xfrm>
            <a:off x="6312024" y="2811006"/>
            <a:ext cx="2633167" cy="6480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Combined subsystem uncertainty</a:t>
            </a:r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95385647-6DC9-4205-B31B-3BD13D3E9BB7}"/>
              </a:ext>
            </a:extLst>
          </p:cNvPr>
          <p:cNvSpPr/>
          <p:nvPr/>
        </p:nvSpPr>
        <p:spPr>
          <a:xfrm>
            <a:off x="9696400" y="2811006"/>
            <a:ext cx="2094341" cy="6480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Combined system uncertainty</a:t>
            </a:r>
          </a:p>
        </p:txBody>
      </p:sp>
      <p:sp>
        <p:nvSpPr>
          <p:cNvPr id="169" name="Arrow: Up 168">
            <a:extLst>
              <a:ext uri="{FF2B5EF4-FFF2-40B4-BE49-F238E27FC236}">
                <a16:creationId xmlns:a16="http://schemas.microsoft.com/office/drawing/2014/main" id="{883F6215-EFB9-4C18-B064-C0A94CAF09A3}"/>
              </a:ext>
            </a:extLst>
          </p:cNvPr>
          <p:cNvSpPr/>
          <p:nvPr/>
        </p:nvSpPr>
        <p:spPr>
          <a:xfrm rot="5400000">
            <a:off x="5467030" y="2480280"/>
            <a:ext cx="263136" cy="1309452"/>
          </a:xfrm>
          <a:prstGeom prst="upArrow">
            <a:avLst>
              <a:gd name="adj1" fmla="val 34219"/>
              <a:gd name="adj2" fmla="val 112965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0" name="Arrow: Up 169">
            <a:extLst>
              <a:ext uri="{FF2B5EF4-FFF2-40B4-BE49-F238E27FC236}">
                <a16:creationId xmlns:a16="http://schemas.microsoft.com/office/drawing/2014/main" id="{ACB9BACF-897E-43B0-87F2-CA87869337C1}"/>
              </a:ext>
            </a:extLst>
          </p:cNvPr>
          <p:cNvSpPr/>
          <p:nvPr/>
        </p:nvSpPr>
        <p:spPr>
          <a:xfrm rot="5400000">
            <a:off x="9201573" y="2844177"/>
            <a:ext cx="263136" cy="569626"/>
          </a:xfrm>
          <a:prstGeom prst="upArrow">
            <a:avLst>
              <a:gd name="adj1" fmla="val 34219"/>
              <a:gd name="adj2" fmla="val 112965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7E6B9C25-21CB-4A6D-99EB-B1A4653C3011}"/>
              </a:ext>
            </a:extLst>
          </p:cNvPr>
          <p:cNvSpPr/>
          <p:nvPr/>
        </p:nvSpPr>
        <p:spPr>
          <a:xfrm>
            <a:off x="5486018" y="3645024"/>
            <a:ext cx="973900" cy="309880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RSS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747F3751-D371-4D29-8C80-2A1D2889BF67}"/>
              </a:ext>
            </a:extLst>
          </p:cNvPr>
          <p:cNvSpPr/>
          <p:nvPr/>
        </p:nvSpPr>
        <p:spPr>
          <a:xfrm>
            <a:off x="10004870" y="4189878"/>
            <a:ext cx="1620000" cy="16200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C69D9178-17AA-4040-9D72-EBB947722CE3}"/>
              </a:ext>
            </a:extLst>
          </p:cNvPr>
          <p:cNvCxnSpPr>
            <a:cxnSpLocks/>
            <a:stCxn id="128" idx="0"/>
            <a:endCxn id="151" idx="0"/>
          </p:cNvCxnSpPr>
          <p:nvPr/>
        </p:nvCxnSpPr>
        <p:spPr>
          <a:xfrm>
            <a:off x="7794136" y="3701148"/>
            <a:ext cx="3020734" cy="488730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97341CF6-54F2-42D3-8278-2951F50DDF3A}"/>
              </a:ext>
            </a:extLst>
          </p:cNvPr>
          <p:cNvCxnSpPr>
            <a:cxnSpLocks/>
            <a:stCxn id="139" idx="4"/>
            <a:endCxn id="151" idx="4"/>
          </p:cNvCxnSpPr>
          <p:nvPr/>
        </p:nvCxnSpPr>
        <p:spPr>
          <a:xfrm flipV="1">
            <a:off x="7861450" y="5809878"/>
            <a:ext cx="2953420" cy="493242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row: Up 46">
            <a:extLst>
              <a:ext uri="{FF2B5EF4-FFF2-40B4-BE49-F238E27FC236}">
                <a16:creationId xmlns:a16="http://schemas.microsoft.com/office/drawing/2014/main" id="{DEC6EFEF-A070-4D0C-B6D4-135C3D6E1FA8}"/>
              </a:ext>
            </a:extLst>
          </p:cNvPr>
          <p:cNvSpPr/>
          <p:nvPr/>
        </p:nvSpPr>
        <p:spPr>
          <a:xfrm rot="6188793">
            <a:off x="4931189" y="3772954"/>
            <a:ext cx="216000" cy="792000"/>
          </a:xfrm>
          <a:prstGeom prst="upArrow">
            <a:avLst>
              <a:gd name="adj1" fmla="val 34219"/>
              <a:gd name="adj2" fmla="val 112965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3C30DE9-88BC-4531-BF6A-71B3D23B897F}"/>
              </a:ext>
            </a:extLst>
          </p:cNvPr>
          <p:cNvCxnSpPr>
            <a:cxnSpLocks/>
            <a:stCxn id="70" idx="0"/>
          </p:cNvCxnSpPr>
          <p:nvPr/>
        </p:nvCxnSpPr>
        <p:spPr>
          <a:xfrm flipH="1" flipV="1">
            <a:off x="3705212" y="3676122"/>
            <a:ext cx="3080812" cy="747749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0D102A0-9CA5-4767-BF92-395B4D4574F7}"/>
              </a:ext>
            </a:extLst>
          </p:cNvPr>
          <p:cNvCxnSpPr>
            <a:cxnSpLocks/>
            <a:stCxn id="70" idx="4"/>
          </p:cNvCxnSpPr>
          <p:nvPr/>
        </p:nvCxnSpPr>
        <p:spPr>
          <a:xfrm flipH="1">
            <a:off x="3675711" y="5657691"/>
            <a:ext cx="3110313" cy="917279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73953D1-9B4C-4A10-917E-DA4928DB4E4E}"/>
              </a:ext>
            </a:extLst>
          </p:cNvPr>
          <p:cNvSpPr/>
          <p:nvPr/>
        </p:nvSpPr>
        <p:spPr>
          <a:xfrm>
            <a:off x="4681295" y="4544311"/>
            <a:ext cx="1261591" cy="45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Sensitivity coefficients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7D9F9608-9115-41CE-8E28-6F54D1049DF7}"/>
              </a:ext>
            </a:extLst>
          </p:cNvPr>
          <p:cNvSpPr/>
          <p:nvPr/>
        </p:nvSpPr>
        <p:spPr>
          <a:xfrm>
            <a:off x="4635724" y="5138327"/>
            <a:ext cx="1316260" cy="45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Degrees of freedom</a:t>
            </a:r>
          </a:p>
        </p:txBody>
      </p:sp>
      <p:sp>
        <p:nvSpPr>
          <p:cNvPr id="93" name="Arrow: Up 92">
            <a:extLst>
              <a:ext uri="{FF2B5EF4-FFF2-40B4-BE49-F238E27FC236}">
                <a16:creationId xmlns:a16="http://schemas.microsoft.com/office/drawing/2014/main" id="{3B824BF9-571A-4E8F-9B3D-694B0B950C67}"/>
              </a:ext>
            </a:extLst>
          </p:cNvPr>
          <p:cNvSpPr/>
          <p:nvPr/>
        </p:nvSpPr>
        <p:spPr>
          <a:xfrm rot="4423276">
            <a:off x="4929530" y="5553717"/>
            <a:ext cx="216000" cy="792000"/>
          </a:xfrm>
          <a:prstGeom prst="upArrow">
            <a:avLst>
              <a:gd name="adj1" fmla="val 34219"/>
              <a:gd name="adj2" fmla="val 112965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3C27190B-FC18-495A-9848-E52CE2693298}"/>
              </a:ext>
            </a:extLst>
          </p:cNvPr>
          <p:cNvSpPr/>
          <p:nvPr/>
        </p:nvSpPr>
        <p:spPr>
          <a:xfrm>
            <a:off x="5643706" y="5969832"/>
            <a:ext cx="1609154" cy="36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95% confidence</a:t>
            </a:r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042E38E0-2414-49D3-9400-6AFD14AB1396}"/>
              </a:ext>
            </a:extLst>
          </p:cNvPr>
          <p:cNvSpPr/>
          <p:nvPr/>
        </p:nvSpPr>
        <p:spPr>
          <a:xfrm>
            <a:off x="10095926" y="4654265"/>
            <a:ext cx="1417158" cy="68629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000" tIns="123807" rIns="36000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System uncertainty</a:t>
            </a:r>
          </a:p>
        </p:txBody>
      </p:sp>
      <p:sp>
        <p:nvSpPr>
          <p:cNvPr id="194" name="Arrow: Up 193">
            <a:extLst>
              <a:ext uri="{FF2B5EF4-FFF2-40B4-BE49-F238E27FC236}">
                <a16:creationId xmlns:a16="http://schemas.microsoft.com/office/drawing/2014/main" id="{74B1B25C-309C-4A1D-8D63-F4544F4402B0}"/>
              </a:ext>
            </a:extLst>
          </p:cNvPr>
          <p:cNvSpPr/>
          <p:nvPr/>
        </p:nvSpPr>
        <p:spPr>
          <a:xfrm rot="6015937">
            <a:off x="9323874" y="3753368"/>
            <a:ext cx="216000" cy="792000"/>
          </a:xfrm>
          <a:prstGeom prst="upArrow">
            <a:avLst>
              <a:gd name="adj1" fmla="val 34219"/>
              <a:gd name="adj2" fmla="val 112965"/>
            </a:avLst>
          </a:prstGeom>
          <a:gradFill>
            <a:gsLst>
              <a:gs pos="0">
                <a:schemeClr val="tx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5" name="Arrow: Up 194">
            <a:extLst>
              <a:ext uri="{FF2B5EF4-FFF2-40B4-BE49-F238E27FC236}">
                <a16:creationId xmlns:a16="http://schemas.microsoft.com/office/drawing/2014/main" id="{0877FB2B-7D0D-4DF5-AF08-9E6CFA9C47D3}"/>
              </a:ext>
            </a:extLst>
          </p:cNvPr>
          <p:cNvSpPr/>
          <p:nvPr/>
        </p:nvSpPr>
        <p:spPr>
          <a:xfrm rot="4715203">
            <a:off x="9328139" y="5466546"/>
            <a:ext cx="216000" cy="792000"/>
          </a:xfrm>
          <a:prstGeom prst="upArrow">
            <a:avLst>
              <a:gd name="adj1" fmla="val 34219"/>
              <a:gd name="adj2" fmla="val 112965"/>
            </a:avLst>
          </a:prstGeom>
          <a:gradFill>
            <a:gsLst>
              <a:gs pos="0">
                <a:schemeClr val="tx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F3C86289-F2BE-4EBC-B8C0-E29010BBE4FD}"/>
              </a:ext>
            </a:extLst>
          </p:cNvPr>
          <p:cNvSpPr/>
          <p:nvPr/>
        </p:nvSpPr>
        <p:spPr>
          <a:xfrm>
            <a:off x="8857845" y="5948367"/>
            <a:ext cx="1700696" cy="45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Effective degrees of freedom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A927D2-CEAE-4DE8-82DC-97DEF13D7F55}"/>
              </a:ext>
            </a:extLst>
          </p:cNvPr>
          <p:cNvGrpSpPr/>
          <p:nvPr/>
        </p:nvGrpSpPr>
        <p:grpSpPr>
          <a:xfrm>
            <a:off x="6171609" y="3701148"/>
            <a:ext cx="3452783" cy="2635099"/>
            <a:chOff x="6171609" y="3701148"/>
            <a:chExt cx="3452783" cy="2635099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67C35E7-69A4-4535-ABCA-A06D459A4279}"/>
                </a:ext>
              </a:extLst>
            </p:cNvPr>
            <p:cNvSpPr/>
            <p:nvPr/>
          </p:nvSpPr>
          <p:spPr>
            <a:xfrm>
              <a:off x="7179721" y="3701148"/>
              <a:ext cx="1228830" cy="1233820"/>
            </a:xfrm>
            <a:prstGeom prst="ellipse">
              <a:avLst/>
            </a:prstGeom>
            <a:noFill/>
            <a:ln w="571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3F8606BC-544A-456A-B286-327C7D6FCE9D}"/>
                </a:ext>
              </a:extLst>
            </p:cNvPr>
            <p:cNvSpPr/>
            <p:nvPr/>
          </p:nvSpPr>
          <p:spPr>
            <a:xfrm>
              <a:off x="8225307" y="4318520"/>
              <a:ext cx="1228830" cy="1233820"/>
            </a:xfrm>
            <a:prstGeom prst="ellipse">
              <a:avLst/>
            </a:prstGeom>
            <a:noFill/>
            <a:ln w="571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A79926A4-DB9A-4098-8B32-1413AA586E1A}"/>
                </a:ext>
              </a:extLst>
            </p:cNvPr>
            <p:cNvGrpSpPr/>
            <p:nvPr/>
          </p:nvGrpSpPr>
          <p:grpSpPr>
            <a:xfrm>
              <a:off x="7328430" y="3845164"/>
              <a:ext cx="1039315" cy="866836"/>
              <a:chOff x="1659098" y="2236617"/>
              <a:chExt cx="1686811" cy="1977670"/>
            </a:xfrm>
          </p:grpSpPr>
          <p:pic>
            <p:nvPicPr>
              <p:cNvPr id="133" name="Picture 132">
                <a:extLst>
                  <a:ext uri="{FF2B5EF4-FFF2-40B4-BE49-F238E27FC236}">
                    <a16:creationId xmlns:a16="http://schemas.microsoft.com/office/drawing/2014/main" id="{37221BE8-3E67-4DB8-A0CF-4842996A6E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06" t="5794" r="27882" b="17323"/>
              <a:stretch/>
            </p:blipFill>
            <p:spPr>
              <a:xfrm>
                <a:off x="1659098" y="2236617"/>
                <a:ext cx="1394811" cy="1695731"/>
              </a:xfrm>
              <a:prstGeom prst="rect">
                <a:avLst/>
              </a:prstGeom>
              <a:effectLst>
                <a:softEdge rad="63500"/>
              </a:effectLst>
            </p:spPr>
          </p:pic>
          <p:sp>
            <p:nvSpPr>
              <p:cNvPr id="134" name="Rectangle: Rounded Corners 133">
                <a:extLst>
                  <a:ext uri="{FF2B5EF4-FFF2-40B4-BE49-F238E27FC236}">
                    <a16:creationId xmlns:a16="http://schemas.microsoft.com/office/drawing/2014/main" id="{CA94EE3E-5EF4-4071-AF04-D621D6F27B10}"/>
                  </a:ext>
                </a:extLst>
              </p:cNvPr>
              <p:cNvSpPr/>
              <p:nvPr/>
            </p:nvSpPr>
            <p:spPr>
              <a:xfrm>
                <a:off x="1768350" y="3598287"/>
                <a:ext cx="1577559" cy="616000"/>
              </a:xfrm>
              <a:prstGeom prst="roundRect">
                <a:avLst/>
              </a:prstGeom>
              <a:solidFill>
                <a:schemeClr val="accent1">
                  <a:lumMod val="75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14C4129-774D-42D1-A4C1-A06DBFC1CDB7}"/>
                </a:ext>
              </a:extLst>
            </p:cNvPr>
            <p:cNvGrpSpPr/>
            <p:nvPr/>
          </p:nvGrpSpPr>
          <p:grpSpPr>
            <a:xfrm>
              <a:off x="8395562" y="4421228"/>
              <a:ext cx="1228830" cy="928373"/>
              <a:chOff x="2567608" y="4751613"/>
              <a:chExt cx="2134207" cy="1555533"/>
            </a:xfrm>
          </p:grpSpPr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8108B05C-DD2C-421C-894C-8EC09B22AC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329" r="15899" b="13033"/>
              <a:stretch/>
            </p:blipFill>
            <p:spPr>
              <a:xfrm>
                <a:off x="2567608" y="4751613"/>
                <a:ext cx="1525803" cy="1425501"/>
              </a:xfrm>
              <a:prstGeom prst="rect">
                <a:avLst/>
              </a:prstGeom>
              <a:effectLst>
                <a:softEdge rad="63500"/>
              </a:effectLst>
            </p:spPr>
          </p:pic>
          <p:sp>
            <p:nvSpPr>
              <p:cNvPr id="137" name="Rectangle: Rounded Corners 136">
                <a:extLst>
                  <a:ext uri="{FF2B5EF4-FFF2-40B4-BE49-F238E27FC236}">
                    <a16:creationId xmlns:a16="http://schemas.microsoft.com/office/drawing/2014/main" id="{D7973AA8-61CF-4521-9C8C-A123F4571D19}"/>
                  </a:ext>
                </a:extLst>
              </p:cNvPr>
              <p:cNvSpPr/>
              <p:nvPr/>
            </p:nvSpPr>
            <p:spPr>
              <a:xfrm>
                <a:off x="2686414" y="5854748"/>
                <a:ext cx="2015401" cy="452398"/>
              </a:xfrm>
              <a:prstGeom prst="roundRect">
                <a:avLst/>
              </a:prstGeom>
              <a:solidFill>
                <a:schemeClr val="accent1">
                  <a:lumMod val="75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Flash box</a:t>
                </a:r>
              </a:p>
            </p:txBody>
          </p:sp>
        </p:grp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BF45858E-AC8F-4401-8C90-299D2FED4286}"/>
                </a:ext>
              </a:extLst>
            </p:cNvPr>
            <p:cNvSpPr/>
            <p:nvPr/>
          </p:nvSpPr>
          <p:spPr>
            <a:xfrm>
              <a:off x="7247035" y="5069300"/>
              <a:ext cx="1228830" cy="1233820"/>
            </a:xfrm>
            <a:prstGeom prst="ellipse">
              <a:avLst/>
            </a:prstGeom>
            <a:noFill/>
            <a:ln w="571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A2EAB04-9F36-406A-91DB-789B00352211}"/>
                </a:ext>
              </a:extLst>
            </p:cNvPr>
            <p:cNvGrpSpPr/>
            <p:nvPr/>
          </p:nvGrpSpPr>
          <p:grpSpPr>
            <a:xfrm>
              <a:off x="6171609" y="4423871"/>
              <a:ext cx="1263095" cy="1233820"/>
              <a:chOff x="7096906" y="4240673"/>
              <a:chExt cx="1263095" cy="1233820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147639BA-871D-4D61-8ABC-C12C02AF73FA}"/>
                  </a:ext>
                </a:extLst>
              </p:cNvPr>
              <p:cNvSpPr/>
              <p:nvPr/>
            </p:nvSpPr>
            <p:spPr>
              <a:xfrm>
                <a:off x="7096906" y="4240673"/>
                <a:ext cx="1228830" cy="1233820"/>
              </a:xfrm>
              <a:prstGeom prst="ellipse">
                <a:avLst/>
              </a:prstGeom>
              <a:noFill/>
              <a:ln w="571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A533C62B-BC21-4322-861B-073369431FA5}"/>
                  </a:ext>
                </a:extLst>
              </p:cNvPr>
              <p:cNvGrpSpPr/>
              <p:nvPr/>
            </p:nvGrpSpPr>
            <p:grpSpPr>
              <a:xfrm>
                <a:off x="7262292" y="4382046"/>
                <a:ext cx="1097709" cy="944890"/>
                <a:chOff x="5955697" y="1547867"/>
                <a:chExt cx="2359249" cy="1867402"/>
              </a:xfrm>
            </p:grpSpPr>
            <p:pic>
              <p:nvPicPr>
                <p:cNvPr id="114" name="Picture 113">
                  <a:extLst>
                    <a:ext uri="{FF2B5EF4-FFF2-40B4-BE49-F238E27FC236}">
                      <a16:creationId xmlns:a16="http://schemas.microsoft.com/office/drawing/2014/main" id="{1336726E-C664-44CC-A259-4B66F255DF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55697" y="1547867"/>
                  <a:ext cx="1965990" cy="1650480"/>
                </a:xfrm>
                <a:prstGeom prst="rect">
                  <a:avLst/>
                </a:prstGeom>
                <a:effectLst>
                  <a:softEdge rad="63500"/>
                </a:effectLst>
              </p:spPr>
            </p:pic>
            <p:sp>
              <p:nvSpPr>
                <p:cNvPr id="115" name="Rectangle: Rounded Corners 114">
                  <a:extLst>
                    <a:ext uri="{FF2B5EF4-FFF2-40B4-BE49-F238E27FC236}">
                      <a16:creationId xmlns:a16="http://schemas.microsoft.com/office/drawing/2014/main" id="{2DA54DAC-1005-482E-AAE7-CB1F32B2DE6D}"/>
                    </a:ext>
                  </a:extLst>
                </p:cNvPr>
                <p:cNvSpPr/>
                <p:nvPr/>
              </p:nvSpPr>
              <p:spPr>
                <a:xfrm>
                  <a:off x="6225877" y="2881664"/>
                  <a:ext cx="2089069" cy="533605"/>
                </a:xfrm>
                <a:prstGeom prst="roundRect">
                  <a:avLst/>
                </a:prstGeom>
                <a:solidFill>
                  <a:schemeClr val="accent1">
                    <a:lumMod val="75000"/>
                    <a:alpha val="80000"/>
                  </a:schemeClr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Camera</a:t>
                  </a:r>
                  <a:endParaRPr lang="en-GB" sz="2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4885AD2C-C52E-4709-A1C3-631464BE54DD}"/>
                </a:ext>
              </a:extLst>
            </p:cNvPr>
            <p:cNvGrpSpPr/>
            <p:nvPr/>
          </p:nvGrpSpPr>
          <p:grpSpPr>
            <a:xfrm>
              <a:off x="7459457" y="5242036"/>
              <a:ext cx="1160424" cy="907384"/>
              <a:chOff x="8423240" y="5198252"/>
              <a:chExt cx="1160424" cy="907384"/>
            </a:xfrm>
          </p:grpSpPr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423DF91F-6196-4F71-8846-BEF344D110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423240" y="5198252"/>
                <a:ext cx="766024" cy="766024"/>
              </a:xfrm>
              <a:prstGeom prst="rect">
                <a:avLst/>
              </a:prstGeom>
            </p:spPr>
          </p:pic>
          <p:sp>
            <p:nvSpPr>
              <p:cNvPr id="142" name="Rectangle: Rounded Corners 141">
                <a:extLst>
                  <a:ext uri="{FF2B5EF4-FFF2-40B4-BE49-F238E27FC236}">
                    <a16:creationId xmlns:a16="http://schemas.microsoft.com/office/drawing/2014/main" id="{332E22DF-D57D-4D24-B035-7B33153CC220}"/>
                  </a:ext>
                </a:extLst>
              </p:cNvPr>
              <p:cNvSpPr/>
              <p:nvPr/>
            </p:nvSpPr>
            <p:spPr>
              <a:xfrm>
                <a:off x="8423240" y="5835636"/>
                <a:ext cx="1160424" cy="270000"/>
              </a:xfrm>
              <a:prstGeom prst="roundRect">
                <a:avLst/>
              </a:prstGeom>
              <a:solidFill>
                <a:schemeClr val="accent1">
                  <a:lumMod val="75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Computer</a:t>
                </a:r>
              </a:p>
            </p:txBody>
          </p:sp>
        </p:grp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C806E348-4321-4911-8C18-4A8FA74D8BFF}"/>
                </a:ext>
              </a:extLst>
            </p:cNvPr>
            <p:cNvSpPr/>
            <p:nvPr/>
          </p:nvSpPr>
          <p:spPr>
            <a:xfrm>
              <a:off x="6373560" y="5486244"/>
              <a:ext cx="622954" cy="216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12%</a:t>
              </a:r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BEC98B35-0A2A-4882-9C70-462084659A81}"/>
                </a:ext>
              </a:extLst>
            </p:cNvPr>
            <p:cNvSpPr/>
            <p:nvPr/>
          </p:nvSpPr>
          <p:spPr>
            <a:xfrm>
              <a:off x="7662722" y="4699559"/>
              <a:ext cx="622954" cy="216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13%</a:t>
              </a: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7699EEA4-41B7-4701-9F2C-2E22B61EA8FD}"/>
                </a:ext>
              </a:extLst>
            </p:cNvPr>
            <p:cNvSpPr/>
            <p:nvPr/>
          </p:nvSpPr>
          <p:spPr>
            <a:xfrm>
              <a:off x="8995000" y="5333775"/>
              <a:ext cx="622954" cy="216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0.1%</a:t>
              </a: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CC0D51A5-9BE1-4965-A5A6-4D1DFDB02D3C}"/>
                </a:ext>
              </a:extLst>
            </p:cNvPr>
            <p:cNvSpPr/>
            <p:nvPr/>
          </p:nvSpPr>
          <p:spPr>
            <a:xfrm>
              <a:off x="8090450" y="6120247"/>
              <a:ext cx="622954" cy="216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1.4%</a:t>
              </a: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86FD18B2-9C21-44B2-BF84-FD726171C579}"/>
              </a:ext>
            </a:extLst>
          </p:cNvPr>
          <p:cNvSpPr/>
          <p:nvPr/>
        </p:nvSpPr>
        <p:spPr>
          <a:xfrm>
            <a:off x="10458143" y="5295574"/>
            <a:ext cx="713454" cy="228456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17.7%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25A328-32DE-442C-A5DF-9C08FBFBF631}"/>
              </a:ext>
            </a:extLst>
          </p:cNvPr>
          <p:cNvGrpSpPr/>
          <p:nvPr/>
        </p:nvGrpSpPr>
        <p:grpSpPr>
          <a:xfrm>
            <a:off x="479376" y="2865006"/>
            <a:ext cx="4362984" cy="3731433"/>
            <a:chOff x="479376" y="2865006"/>
            <a:chExt cx="4362984" cy="3731433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BD342967-6836-4425-B27A-F052567FC4E7}"/>
                </a:ext>
              </a:extLst>
            </p:cNvPr>
            <p:cNvSpPr/>
            <p:nvPr/>
          </p:nvSpPr>
          <p:spPr>
            <a:xfrm>
              <a:off x="2178064" y="2865006"/>
              <a:ext cx="2664296" cy="540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1"/>
                  </a:solidFill>
                </a:rPr>
                <a:t>Component uncertainty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930EE7-8A89-41FF-BD6C-15EF5BD23FC8}"/>
                </a:ext>
              </a:extLst>
            </p:cNvPr>
            <p:cNvSpPr/>
            <p:nvPr/>
          </p:nvSpPr>
          <p:spPr>
            <a:xfrm>
              <a:off x="2572606" y="3645024"/>
              <a:ext cx="1867210" cy="2951415"/>
            </a:xfrm>
            <a:prstGeom prst="ellips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34228ED-77DB-40E7-9A3D-793942FFA368}"/>
                </a:ext>
              </a:extLst>
            </p:cNvPr>
            <p:cNvSpPr/>
            <p:nvPr/>
          </p:nvSpPr>
          <p:spPr>
            <a:xfrm>
              <a:off x="479376" y="3888653"/>
              <a:ext cx="1836024" cy="2304256"/>
            </a:xfrm>
            <a:prstGeom prst="ellipse">
              <a:avLst/>
            </a:prstGeom>
            <a:noFill/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F6E1BB-D153-4C85-BD0E-40724B8C061F}"/>
                </a:ext>
              </a:extLst>
            </p:cNvPr>
            <p:cNvGrpSpPr/>
            <p:nvPr/>
          </p:nvGrpSpPr>
          <p:grpSpPr>
            <a:xfrm>
              <a:off x="714976" y="4311890"/>
              <a:ext cx="1450416" cy="1467907"/>
              <a:chOff x="5727286" y="1452759"/>
              <a:chExt cx="2037274" cy="181077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BD9E454-444F-4176-8D0D-2F9730BFA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7286" y="1452759"/>
                <a:ext cx="1989128" cy="1750610"/>
              </a:xfrm>
              <a:prstGeom prst="rect">
                <a:avLst/>
              </a:prstGeom>
              <a:effectLst>
                <a:softEdge rad="63500"/>
              </a:effectLst>
            </p:spPr>
          </p:pic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6768DA94-55D3-4671-A5AD-4AAC173B5EF7}"/>
                  </a:ext>
                </a:extLst>
              </p:cNvPr>
              <p:cNvSpPr/>
              <p:nvPr/>
            </p:nvSpPr>
            <p:spPr>
              <a:xfrm>
                <a:off x="6210662" y="2794737"/>
                <a:ext cx="1553898" cy="468800"/>
              </a:xfrm>
              <a:prstGeom prst="roundRect">
                <a:avLst/>
              </a:prstGeom>
              <a:solidFill>
                <a:schemeClr val="accent1">
                  <a:lumMod val="75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Camera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8B2532-A3B0-4F8D-912D-F61B5A7EE4FF}"/>
                </a:ext>
              </a:extLst>
            </p:cNvPr>
            <p:cNvCxnSpPr>
              <a:cxnSpLocks/>
              <a:endCxn id="37" idx="0"/>
            </p:cNvCxnSpPr>
            <p:nvPr/>
          </p:nvCxnSpPr>
          <p:spPr>
            <a:xfrm flipH="1">
              <a:off x="1397388" y="3676122"/>
              <a:ext cx="1918431" cy="212531"/>
            </a:xfrm>
            <a:prstGeom prst="line">
              <a:avLst/>
            </a:prstGeom>
            <a:ln w="571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603C383-A15B-4451-AEFE-33C6A56159B2}"/>
                </a:ext>
              </a:extLst>
            </p:cNvPr>
            <p:cNvCxnSpPr>
              <a:cxnSpLocks/>
              <a:endCxn id="37" idx="4"/>
            </p:cNvCxnSpPr>
            <p:nvPr/>
          </p:nvCxnSpPr>
          <p:spPr>
            <a:xfrm flipH="1" flipV="1">
              <a:off x="1397388" y="6192909"/>
              <a:ext cx="1957576" cy="382061"/>
            </a:xfrm>
            <a:prstGeom prst="line">
              <a:avLst/>
            </a:prstGeom>
            <a:ln w="571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Arrow: Up 93">
              <a:extLst>
                <a:ext uri="{FF2B5EF4-FFF2-40B4-BE49-F238E27FC236}">
                  <a16:creationId xmlns:a16="http://schemas.microsoft.com/office/drawing/2014/main" id="{74B49C0E-82BE-45E1-B730-7B324338937E}"/>
                </a:ext>
              </a:extLst>
            </p:cNvPr>
            <p:cNvSpPr/>
            <p:nvPr/>
          </p:nvSpPr>
          <p:spPr>
            <a:xfrm rot="6096192">
              <a:off x="2293174" y="5798973"/>
              <a:ext cx="216000" cy="792000"/>
            </a:xfrm>
            <a:prstGeom prst="upArrow">
              <a:avLst>
                <a:gd name="adj1" fmla="val 34219"/>
                <a:gd name="adj2" fmla="val 112965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Arrow: Up 95">
              <a:extLst>
                <a:ext uri="{FF2B5EF4-FFF2-40B4-BE49-F238E27FC236}">
                  <a16:creationId xmlns:a16="http://schemas.microsoft.com/office/drawing/2014/main" id="{A981FD93-59C9-4241-8E66-1630FE99B95E}"/>
                </a:ext>
              </a:extLst>
            </p:cNvPr>
            <p:cNvSpPr/>
            <p:nvPr/>
          </p:nvSpPr>
          <p:spPr>
            <a:xfrm rot="5016719">
              <a:off x="2295765" y="3547432"/>
              <a:ext cx="216000" cy="792000"/>
            </a:xfrm>
            <a:prstGeom prst="upArrow">
              <a:avLst>
                <a:gd name="adj1" fmla="val 34219"/>
                <a:gd name="adj2" fmla="val 112965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07876F0-809C-4C29-99D4-698AEC420CC1}"/>
                </a:ext>
              </a:extLst>
            </p:cNvPr>
            <p:cNvSpPr txBox="1"/>
            <p:nvPr/>
          </p:nvSpPr>
          <p:spPr>
            <a:xfrm>
              <a:off x="1847528" y="5144843"/>
              <a:ext cx="5766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b="1" dirty="0">
                  <a:ln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?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94F180E-FBA3-4C7A-BC13-634F4908F5E2}"/>
                </a:ext>
              </a:extLst>
            </p:cNvPr>
            <p:cNvGrpSpPr/>
            <p:nvPr/>
          </p:nvGrpSpPr>
          <p:grpSpPr>
            <a:xfrm>
              <a:off x="3098489" y="4011440"/>
              <a:ext cx="839719" cy="2160000"/>
              <a:chOff x="3084922" y="3891656"/>
              <a:chExt cx="842909" cy="2160000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8579FDA2-45ED-4D2B-BEBA-A59F2FC3E65D}"/>
                  </a:ext>
                </a:extLst>
              </p:cNvPr>
              <p:cNvSpPr/>
              <p:nvPr/>
            </p:nvSpPr>
            <p:spPr>
              <a:xfrm>
                <a:off x="3215680" y="4797152"/>
                <a:ext cx="599866" cy="2880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3888568E-920B-44C4-964D-97F443276B5A}"/>
                  </a:ext>
                </a:extLst>
              </p:cNvPr>
              <p:cNvSpPr/>
              <p:nvPr/>
            </p:nvSpPr>
            <p:spPr>
              <a:xfrm>
                <a:off x="3215680" y="4005096"/>
                <a:ext cx="599866" cy="2880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GB" sz="1600" baseline="-250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atm</a:t>
                </a:r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1304E2F3-B1B4-4931-B8F0-492893754404}"/>
                  </a:ext>
                </a:extLst>
              </p:cNvPr>
              <p:cNvSpPr/>
              <p:nvPr/>
            </p:nvSpPr>
            <p:spPr>
              <a:xfrm>
                <a:off x="3215683" y="4402417"/>
                <a:ext cx="599866" cy="2880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l-GR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r>
                  <a:rPr lang="en-GB" sz="1600" baseline="-250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1E2874BD-8AFD-4CDB-8EBF-5B9ACBF8A6EE}"/>
                  </a:ext>
                </a:extLst>
              </p:cNvPr>
              <p:cNvSpPr/>
              <p:nvPr/>
            </p:nvSpPr>
            <p:spPr>
              <a:xfrm>
                <a:off x="3215680" y="5191009"/>
                <a:ext cx="599866" cy="2880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GB" sz="1600" baseline="-250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</a:t>
                </a:r>
              </a:p>
            </p:txBody>
          </p:sp>
          <p:sp>
            <p:nvSpPr>
              <p:cNvPr id="58" name="Left Bracket 57">
                <a:extLst>
                  <a:ext uri="{FF2B5EF4-FFF2-40B4-BE49-F238E27FC236}">
                    <a16:creationId xmlns:a16="http://schemas.microsoft.com/office/drawing/2014/main" id="{27ACBFC5-4E52-4110-904F-318C980C8F1C}"/>
                  </a:ext>
                </a:extLst>
              </p:cNvPr>
              <p:cNvSpPr/>
              <p:nvPr/>
            </p:nvSpPr>
            <p:spPr>
              <a:xfrm rot="10800000">
                <a:off x="3747147" y="3891656"/>
                <a:ext cx="180684" cy="2160000"/>
              </a:xfrm>
              <a:prstGeom prst="leftBracket">
                <a:avLst>
                  <a:gd name="adj" fmla="val 75102"/>
                </a:avLst>
              </a:prstGeom>
              <a:noFill/>
              <a:ln w="38100">
                <a:solidFill>
                  <a:schemeClr val="accent1">
                    <a:lumMod val="75000"/>
                    <a:alpha val="8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7B5FFA10-F845-4BA3-B2B9-4AF4EDEFFEF3}"/>
                  </a:ext>
                </a:extLst>
              </p:cNvPr>
              <p:cNvSpPr/>
              <p:nvPr/>
            </p:nvSpPr>
            <p:spPr>
              <a:xfrm>
                <a:off x="3215680" y="5587022"/>
                <a:ext cx="599866" cy="288000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</a:t>
                </a:r>
              </a:p>
            </p:txBody>
          </p:sp>
          <p:sp>
            <p:nvSpPr>
              <p:cNvPr id="76" name="Left Bracket 75">
                <a:extLst>
                  <a:ext uri="{FF2B5EF4-FFF2-40B4-BE49-F238E27FC236}">
                    <a16:creationId xmlns:a16="http://schemas.microsoft.com/office/drawing/2014/main" id="{2468DFDA-68C7-41C9-917C-47E8A4E75FE3}"/>
                  </a:ext>
                </a:extLst>
              </p:cNvPr>
              <p:cNvSpPr/>
              <p:nvPr/>
            </p:nvSpPr>
            <p:spPr>
              <a:xfrm>
                <a:off x="3084922" y="3891656"/>
                <a:ext cx="180684" cy="2160000"/>
              </a:xfrm>
              <a:prstGeom prst="leftBracket">
                <a:avLst>
                  <a:gd name="adj" fmla="val 75102"/>
                </a:avLst>
              </a:prstGeom>
              <a:noFill/>
              <a:ln w="38100">
                <a:solidFill>
                  <a:schemeClr val="accent1">
                    <a:lumMod val="75000"/>
                    <a:alpha val="8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580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21" grpId="0" animBg="1"/>
      <p:bldP spid="110" grpId="0" animBg="1"/>
      <p:bldP spid="166" grpId="0" animBg="1"/>
      <p:bldP spid="169" grpId="0" animBg="1"/>
      <p:bldP spid="170" grpId="0" animBg="1"/>
      <p:bldP spid="97" grpId="0" animBg="1"/>
      <p:bldP spid="151" grpId="0" animBg="1"/>
      <p:bldP spid="47" grpId="0" animBg="1"/>
      <p:bldP spid="91" grpId="0" animBg="1"/>
      <p:bldP spid="92" grpId="0" animBg="1"/>
      <p:bldP spid="93" grpId="0" animBg="1"/>
      <p:bldP spid="111" grpId="0" animBg="1"/>
      <p:bldP spid="171" grpId="0" animBg="1"/>
      <p:bldP spid="194" grpId="0" animBg="1"/>
      <p:bldP spid="195" grpId="0" animBg="1"/>
      <p:bldP spid="178" grpId="0" animBg="1"/>
      <p:bldP spid="7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2334D9C-8146-47F3-9275-C4FBAA1151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9496" y="404664"/>
            <a:ext cx="10225136" cy="864096"/>
          </a:xfrm>
        </p:spPr>
        <p:txBody>
          <a:bodyPr/>
          <a:lstStyle/>
          <a:p>
            <a:r>
              <a:rPr lang="en-GB" dirty="0"/>
              <a:t>Use case: Thermography system demonstrator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DA65459-F84C-4D51-A4FC-4B560008D3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7164624" cy="792163"/>
          </a:xfrm>
        </p:spPr>
        <p:txBody>
          <a:bodyPr/>
          <a:lstStyle/>
          <a:p>
            <a:r>
              <a:rPr lang="en-GB" dirty="0"/>
              <a:t>Considerations for heuristic uncertainty estimation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0BE87558-B86F-4C73-94DD-70E7DB189E02}"/>
              </a:ext>
            </a:extLst>
          </p:cNvPr>
          <p:cNvSpPr/>
          <p:nvPr/>
        </p:nvSpPr>
        <p:spPr>
          <a:xfrm>
            <a:off x="663190" y="2185290"/>
            <a:ext cx="2175067" cy="4052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Uniform distribution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F32FEC17-5388-46B9-9C0C-5C0D82388831}"/>
              </a:ext>
            </a:extLst>
          </p:cNvPr>
          <p:cNvSpPr/>
          <p:nvPr/>
        </p:nvSpPr>
        <p:spPr>
          <a:xfrm>
            <a:off x="2809489" y="2303697"/>
            <a:ext cx="2668306" cy="4052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Highly concentrated mean 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0F2A0769-9D03-4E9D-9976-A4E030FE2DF2}"/>
              </a:ext>
            </a:extLst>
          </p:cNvPr>
          <p:cNvSpPr/>
          <p:nvPr/>
        </p:nvSpPr>
        <p:spPr>
          <a:xfrm>
            <a:off x="482244" y="5585217"/>
            <a:ext cx="3024336" cy="6433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Alterations will move ROI &amp; alter camera focus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1817F2E0-3445-42F4-813D-CC1CD36870D9}"/>
              </a:ext>
            </a:extLst>
          </p:cNvPr>
          <p:cNvSpPr/>
          <p:nvPr/>
        </p:nvSpPr>
        <p:spPr>
          <a:xfrm>
            <a:off x="3716709" y="4552281"/>
            <a:ext cx="3799360" cy="6433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Alterations cause fluctuations in sample surface temp per recording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02C2B24-2E0E-466B-9D71-8B67B1825BB0}"/>
              </a:ext>
            </a:extLst>
          </p:cNvPr>
          <p:cNvSpPr/>
          <p:nvPr/>
        </p:nvSpPr>
        <p:spPr>
          <a:xfrm>
            <a:off x="407368" y="5220727"/>
            <a:ext cx="2738552" cy="360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Component positioning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D7D1BF15-3FF5-4B06-BBCB-16B4BE6A17F7}"/>
              </a:ext>
            </a:extLst>
          </p:cNvPr>
          <p:cNvSpPr/>
          <p:nvPr/>
        </p:nvSpPr>
        <p:spPr>
          <a:xfrm>
            <a:off x="3597345" y="4221088"/>
            <a:ext cx="1850583" cy="360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Flash intensity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FD9D2406-96D8-4F7F-B921-7DD3179B9FB4}"/>
              </a:ext>
            </a:extLst>
          </p:cNvPr>
          <p:cNvSpPr/>
          <p:nvPr/>
        </p:nvSpPr>
        <p:spPr>
          <a:xfrm>
            <a:off x="4004741" y="5616771"/>
            <a:ext cx="3500698" cy="6433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Flash must sync with recording start to give accurate readings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14AF93B2-F137-43BF-9851-AADB260249D9}"/>
              </a:ext>
            </a:extLst>
          </p:cNvPr>
          <p:cNvSpPr/>
          <p:nvPr/>
        </p:nvSpPr>
        <p:spPr>
          <a:xfrm>
            <a:off x="3885377" y="5285578"/>
            <a:ext cx="1512168" cy="360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Flash sync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8942629D-16D5-4380-B4B2-9D146ACBACCC}"/>
              </a:ext>
            </a:extLst>
          </p:cNvPr>
          <p:cNvSpPr/>
          <p:nvPr/>
        </p:nvSpPr>
        <p:spPr>
          <a:xfrm>
            <a:off x="7861342" y="5106857"/>
            <a:ext cx="3995298" cy="90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Inaccurate readings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Incorrect measurements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Inaccurate calculations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A5C5ADD1-01EC-4D20-A76F-D62EDD4D9B30}"/>
              </a:ext>
            </a:extLst>
          </p:cNvPr>
          <p:cNvSpPr/>
          <p:nvPr/>
        </p:nvSpPr>
        <p:spPr>
          <a:xfrm>
            <a:off x="7741064" y="4768587"/>
            <a:ext cx="3779275" cy="360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</a:rPr>
              <a:t>Operator bias &amp; computation error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1F2B96-24B5-4297-961F-F2D978C1DEF8}"/>
              </a:ext>
            </a:extLst>
          </p:cNvPr>
          <p:cNvGrpSpPr/>
          <p:nvPr/>
        </p:nvGrpSpPr>
        <p:grpSpPr>
          <a:xfrm>
            <a:off x="1307468" y="2924944"/>
            <a:ext cx="9577064" cy="1368152"/>
            <a:chOff x="1559496" y="2924944"/>
            <a:chExt cx="9577064" cy="1368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E2F370-B2B0-4C88-8FAD-CC11AA78A52C}"/>
                </a:ext>
              </a:extLst>
            </p:cNvPr>
            <p:cNvGrpSpPr/>
            <p:nvPr/>
          </p:nvGrpSpPr>
          <p:grpSpPr>
            <a:xfrm>
              <a:off x="1559496" y="2924944"/>
              <a:ext cx="9577064" cy="1080000"/>
              <a:chOff x="1199456" y="2924944"/>
              <a:chExt cx="9577064" cy="108000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2749BC7D-B0FD-4AF8-B560-BC2D5FD21AFB}"/>
                  </a:ext>
                </a:extLst>
              </p:cNvPr>
              <p:cNvSpPr/>
              <p:nvPr/>
            </p:nvSpPr>
            <p:spPr>
              <a:xfrm>
                <a:off x="1199456" y="2924944"/>
                <a:ext cx="9577064" cy="10800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B427EE56-F801-400F-9A15-2EC6ACD24A23}"/>
                  </a:ext>
                </a:extLst>
              </p:cNvPr>
              <p:cNvSpPr/>
              <p:nvPr/>
            </p:nvSpPr>
            <p:spPr>
              <a:xfrm>
                <a:off x="1393726" y="3137304"/>
                <a:ext cx="3262114" cy="648000"/>
              </a:xfrm>
              <a:prstGeom prst="roundRect">
                <a:avLst/>
              </a:prstGeom>
              <a:solidFill>
                <a:schemeClr val="accent2">
                  <a:alpha val="8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Defined error limits dependent on…</a:t>
                </a: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A31B3CAA-B3F3-4ED5-9750-1CB9AF99F15B}"/>
                  </a:ext>
                </a:extLst>
              </p:cNvPr>
              <p:cNvSpPr/>
              <p:nvPr/>
            </p:nvSpPr>
            <p:spPr>
              <a:xfrm>
                <a:off x="3897881" y="3037746"/>
                <a:ext cx="2860634" cy="36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Operational conditions</a:t>
                </a:r>
              </a:p>
            </p:txBody>
          </p:sp>
          <p:sp>
            <p:nvSpPr>
              <p:cNvPr id="78" name="Rectangle: Rounded Corners 77">
                <a:extLst>
                  <a:ext uri="{FF2B5EF4-FFF2-40B4-BE49-F238E27FC236}">
                    <a16:creationId xmlns:a16="http://schemas.microsoft.com/office/drawing/2014/main" id="{19D873CE-095A-4DEC-9E02-4BDAF53B3994}"/>
                  </a:ext>
                </a:extLst>
              </p:cNvPr>
              <p:cNvSpPr/>
              <p:nvPr/>
            </p:nvSpPr>
            <p:spPr>
              <a:xfrm>
                <a:off x="3897881" y="3499203"/>
                <a:ext cx="2860634" cy="36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Environmental conditions</a:t>
                </a:r>
              </a:p>
            </p:txBody>
          </p:sp>
          <p:sp>
            <p:nvSpPr>
              <p:cNvPr id="77" name="Arrow: Up 76">
                <a:extLst>
                  <a:ext uri="{FF2B5EF4-FFF2-40B4-BE49-F238E27FC236}">
                    <a16:creationId xmlns:a16="http://schemas.microsoft.com/office/drawing/2014/main" id="{786BDC5C-09D2-4925-85B8-3CEFAF21594A}"/>
                  </a:ext>
                </a:extLst>
              </p:cNvPr>
              <p:cNvSpPr/>
              <p:nvPr/>
            </p:nvSpPr>
            <p:spPr>
              <a:xfrm rot="5400000">
                <a:off x="6976326" y="3224567"/>
                <a:ext cx="301741" cy="472374"/>
              </a:xfrm>
              <a:prstGeom prst="upArrow">
                <a:avLst>
                  <a:gd name="adj1" fmla="val 34219"/>
                  <a:gd name="adj2" fmla="val 7508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C8E37C7F-8322-4D36-BAA5-0EFA9E20DFF3}"/>
                  </a:ext>
                </a:extLst>
              </p:cNvPr>
              <p:cNvSpPr/>
              <p:nvPr/>
            </p:nvSpPr>
            <p:spPr>
              <a:xfrm>
                <a:off x="7495878" y="3217746"/>
                <a:ext cx="3053096" cy="460998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Impact on aleatory uncertainty</a:t>
                </a:r>
              </a:p>
            </p:txBody>
          </p:sp>
        </p:grpSp>
        <p:sp>
          <p:nvSpPr>
            <p:cNvPr id="100" name="Rectangle: Rounded Corners 99">
              <a:extLst>
                <a:ext uri="{FF2B5EF4-FFF2-40B4-BE49-F238E27FC236}">
                  <a16:creationId xmlns:a16="http://schemas.microsoft.com/office/drawing/2014/main" id="{2EEFA6E9-6A79-4DFB-8C5F-8B17C66DF65B}"/>
                </a:ext>
              </a:extLst>
            </p:cNvPr>
            <p:cNvSpPr/>
            <p:nvPr/>
          </p:nvSpPr>
          <p:spPr>
            <a:xfrm>
              <a:off x="7320136" y="3933096"/>
              <a:ext cx="2160000" cy="3600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Changes over time?</a:t>
              </a:r>
            </a:p>
          </p:txBody>
        </p:sp>
        <p:sp>
          <p:nvSpPr>
            <p:cNvPr id="101" name="Arrow: Up 100">
              <a:extLst>
                <a:ext uri="{FF2B5EF4-FFF2-40B4-BE49-F238E27FC236}">
                  <a16:creationId xmlns:a16="http://schemas.microsoft.com/office/drawing/2014/main" id="{047F882C-A9F3-448A-8DE5-9E52D1306CFE}"/>
                </a:ext>
              </a:extLst>
            </p:cNvPr>
            <p:cNvSpPr/>
            <p:nvPr/>
          </p:nvSpPr>
          <p:spPr>
            <a:xfrm rot="18893083">
              <a:off x="7108472" y="3559986"/>
              <a:ext cx="207117" cy="469710"/>
            </a:xfrm>
            <a:prstGeom prst="upArrow">
              <a:avLst>
                <a:gd name="adj1" fmla="val 34219"/>
                <a:gd name="adj2" fmla="val 75085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026" name="Picture 2" descr="Image result for positioning icon free">
            <a:extLst>
              <a:ext uri="{FF2B5EF4-FFF2-40B4-BE49-F238E27FC236}">
                <a16:creationId xmlns:a16="http://schemas.microsoft.com/office/drawing/2014/main" id="{9745B06D-57EB-4719-B6DB-2F50F6E32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864" y="5828461"/>
            <a:ext cx="840899" cy="84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F3283D-F829-4093-93C9-C94EAE902C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8110" y="4422372"/>
            <a:ext cx="590723" cy="5907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79CE12-649B-459D-AE1F-5A45DED3A93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1763" y="5952392"/>
            <a:ext cx="638912" cy="6389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37CDEC-C512-4B3B-9A5C-3D7793B7B61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49412" y="5335253"/>
            <a:ext cx="537650" cy="537650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893C051-0835-4274-BEAF-D4AFDC4CD945}"/>
              </a:ext>
            </a:extLst>
          </p:cNvPr>
          <p:cNvSpPr/>
          <p:nvPr/>
        </p:nvSpPr>
        <p:spPr>
          <a:xfrm>
            <a:off x="336976" y="4197212"/>
            <a:ext cx="2808944" cy="743956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Heuristic uncertainties considered:</a:t>
            </a:r>
          </a:p>
        </p:txBody>
      </p:sp>
    </p:spTree>
    <p:extLst>
      <p:ext uri="{BB962C8B-B14F-4D97-AF65-F5344CB8AC3E}">
        <p14:creationId xmlns:p14="http://schemas.microsoft.com/office/powerpoint/2010/main" val="15120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9" grpId="0" animBg="1"/>
      <p:bldP spid="83" grpId="0" animBg="1"/>
      <p:bldP spid="86" grpId="0" animBg="1"/>
      <p:bldP spid="82" grpId="0" animBg="1"/>
      <p:bldP spid="85" grpId="0" animBg="1"/>
      <p:bldP spid="88" grpId="0" animBg="1"/>
      <p:bldP spid="89" grpId="0" animBg="1"/>
      <p:bldP spid="90" grpId="0" animBg="1"/>
      <p:bldP spid="95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936E77-D932-4FD6-BDCA-7B7C077E5B6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59496" y="404664"/>
            <a:ext cx="10225136" cy="864096"/>
          </a:xfrm>
        </p:spPr>
        <p:txBody>
          <a:bodyPr/>
          <a:lstStyle/>
          <a:p>
            <a:r>
              <a:rPr lang="en-GB" dirty="0"/>
              <a:t>Academic background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AA1BA04-B8D9-487D-AE05-27D3347FEC67}"/>
              </a:ext>
            </a:extLst>
          </p:cNvPr>
          <p:cNvGrpSpPr/>
          <p:nvPr/>
        </p:nvGrpSpPr>
        <p:grpSpPr>
          <a:xfrm>
            <a:off x="1701185" y="3147479"/>
            <a:ext cx="8409182" cy="1260000"/>
            <a:chOff x="409695" y="3147479"/>
            <a:chExt cx="8409182" cy="126000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B9B9971-CB08-413B-9A0C-B31843C7C2FE}"/>
                </a:ext>
              </a:extLst>
            </p:cNvPr>
            <p:cNvSpPr/>
            <p:nvPr/>
          </p:nvSpPr>
          <p:spPr>
            <a:xfrm>
              <a:off x="409695" y="3147479"/>
              <a:ext cx="8409182" cy="1260000"/>
            </a:xfrm>
            <a:prstGeom prst="roundRect">
              <a:avLst/>
            </a:prstGeom>
            <a:solidFill>
              <a:srgbClr val="EAF2FA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/>
                <a:t>MSc – Aerospace Manufacturing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/>
                <a:t>Cranfield University (2016-2017)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39423D3-32A9-461D-A864-DE8E6DA05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2064" y="3333586"/>
              <a:ext cx="1260000" cy="381394"/>
            </a:xfrm>
            <a:prstGeom prst="rect">
              <a:avLst/>
            </a:prstGeom>
          </p:spPr>
        </p:pic>
        <p:pic>
          <p:nvPicPr>
            <p:cNvPr id="18" name="Picture 17" descr="C:\Users\Alex G\AppData\Local\Microsoft\Windows\INetCache\Content.Word\bae-systems-plc-logo.jpg">
              <a:extLst>
                <a:ext uri="{FF2B5EF4-FFF2-40B4-BE49-F238E27FC236}">
                  <a16:creationId xmlns:a16="http://schemas.microsoft.com/office/drawing/2014/main" id="{37C87B64-C46B-42B6-B5B2-A8D230D38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064" y="3807639"/>
              <a:ext cx="1260000" cy="3297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30EADC-EC91-4B87-8DE4-4167C53A3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6280" y="3333586"/>
              <a:ext cx="900000" cy="893463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A0CEB97-FBE3-4537-9590-29453BD1B9DC}"/>
              </a:ext>
            </a:extLst>
          </p:cNvPr>
          <p:cNvGrpSpPr/>
          <p:nvPr/>
        </p:nvGrpSpPr>
        <p:grpSpPr>
          <a:xfrm>
            <a:off x="983432" y="1556790"/>
            <a:ext cx="8409182" cy="1260000"/>
            <a:chOff x="409695" y="1556790"/>
            <a:chExt cx="8409182" cy="1260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DD0E59E-8B80-478B-B7A1-CA6731E2EDF9}"/>
                </a:ext>
              </a:extLst>
            </p:cNvPr>
            <p:cNvSpPr/>
            <p:nvPr/>
          </p:nvSpPr>
          <p:spPr>
            <a:xfrm>
              <a:off x="409695" y="1556790"/>
              <a:ext cx="8409182" cy="1260000"/>
            </a:xfrm>
            <a:prstGeom prst="roundRect">
              <a:avLst/>
            </a:prstGeom>
            <a:solidFill>
              <a:srgbClr val="EAF2FA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GB" b="1" dirty="0"/>
                <a:t>PhD – Manufacturing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/>
                <a:t>Cranfield University (2017-2021)</a:t>
              </a:r>
              <a:endParaRPr lang="en-GB" sz="1400" dirty="0"/>
            </a:p>
            <a:p>
              <a:pPr>
                <a:spcAft>
                  <a:spcPts val="600"/>
                </a:spcAft>
              </a:pPr>
              <a:r>
                <a:rPr lang="en-GB" sz="1600" dirty="0"/>
                <a:t>Advanced uncertainty quantification techniques for maintenance planning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8D3B6E2-C495-4EFF-840A-5AD305F88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6280" y="1741432"/>
              <a:ext cx="900000" cy="893463"/>
            </a:xfrm>
            <a:prstGeom prst="rect">
              <a:avLst/>
            </a:prstGeom>
          </p:spPr>
        </p:pic>
        <p:pic>
          <p:nvPicPr>
            <p:cNvPr id="14" name="Picture 13" descr="C:\Users\Alex G\AppData\Local\Microsoft\Windows\INetCache\Content.Word\bae-systems-plc-logo.jpg">
              <a:extLst>
                <a:ext uri="{FF2B5EF4-FFF2-40B4-BE49-F238E27FC236}">
                  <a16:creationId xmlns:a16="http://schemas.microsoft.com/office/drawing/2014/main" id="{F7812199-D35E-44E3-9A0A-181CC26CB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064" y="1800283"/>
              <a:ext cx="1260000" cy="3297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DBE0214-46E7-44AC-BF27-BA0058B3A8F4}"/>
              </a:ext>
            </a:extLst>
          </p:cNvPr>
          <p:cNvGrpSpPr/>
          <p:nvPr/>
        </p:nvGrpSpPr>
        <p:grpSpPr>
          <a:xfrm>
            <a:off x="2349257" y="4764255"/>
            <a:ext cx="8409182" cy="1260000"/>
            <a:chOff x="409695" y="4764255"/>
            <a:chExt cx="8409182" cy="126000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A368064-B19D-46EC-BFE3-60641967FFDE}"/>
                </a:ext>
              </a:extLst>
            </p:cNvPr>
            <p:cNvSpPr/>
            <p:nvPr/>
          </p:nvSpPr>
          <p:spPr>
            <a:xfrm>
              <a:off x="409695" y="4764255"/>
              <a:ext cx="8409182" cy="1260000"/>
            </a:xfrm>
            <a:prstGeom prst="roundRect">
              <a:avLst/>
            </a:prstGeom>
            <a:solidFill>
              <a:srgbClr val="EAF2FA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/>
                <a:t>BSc – Aerospace Engineering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/>
                <a:t>Kingston University London (2013-2016)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6DF1B25-53C2-4C23-931E-643C81052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8408" y="4944255"/>
              <a:ext cx="900000" cy="900000"/>
            </a:xfrm>
            <a:prstGeom prst="rect">
              <a:avLst/>
            </a:prstGeom>
          </p:spPr>
        </p:pic>
        <p:pic>
          <p:nvPicPr>
            <p:cNvPr id="15" name="Picture 4" descr="http://www.pollite.com/pollite_logo.png">
              <a:extLst>
                <a:ext uri="{FF2B5EF4-FFF2-40B4-BE49-F238E27FC236}">
                  <a16:creationId xmlns:a16="http://schemas.microsoft.com/office/drawing/2014/main" id="{6C7D5F82-1498-43CD-BE6F-D8913BBFD5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2064" y="5134139"/>
              <a:ext cx="900000" cy="520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95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93B988-F9DF-42ED-ACD4-7C89EDA0D35F}"/>
              </a:ext>
            </a:extLst>
          </p:cNvPr>
          <p:cNvSpPr/>
          <p:nvPr/>
        </p:nvSpPr>
        <p:spPr>
          <a:xfrm>
            <a:off x="1773342" y="2459504"/>
            <a:ext cx="864531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rgbClr val="0C406D"/>
                </a:solidFill>
              </a:rPr>
              <a:t>Industrial challenges</a:t>
            </a:r>
          </a:p>
          <a:p>
            <a:pPr algn="ctr"/>
            <a:r>
              <a:rPr lang="en-GB" sz="6000" b="1" dirty="0">
                <a:solidFill>
                  <a:srgbClr val="0C406D"/>
                </a:solidFill>
              </a:rPr>
              <a:t>in heuristic UQ for PSS</a:t>
            </a:r>
          </a:p>
        </p:txBody>
      </p:sp>
    </p:spTree>
    <p:extLst>
      <p:ext uri="{BB962C8B-B14F-4D97-AF65-F5344CB8AC3E}">
        <p14:creationId xmlns:p14="http://schemas.microsoft.com/office/powerpoint/2010/main" val="91783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F9C75B-5C37-45DF-907B-182BE7E2A9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Industrial challenges in heuristic UQ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5003BCA-B5A3-4E7B-BAFA-8C283823F281}"/>
              </a:ext>
            </a:extLst>
          </p:cNvPr>
          <p:cNvSpPr/>
          <p:nvPr/>
        </p:nvSpPr>
        <p:spPr>
          <a:xfrm>
            <a:off x="234355" y="2400038"/>
            <a:ext cx="3244161" cy="432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bg1"/>
                </a:solidFill>
              </a:rPr>
              <a:t>Complex systems in PSS</a:t>
            </a:r>
            <a:endParaRPr lang="en-US" sz="1600" b="1" baseline="30000" dirty="0">
              <a:solidFill>
                <a:schemeClr val="bg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2516B01-361D-47D9-AD94-75CA905AE2BC}"/>
              </a:ext>
            </a:extLst>
          </p:cNvPr>
          <p:cNvSpPr/>
          <p:nvPr/>
        </p:nvSpPr>
        <p:spPr>
          <a:xfrm>
            <a:off x="232529" y="3070470"/>
            <a:ext cx="3751675" cy="648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ysClr val="windowText" lastClr="000000"/>
                </a:solidFill>
              </a:rPr>
              <a:t>How can changes in uncertainty for one system affect that of another?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A999DCD-EEA3-46B2-852E-5B2DA61F02AA}"/>
              </a:ext>
            </a:extLst>
          </p:cNvPr>
          <p:cNvSpPr/>
          <p:nvPr/>
        </p:nvSpPr>
        <p:spPr>
          <a:xfrm>
            <a:off x="236561" y="3924058"/>
            <a:ext cx="3652301" cy="648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ysClr val="windowText" lastClr="000000"/>
                </a:solidFill>
              </a:rPr>
              <a:t>Different components maintained by different parties in the same system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645855B-D0EB-4768-9407-12C7BE0C23B4}"/>
              </a:ext>
            </a:extLst>
          </p:cNvPr>
          <p:cNvGrpSpPr/>
          <p:nvPr/>
        </p:nvGrpSpPr>
        <p:grpSpPr>
          <a:xfrm>
            <a:off x="6292315" y="2168859"/>
            <a:ext cx="3440942" cy="3211106"/>
            <a:chOff x="1885799" y="1546374"/>
            <a:chExt cx="4471754" cy="4139372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17B20E8-A46A-4494-91DC-15DC8858AD9E}"/>
                </a:ext>
              </a:extLst>
            </p:cNvPr>
            <p:cNvSpPr/>
            <p:nvPr/>
          </p:nvSpPr>
          <p:spPr>
            <a:xfrm>
              <a:off x="2853481" y="2779180"/>
              <a:ext cx="2111676" cy="1354583"/>
            </a:xfrm>
            <a:custGeom>
              <a:avLst/>
              <a:gdLst>
                <a:gd name="connsiteX0" fmla="*/ 0 w 1770901"/>
                <a:gd name="connsiteY0" fmla="*/ 815193 h 1630385"/>
                <a:gd name="connsiteX1" fmla="*/ 885451 w 1770901"/>
                <a:gd name="connsiteY1" fmla="*/ 0 h 1630385"/>
                <a:gd name="connsiteX2" fmla="*/ 1770902 w 1770901"/>
                <a:gd name="connsiteY2" fmla="*/ 815193 h 1630385"/>
                <a:gd name="connsiteX3" fmla="*/ 885451 w 1770901"/>
                <a:gd name="connsiteY3" fmla="*/ 1630386 h 1630385"/>
                <a:gd name="connsiteX4" fmla="*/ 0 w 1770901"/>
                <a:gd name="connsiteY4" fmla="*/ 815193 h 163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0901" h="1630385">
                  <a:moveTo>
                    <a:pt x="0" y="815193"/>
                  </a:moveTo>
                  <a:cubicBezTo>
                    <a:pt x="0" y="364974"/>
                    <a:pt x="396430" y="0"/>
                    <a:pt x="885451" y="0"/>
                  </a:cubicBezTo>
                  <a:cubicBezTo>
                    <a:pt x="1374472" y="0"/>
                    <a:pt x="1770902" y="364974"/>
                    <a:pt x="1770902" y="815193"/>
                  </a:cubicBezTo>
                  <a:cubicBezTo>
                    <a:pt x="1770902" y="1265412"/>
                    <a:pt x="1374472" y="1630386"/>
                    <a:pt x="885451" y="1630386"/>
                  </a:cubicBezTo>
                  <a:cubicBezTo>
                    <a:pt x="396430" y="1630386"/>
                    <a:pt x="0" y="1265412"/>
                    <a:pt x="0" y="815193"/>
                  </a:cubicBezTo>
                  <a:close/>
                </a:path>
              </a:pathLst>
            </a:custGeom>
            <a:solidFill>
              <a:schemeClr val="accent2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342" tIns="259084" rIns="259342" bIns="259084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b="1" kern="1200" dirty="0"/>
                <a:t>Maintenance quality</a:t>
              </a: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C54CDA4-CF2A-4D5F-8EAE-3C96322C530B}"/>
                </a:ext>
              </a:extLst>
            </p:cNvPr>
            <p:cNvSpPr/>
            <p:nvPr/>
          </p:nvSpPr>
          <p:spPr>
            <a:xfrm>
              <a:off x="3287688" y="4007913"/>
              <a:ext cx="1732813" cy="1077271"/>
            </a:xfrm>
            <a:custGeom>
              <a:avLst/>
              <a:gdLst>
                <a:gd name="connsiteX0" fmla="*/ 0 w 1770901"/>
                <a:gd name="connsiteY0" fmla="*/ 815193 h 1630385"/>
                <a:gd name="connsiteX1" fmla="*/ 885451 w 1770901"/>
                <a:gd name="connsiteY1" fmla="*/ 0 h 1630385"/>
                <a:gd name="connsiteX2" fmla="*/ 1770902 w 1770901"/>
                <a:gd name="connsiteY2" fmla="*/ 815193 h 1630385"/>
                <a:gd name="connsiteX3" fmla="*/ 885451 w 1770901"/>
                <a:gd name="connsiteY3" fmla="*/ 1630386 h 1630385"/>
                <a:gd name="connsiteX4" fmla="*/ 0 w 1770901"/>
                <a:gd name="connsiteY4" fmla="*/ 815193 h 163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0901" h="1630385">
                  <a:moveTo>
                    <a:pt x="0" y="815193"/>
                  </a:moveTo>
                  <a:cubicBezTo>
                    <a:pt x="0" y="364974"/>
                    <a:pt x="396430" y="0"/>
                    <a:pt x="885451" y="0"/>
                  </a:cubicBezTo>
                  <a:cubicBezTo>
                    <a:pt x="1374472" y="0"/>
                    <a:pt x="1770902" y="364974"/>
                    <a:pt x="1770902" y="815193"/>
                  </a:cubicBezTo>
                  <a:cubicBezTo>
                    <a:pt x="1770902" y="1265412"/>
                    <a:pt x="1374472" y="1630386"/>
                    <a:pt x="885451" y="1630386"/>
                  </a:cubicBezTo>
                  <a:cubicBezTo>
                    <a:pt x="396430" y="1630386"/>
                    <a:pt x="0" y="1265412"/>
                    <a:pt x="0" y="815193"/>
                  </a:cubicBezTo>
                  <a:close/>
                </a:path>
              </a:pathLst>
            </a:custGeom>
            <a:solidFill>
              <a:schemeClr val="accent2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342" tIns="259084" rIns="259342" bIns="259084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b="1" kern="1200" dirty="0"/>
                <a:t>Decision making</a:t>
              </a:r>
            </a:p>
          </p:txBody>
        </p:sp>
        <p:sp>
          <p:nvSpPr>
            <p:cNvPr id="17" name="Block Arc 16">
              <a:extLst>
                <a:ext uri="{FF2B5EF4-FFF2-40B4-BE49-F238E27FC236}">
                  <a16:creationId xmlns:a16="http://schemas.microsoft.com/office/drawing/2014/main" id="{0C02CD12-6DCB-4188-A1BE-697F6D1192C1}"/>
                </a:ext>
              </a:extLst>
            </p:cNvPr>
            <p:cNvSpPr/>
            <p:nvPr/>
          </p:nvSpPr>
          <p:spPr>
            <a:xfrm>
              <a:off x="2207938" y="2085030"/>
              <a:ext cx="3827477" cy="3600716"/>
            </a:xfrm>
            <a:prstGeom prst="blockArc">
              <a:avLst>
                <a:gd name="adj1" fmla="val 9000000"/>
                <a:gd name="adj2" fmla="val 16200000"/>
                <a:gd name="adj3" fmla="val 4643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lnRef>
            <a:fillRef idx="3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fillRef>
            <a:effectRef idx="3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A383FEDE-9D0F-4CFF-981D-7552A06D64FA}"/>
                </a:ext>
              </a:extLst>
            </p:cNvPr>
            <p:cNvSpPr/>
            <p:nvPr/>
          </p:nvSpPr>
          <p:spPr>
            <a:xfrm>
              <a:off x="2207938" y="2085030"/>
              <a:ext cx="3827477" cy="3600716"/>
            </a:xfrm>
            <a:prstGeom prst="blockArc">
              <a:avLst>
                <a:gd name="adj1" fmla="val 1800000"/>
                <a:gd name="adj2" fmla="val 9000000"/>
                <a:gd name="adj3" fmla="val 4643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lnRef>
            <a:fillRef idx="3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fillRef>
            <a:effectRef idx="3">
              <a:schemeClr val="accent1">
                <a:shade val="90000"/>
                <a:hueOff val="233943"/>
                <a:satOff val="-2143"/>
                <a:lumOff val="185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98C1C94D-6515-4583-92BD-4205F54E2E4E}"/>
                </a:ext>
              </a:extLst>
            </p:cNvPr>
            <p:cNvSpPr/>
            <p:nvPr/>
          </p:nvSpPr>
          <p:spPr>
            <a:xfrm>
              <a:off x="2207938" y="2085030"/>
              <a:ext cx="3827477" cy="3600716"/>
            </a:xfrm>
            <a:prstGeom prst="blockArc">
              <a:avLst>
                <a:gd name="adj1" fmla="val 16200000"/>
                <a:gd name="adj2" fmla="val 1800000"/>
                <a:gd name="adj3" fmla="val 4643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A762E13-0BFA-4E80-A0A5-E010ED776D0D}"/>
                </a:ext>
              </a:extLst>
            </p:cNvPr>
            <p:cNvSpPr/>
            <p:nvPr/>
          </p:nvSpPr>
          <p:spPr>
            <a:xfrm>
              <a:off x="3504673" y="1546374"/>
              <a:ext cx="1234006" cy="1160896"/>
            </a:xfrm>
            <a:custGeom>
              <a:avLst/>
              <a:gdLst>
                <a:gd name="connsiteX0" fmla="*/ 0 w 904886"/>
                <a:gd name="connsiteY0" fmla="*/ 452443 h 904886"/>
                <a:gd name="connsiteX1" fmla="*/ 452443 w 904886"/>
                <a:gd name="connsiteY1" fmla="*/ 0 h 904886"/>
                <a:gd name="connsiteX2" fmla="*/ 904886 w 904886"/>
                <a:gd name="connsiteY2" fmla="*/ 452443 h 904886"/>
                <a:gd name="connsiteX3" fmla="*/ 452443 w 904886"/>
                <a:gd name="connsiteY3" fmla="*/ 904886 h 904886"/>
                <a:gd name="connsiteX4" fmla="*/ 0 w 904886"/>
                <a:gd name="connsiteY4" fmla="*/ 452443 h 90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6" h="904886">
                  <a:moveTo>
                    <a:pt x="0" y="452443"/>
                  </a:moveTo>
                  <a:cubicBezTo>
                    <a:pt x="0" y="202566"/>
                    <a:pt x="202566" y="0"/>
                    <a:pt x="452443" y="0"/>
                  </a:cubicBezTo>
                  <a:cubicBezTo>
                    <a:pt x="702320" y="0"/>
                    <a:pt x="904886" y="202566"/>
                    <a:pt x="904886" y="452443"/>
                  </a:cubicBezTo>
                  <a:cubicBezTo>
                    <a:pt x="904886" y="702320"/>
                    <a:pt x="702320" y="904886"/>
                    <a:pt x="452443" y="904886"/>
                  </a:cubicBezTo>
                  <a:cubicBezTo>
                    <a:pt x="202566" y="904886"/>
                    <a:pt x="0" y="702320"/>
                    <a:pt x="0" y="4524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757" tIns="147757" rIns="147757" bIns="147757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200" b="1" kern="1200" dirty="0"/>
                <a:t>Client</a:t>
              </a: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031914D-D79A-4386-934F-E19610355706}"/>
                </a:ext>
              </a:extLst>
            </p:cNvPr>
            <p:cNvSpPr/>
            <p:nvPr/>
          </p:nvSpPr>
          <p:spPr>
            <a:xfrm>
              <a:off x="5123547" y="4184223"/>
              <a:ext cx="1234006" cy="1160896"/>
            </a:xfrm>
            <a:custGeom>
              <a:avLst/>
              <a:gdLst>
                <a:gd name="connsiteX0" fmla="*/ 0 w 904886"/>
                <a:gd name="connsiteY0" fmla="*/ 452443 h 904886"/>
                <a:gd name="connsiteX1" fmla="*/ 452443 w 904886"/>
                <a:gd name="connsiteY1" fmla="*/ 0 h 904886"/>
                <a:gd name="connsiteX2" fmla="*/ 904886 w 904886"/>
                <a:gd name="connsiteY2" fmla="*/ 452443 h 904886"/>
                <a:gd name="connsiteX3" fmla="*/ 452443 w 904886"/>
                <a:gd name="connsiteY3" fmla="*/ 904886 h 904886"/>
                <a:gd name="connsiteX4" fmla="*/ 0 w 904886"/>
                <a:gd name="connsiteY4" fmla="*/ 452443 h 90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6" h="904886">
                  <a:moveTo>
                    <a:pt x="0" y="452443"/>
                  </a:moveTo>
                  <a:cubicBezTo>
                    <a:pt x="0" y="202566"/>
                    <a:pt x="202566" y="0"/>
                    <a:pt x="452443" y="0"/>
                  </a:cubicBezTo>
                  <a:cubicBezTo>
                    <a:pt x="702320" y="0"/>
                    <a:pt x="904886" y="202566"/>
                    <a:pt x="904886" y="452443"/>
                  </a:cubicBezTo>
                  <a:cubicBezTo>
                    <a:pt x="904886" y="702320"/>
                    <a:pt x="702320" y="904886"/>
                    <a:pt x="452443" y="904886"/>
                  </a:cubicBezTo>
                  <a:cubicBezTo>
                    <a:pt x="202566" y="904886"/>
                    <a:pt x="0" y="702320"/>
                    <a:pt x="0" y="4524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222839"/>
                <a:satOff val="5970"/>
                <a:lumOff val="26302"/>
                <a:alphaOff val="0"/>
              </a:schemeClr>
            </a:fillRef>
            <a:effectRef idx="3">
              <a:schemeClr val="accent1">
                <a:shade val="50000"/>
                <a:hueOff val="222839"/>
                <a:satOff val="5970"/>
                <a:lumOff val="263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757" tIns="147757" rIns="147757" bIns="147757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200" b="1" kern="1200" dirty="0"/>
                <a:t>Provider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02BDF83-6457-4FCD-9A5F-7211283A056B}"/>
                </a:ext>
              </a:extLst>
            </p:cNvPr>
            <p:cNvSpPr/>
            <p:nvPr/>
          </p:nvSpPr>
          <p:spPr>
            <a:xfrm>
              <a:off x="1885799" y="4184223"/>
              <a:ext cx="1234006" cy="1160896"/>
            </a:xfrm>
            <a:custGeom>
              <a:avLst/>
              <a:gdLst>
                <a:gd name="connsiteX0" fmla="*/ 0 w 904886"/>
                <a:gd name="connsiteY0" fmla="*/ 452443 h 904886"/>
                <a:gd name="connsiteX1" fmla="*/ 452443 w 904886"/>
                <a:gd name="connsiteY1" fmla="*/ 0 h 904886"/>
                <a:gd name="connsiteX2" fmla="*/ 904886 w 904886"/>
                <a:gd name="connsiteY2" fmla="*/ 452443 h 904886"/>
                <a:gd name="connsiteX3" fmla="*/ 452443 w 904886"/>
                <a:gd name="connsiteY3" fmla="*/ 904886 h 904886"/>
                <a:gd name="connsiteX4" fmla="*/ 0 w 904886"/>
                <a:gd name="connsiteY4" fmla="*/ 452443 h 90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6" h="904886">
                  <a:moveTo>
                    <a:pt x="0" y="452443"/>
                  </a:moveTo>
                  <a:cubicBezTo>
                    <a:pt x="0" y="202566"/>
                    <a:pt x="202566" y="0"/>
                    <a:pt x="452443" y="0"/>
                  </a:cubicBezTo>
                  <a:cubicBezTo>
                    <a:pt x="702320" y="0"/>
                    <a:pt x="904886" y="202566"/>
                    <a:pt x="904886" y="452443"/>
                  </a:cubicBezTo>
                  <a:cubicBezTo>
                    <a:pt x="904886" y="702320"/>
                    <a:pt x="702320" y="904886"/>
                    <a:pt x="452443" y="904886"/>
                  </a:cubicBezTo>
                  <a:cubicBezTo>
                    <a:pt x="202566" y="904886"/>
                    <a:pt x="0" y="702320"/>
                    <a:pt x="0" y="4524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222839"/>
                <a:satOff val="5970"/>
                <a:lumOff val="26302"/>
                <a:alphaOff val="0"/>
              </a:schemeClr>
            </a:fillRef>
            <a:effectRef idx="3">
              <a:schemeClr val="accent1">
                <a:shade val="50000"/>
                <a:hueOff val="222839"/>
                <a:satOff val="5970"/>
                <a:lumOff val="263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757" tIns="147757" rIns="147757" bIns="147757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200" b="1" kern="1200" dirty="0"/>
                <a:t>OEM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35C6429-00CF-4CE4-A220-E38BF185ADAB}"/>
                </a:ext>
              </a:extLst>
            </p:cNvPr>
            <p:cNvSpPr txBox="1"/>
            <p:nvPr/>
          </p:nvSpPr>
          <p:spPr>
            <a:xfrm>
              <a:off x="3765347" y="3625970"/>
              <a:ext cx="525470" cy="67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?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7EE8C6B8-68FB-449D-A962-3024BA1E9F8F}"/>
              </a:ext>
            </a:extLst>
          </p:cNvPr>
          <p:cNvSpPr/>
          <p:nvPr/>
        </p:nvSpPr>
        <p:spPr>
          <a:xfrm>
            <a:off x="8024059" y="1628381"/>
            <a:ext cx="2033334" cy="6385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Environmental factors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41B7C72-1B0E-4D8C-902B-DC0BF2CE365C}"/>
              </a:ext>
            </a:extLst>
          </p:cNvPr>
          <p:cNvSpPr/>
          <p:nvPr/>
        </p:nvSpPr>
        <p:spPr>
          <a:xfrm>
            <a:off x="4853104" y="3319157"/>
            <a:ext cx="1584871" cy="90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Equipment availability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5EA9096-4F09-4B15-A732-B25C641FAC4B}"/>
              </a:ext>
            </a:extLst>
          </p:cNvPr>
          <p:cNvSpPr/>
          <p:nvPr/>
        </p:nvSpPr>
        <p:spPr>
          <a:xfrm>
            <a:off x="5695963" y="1959343"/>
            <a:ext cx="1642654" cy="90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Maintainer wellbeing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857C492-4344-4CFA-B487-92F3764DD8DC}"/>
              </a:ext>
            </a:extLst>
          </p:cNvPr>
          <p:cNvCxnSpPr>
            <a:cxnSpLocks/>
          </p:cNvCxnSpPr>
          <p:nvPr/>
        </p:nvCxnSpPr>
        <p:spPr>
          <a:xfrm>
            <a:off x="6932347" y="2682828"/>
            <a:ext cx="628569" cy="664058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E43B2F5-B762-44B8-A650-C7FB98ADA89D}"/>
              </a:ext>
            </a:extLst>
          </p:cNvPr>
          <p:cNvCxnSpPr>
            <a:cxnSpLocks/>
          </p:cNvCxnSpPr>
          <p:nvPr/>
        </p:nvCxnSpPr>
        <p:spPr>
          <a:xfrm flipH="1">
            <a:off x="8241136" y="2205038"/>
            <a:ext cx="676900" cy="118879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9B663B-25C1-4583-874B-FDBEA8F8CA7B}"/>
              </a:ext>
            </a:extLst>
          </p:cNvPr>
          <p:cNvCxnSpPr>
            <a:cxnSpLocks/>
          </p:cNvCxnSpPr>
          <p:nvPr/>
        </p:nvCxnSpPr>
        <p:spPr>
          <a:xfrm flipV="1">
            <a:off x="6271457" y="3709320"/>
            <a:ext cx="961103" cy="1830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A639A08-EA5A-4698-B8D6-46609CFD377F}"/>
              </a:ext>
            </a:extLst>
          </p:cNvPr>
          <p:cNvSpPr/>
          <p:nvPr/>
        </p:nvSpPr>
        <p:spPr>
          <a:xfrm>
            <a:off x="9017972" y="2525577"/>
            <a:ext cx="1320706" cy="5812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Training level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2DC25F-CBC4-47CE-92BF-B18B56E2F4DB}"/>
              </a:ext>
            </a:extLst>
          </p:cNvPr>
          <p:cNvCxnSpPr>
            <a:cxnSpLocks/>
          </p:cNvCxnSpPr>
          <p:nvPr/>
        </p:nvCxnSpPr>
        <p:spPr>
          <a:xfrm flipH="1">
            <a:off x="8459017" y="2911134"/>
            <a:ext cx="808479" cy="59455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3E6CF753-6911-4E13-B8BF-19B4331B43DC}"/>
              </a:ext>
            </a:extLst>
          </p:cNvPr>
          <p:cNvSpPr/>
          <p:nvPr/>
        </p:nvSpPr>
        <p:spPr>
          <a:xfrm>
            <a:off x="5228907" y="5115725"/>
            <a:ext cx="1812486" cy="8854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Maintenance regimes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36D1888-B638-452B-B747-9DE24EC1576D}"/>
              </a:ext>
            </a:extLst>
          </p:cNvPr>
          <p:cNvCxnSpPr>
            <a:cxnSpLocks/>
          </p:cNvCxnSpPr>
          <p:nvPr/>
        </p:nvCxnSpPr>
        <p:spPr>
          <a:xfrm flipV="1">
            <a:off x="6780346" y="4668905"/>
            <a:ext cx="794247" cy="75737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A0D1358-BF4F-4E71-8314-E66B63179841}"/>
              </a:ext>
            </a:extLst>
          </p:cNvPr>
          <p:cNvSpPr/>
          <p:nvPr/>
        </p:nvSpPr>
        <p:spPr>
          <a:xfrm>
            <a:off x="9516308" y="3374982"/>
            <a:ext cx="1692260" cy="71952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Data availability / quality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FFE6FE2-C50D-4E4B-ABD0-F2F5F6682988}"/>
              </a:ext>
            </a:extLst>
          </p:cNvPr>
          <p:cNvCxnSpPr>
            <a:cxnSpLocks/>
          </p:cNvCxnSpPr>
          <p:nvPr/>
        </p:nvCxnSpPr>
        <p:spPr>
          <a:xfrm flipH="1">
            <a:off x="8459017" y="3800926"/>
            <a:ext cx="1155543" cy="61292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5B784638-E69D-4290-B2BE-66187D75C031}"/>
              </a:ext>
            </a:extLst>
          </p:cNvPr>
          <p:cNvSpPr/>
          <p:nvPr/>
        </p:nvSpPr>
        <p:spPr>
          <a:xfrm>
            <a:off x="8704006" y="5160013"/>
            <a:ext cx="1676471" cy="79653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Operational conditions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D6E019A-492D-421E-A6DD-FB3BA3F48E61}"/>
              </a:ext>
            </a:extLst>
          </p:cNvPr>
          <p:cNvCxnSpPr>
            <a:cxnSpLocks/>
          </p:cNvCxnSpPr>
          <p:nvPr/>
        </p:nvCxnSpPr>
        <p:spPr>
          <a:xfrm flipH="1" flipV="1">
            <a:off x="8418017" y="4653385"/>
            <a:ext cx="581469" cy="770868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ECA3D35A-1621-4001-BFC7-205A290690C5}"/>
              </a:ext>
            </a:extLst>
          </p:cNvPr>
          <p:cNvSpPr/>
          <p:nvPr/>
        </p:nvSpPr>
        <p:spPr>
          <a:xfrm>
            <a:off x="7008264" y="5530832"/>
            <a:ext cx="1728872" cy="90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ysClr val="windowText" lastClr="000000"/>
                </a:solidFill>
              </a:rPr>
              <a:t>Accuracy of expert opinions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1F13FC-B3B7-492C-8AE4-890BEEB9815D}"/>
              </a:ext>
            </a:extLst>
          </p:cNvPr>
          <p:cNvCxnSpPr>
            <a:cxnSpLocks/>
          </p:cNvCxnSpPr>
          <p:nvPr/>
        </p:nvCxnSpPr>
        <p:spPr>
          <a:xfrm flipV="1">
            <a:off x="7884817" y="4748722"/>
            <a:ext cx="110198" cy="93431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 Placeholder 30">
            <a:extLst>
              <a:ext uri="{FF2B5EF4-FFF2-40B4-BE49-F238E27FC236}">
                <a16:creationId xmlns:a16="http://schemas.microsoft.com/office/drawing/2014/main" id="{BC90B79E-8CD8-47B9-8EDA-B154BF4F7B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12875"/>
            <a:ext cx="3853644" cy="792163"/>
          </a:xfrm>
        </p:spPr>
        <p:txBody>
          <a:bodyPr/>
          <a:lstStyle/>
          <a:p>
            <a:r>
              <a:rPr lang="en-GB" dirty="0"/>
              <a:t>Real-world environment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7246E83-9EE5-45B4-A2A0-C73398DA349F}"/>
              </a:ext>
            </a:extLst>
          </p:cNvPr>
          <p:cNvSpPr/>
          <p:nvPr/>
        </p:nvSpPr>
        <p:spPr>
          <a:xfrm>
            <a:off x="4134161" y="2148673"/>
            <a:ext cx="1955107" cy="1198213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More pressure means less time &amp; effort to carry out tasks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11ADC90-38E0-4C66-8DB7-DE6B824638F5}"/>
              </a:ext>
            </a:extLst>
          </p:cNvPr>
          <p:cNvSpPr/>
          <p:nvPr/>
        </p:nvSpPr>
        <p:spPr>
          <a:xfrm>
            <a:off x="9914261" y="2049285"/>
            <a:ext cx="1258358" cy="782753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Ability to carry out tasks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8D84D35-4016-4278-85CA-B5B4220AE83E}"/>
              </a:ext>
            </a:extLst>
          </p:cNvPr>
          <p:cNvSpPr/>
          <p:nvPr/>
        </p:nvSpPr>
        <p:spPr>
          <a:xfrm>
            <a:off x="9845463" y="4010866"/>
            <a:ext cx="1962061" cy="674867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Documentation from OEM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0DA6876-1ED5-4268-AFA2-1C8292A5716C}"/>
              </a:ext>
            </a:extLst>
          </p:cNvPr>
          <p:cNvSpPr/>
          <p:nvPr/>
        </p:nvSpPr>
        <p:spPr>
          <a:xfrm>
            <a:off x="10280014" y="4570803"/>
            <a:ext cx="1386576" cy="750814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“When defective, replace”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21EF9EE-1131-4D24-A7B8-3B0121697A5A}"/>
              </a:ext>
            </a:extLst>
          </p:cNvPr>
          <p:cNvSpPr/>
          <p:nvPr/>
        </p:nvSpPr>
        <p:spPr>
          <a:xfrm>
            <a:off x="3787871" y="5288134"/>
            <a:ext cx="1934280" cy="1129621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Contractors want to deliver what they always deliver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AB6713B-6078-4A67-B2F7-771F9B8EC653}"/>
              </a:ext>
            </a:extLst>
          </p:cNvPr>
          <p:cNvSpPr/>
          <p:nvPr/>
        </p:nvSpPr>
        <p:spPr>
          <a:xfrm>
            <a:off x="10214175" y="2732749"/>
            <a:ext cx="1386576" cy="724529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Conflicts of interest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66B947E-BBE7-4FF4-B464-4B00ED2D7499}"/>
              </a:ext>
            </a:extLst>
          </p:cNvPr>
          <p:cNvSpPr/>
          <p:nvPr/>
        </p:nvSpPr>
        <p:spPr>
          <a:xfrm>
            <a:off x="8327506" y="5812872"/>
            <a:ext cx="1679910" cy="879119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What makes them an “expert”?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9D8D71C-306F-4B60-8567-07176D206F52}"/>
              </a:ext>
            </a:extLst>
          </p:cNvPr>
          <p:cNvSpPr/>
          <p:nvPr/>
        </p:nvSpPr>
        <p:spPr>
          <a:xfrm>
            <a:off x="8961104" y="973230"/>
            <a:ext cx="2266072" cy="846219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Adverse conditions impact what can be done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C27B01A-F505-44D7-BC4E-BC6D361D9C07}"/>
              </a:ext>
            </a:extLst>
          </p:cNvPr>
          <p:cNvSpPr/>
          <p:nvPr/>
        </p:nvSpPr>
        <p:spPr>
          <a:xfrm>
            <a:off x="4297885" y="4039731"/>
            <a:ext cx="1910969" cy="874350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Mistrust in calibration – often repeated</a:t>
            </a:r>
          </a:p>
        </p:txBody>
      </p:sp>
    </p:spTree>
    <p:extLst>
      <p:ext uri="{BB962C8B-B14F-4D97-AF65-F5344CB8AC3E}">
        <p14:creationId xmlns:p14="http://schemas.microsoft.com/office/powerpoint/2010/main" val="258848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6" grpId="0" animBg="1"/>
      <p:bldP spid="7" grpId="0" animBg="1"/>
      <p:bldP spid="9" grpId="0" animBg="1"/>
      <p:bldP spid="13" grpId="0" animBg="1"/>
      <p:bldP spid="39" grpId="0" animBg="1"/>
      <p:bldP spid="44" grpId="0" animBg="1"/>
      <p:bldP spid="53" grpId="0" animBg="1"/>
      <p:bldP spid="41" grpId="0" animBg="1"/>
      <p:bldP spid="50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93B988-F9DF-42ED-ACD4-7C89EDA0D35F}"/>
              </a:ext>
            </a:extLst>
          </p:cNvPr>
          <p:cNvSpPr/>
          <p:nvPr/>
        </p:nvSpPr>
        <p:spPr>
          <a:xfrm>
            <a:off x="3696147" y="2459504"/>
            <a:ext cx="47997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rgbClr val="0C406D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83686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BE3D2D-CA9A-4062-8444-6AAECA72C1A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D260F9-2695-426A-ABE1-5F91E45BC743}"/>
              </a:ext>
            </a:extLst>
          </p:cNvPr>
          <p:cNvGrpSpPr/>
          <p:nvPr/>
        </p:nvGrpSpPr>
        <p:grpSpPr>
          <a:xfrm>
            <a:off x="551384" y="1411548"/>
            <a:ext cx="11086925" cy="1931805"/>
            <a:chOff x="551384" y="1411548"/>
            <a:chExt cx="11086925" cy="1931805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D753A125-EB5D-4BEC-8832-F647B95AC2F2}"/>
                </a:ext>
              </a:extLst>
            </p:cNvPr>
            <p:cNvSpPr/>
            <p:nvPr/>
          </p:nvSpPr>
          <p:spPr>
            <a:xfrm>
              <a:off x="551384" y="1411548"/>
              <a:ext cx="11086925" cy="1931805"/>
            </a:xfrm>
            <a:prstGeom prst="roundRect">
              <a:avLst>
                <a:gd name="adj" fmla="val 7833"/>
              </a:avLst>
            </a:prstGeom>
            <a:solidFill>
              <a:srgbClr val="EAF2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55DEEFC-6CCB-4C2C-9C19-2FFF7CDAB6C0}"/>
                </a:ext>
              </a:extLst>
            </p:cNvPr>
            <p:cNvSpPr/>
            <p:nvPr/>
          </p:nvSpPr>
          <p:spPr>
            <a:xfrm>
              <a:off x="1662583" y="1558814"/>
              <a:ext cx="8825905" cy="72000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bg1"/>
                  </a:solidFill>
                </a:rPr>
                <a:t>Examine challenges that arise when quantifying heuristic uncertainties in CES in the context of industrial PSS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2711C4E-F0C8-45FB-959F-105383E10835}"/>
                </a:ext>
              </a:extLst>
            </p:cNvPr>
            <p:cNvSpPr/>
            <p:nvPr/>
          </p:nvSpPr>
          <p:spPr>
            <a:xfrm>
              <a:off x="698734" y="1702814"/>
              <a:ext cx="888508" cy="432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chemeClr val="bg1"/>
                  </a:solidFill>
                </a:rPr>
                <a:t>Aim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537EEA4-EA01-4B1B-9A75-730F6524BCC1}"/>
                </a:ext>
              </a:extLst>
            </p:cNvPr>
            <p:cNvSpPr/>
            <p:nvPr/>
          </p:nvSpPr>
          <p:spPr>
            <a:xfrm>
              <a:off x="1703512" y="2364440"/>
              <a:ext cx="1863824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tx1"/>
                  </a:solidFill>
                </a:rPr>
                <a:t>Considering…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D098F21-4E49-4E43-B85B-EB4991215AEF}"/>
                </a:ext>
              </a:extLst>
            </p:cNvPr>
            <p:cNvSpPr/>
            <p:nvPr/>
          </p:nvSpPr>
          <p:spPr>
            <a:xfrm>
              <a:off x="3771582" y="2355306"/>
              <a:ext cx="1455774" cy="3600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tx1"/>
                  </a:solidFill>
                </a:rPr>
                <a:t>Training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AB04337-2E80-46E4-AFD3-78ACC44D3987}"/>
                </a:ext>
              </a:extLst>
            </p:cNvPr>
            <p:cNvSpPr/>
            <p:nvPr/>
          </p:nvSpPr>
          <p:spPr>
            <a:xfrm>
              <a:off x="3363885" y="2849329"/>
              <a:ext cx="1863824" cy="3600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tx1"/>
                  </a:solidFill>
                </a:rPr>
                <a:t>Relationships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29FAE42-240F-4D14-B517-A3CEA48232C8}"/>
                </a:ext>
              </a:extLst>
            </p:cNvPr>
            <p:cNvSpPr/>
            <p:nvPr/>
          </p:nvSpPr>
          <p:spPr>
            <a:xfrm>
              <a:off x="5637096" y="2449652"/>
              <a:ext cx="1863824" cy="6480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tx1"/>
                  </a:solidFill>
                </a:rPr>
                <a:t>Environmental conditions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23CE440C-F5C7-4651-A89E-32654A96E2C7}"/>
                </a:ext>
              </a:extLst>
            </p:cNvPr>
            <p:cNvSpPr/>
            <p:nvPr/>
          </p:nvSpPr>
          <p:spPr>
            <a:xfrm>
              <a:off x="7824192" y="2449652"/>
              <a:ext cx="3339145" cy="6480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Effect on maintainer &amp; resulting maintenance quality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377C8-42B9-4357-BB8B-0DCBE0BECEEF}"/>
              </a:ext>
            </a:extLst>
          </p:cNvPr>
          <p:cNvGrpSpPr/>
          <p:nvPr/>
        </p:nvGrpSpPr>
        <p:grpSpPr>
          <a:xfrm>
            <a:off x="407368" y="3741356"/>
            <a:ext cx="7488832" cy="2639972"/>
            <a:chOff x="407368" y="3501008"/>
            <a:chExt cx="7488832" cy="2639972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82A5ED4-A170-4DC2-8D0A-27CEDAB685E7}"/>
                </a:ext>
              </a:extLst>
            </p:cNvPr>
            <p:cNvSpPr/>
            <p:nvPr/>
          </p:nvSpPr>
          <p:spPr>
            <a:xfrm>
              <a:off x="908835" y="4412989"/>
              <a:ext cx="3887812" cy="64787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Accurate assessment of error margins &amp; distributions for heuristic estimates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2DD7595-8034-4755-8F22-A38D31EEEF90}"/>
                </a:ext>
              </a:extLst>
            </p:cNvPr>
            <p:cNvSpPr/>
            <p:nvPr/>
          </p:nvSpPr>
          <p:spPr>
            <a:xfrm>
              <a:off x="5600328" y="4351669"/>
              <a:ext cx="2295872" cy="64787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Influences uncertainty in measured value</a:t>
              </a:r>
            </a:p>
          </p:txBody>
        </p:sp>
        <p:sp>
          <p:nvSpPr>
            <p:cNvPr id="10" name="Arrow: Up 9">
              <a:extLst>
                <a:ext uri="{FF2B5EF4-FFF2-40B4-BE49-F238E27FC236}">
                  <a16:creationId xmlns:a16="http://schemas.microsoft.com/office/drawing/2014/main" id="{57A5BC45-74B4-45D8-8CD7-D4BB7EB4445B}"/>
                </a:ext>
              </a:extLst>
            </p:cNvPr>
            <p:cNvSpPr/>
            <p:nvPr/>
          </p:nvSpPr>
          <p:spPr>
            <a:xfrm rot="5400000">
              <a:off x="5065453" y="4393126"/>
              <a:ext cx="263136" cy="569626"/>
            </a:xfrm>
            <a:prstGeom prst="upArrow">
              <a:avLst>
                <a:gd name="adj1" fmla="val 34219"/>
                <a:gd name="adj2" fmla="val 8864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4C46E90-C228-47FB-826A-7BB42D33CD37}"/>
                </a:ext>
              </a:extLst>
            </p:cNvPr>
            <p:cNvSpPr/>
            <p:nvPr/>
          </p:nvSpPr>
          <p:spPr>
            <a:xfrm>
              <a:off x="2750209" y="5210260"/>
              <a:ext cx="2880320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Sourced from expert opinion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165E4D9-0B35-4FFD-B302-58A92EC0C165}"/>
                </a:ext>
              </a:extLst>
            </p:cNvPr>
            <p:cNvSpPr/>
            <p:nvPr/>
          </p:nvSpPr>
          <p:spPr>
            <a:xfrm>
              <a:off x="2747902" y="5780980"/>
              <a:ext cx="5145991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Maintenance based on opinions &amp; live or historic data</a:t>
              </a:r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93E82037-B74A-4133-94D5-CDBD8E5DB8D7}"/>
                </a:ext>
              </a:extLst>
            </p:cNvPr>
            <p:cNvSpPr/>
            <p:nvPr/>
          </p:nvSpPr>
          <p:spPr>
            <a:xfrm rot="10800000">
              <a:off x="4295798" y="4957062"/>
              <a:ext cx="203671" cy="269204"/>
            </a:xfrm>
            <a:prstGeom prst="upArrow">
              <a:avLst>
                <a:gd name="adj1" fmla="val 34219"/>
                <a:gd name="adj2" fmla="val 78195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row: Up 13">
              <a:extLst>
                <a:ext uri="{FF2B5EF4-FFF2-40B4-BE49-F238E27FC236}">
                  <a16:creationId xmlns:a16="http://schemas.microsoft.com/office/drawing/2014/main" id="{DCAD2E26-1AAA-4C79-8350-669B963A2124}"/>
                </a:ext>
              </a:extLst>
            </p:cNvPr>
            <p:cNvSpPr/>
            <p:nvPr/>
          </p:nvSpPr>
          <p:spPr>
            <a:xfrm rot="10800000">
              <a:off x="4295798" y="5538516"/>
              <a:ext cx="203671" cy="258329"/>
            </a:xfrm>
            <a:prstGeom prst="upArrow">
              <a:avLst>
                <a:gd name="adj1" fmla="val 34219"/>
                <a:gd name="adj2" fmla="val 78195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93928F68-7455-45FB-8AD1-047C67EEFE3C}"/>
                </a:ext>
              </a:extLst>
            </p:cNvPr>
            <p:cNvSpPr/>
            <p:nvPr/>
          </p:nvSpPr>
          <p:spPr>
            <a:xfrm>
              <a:off x="407368" y="3501008"/>
              <a:ext cx="5320208" cy="40664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solidFill>
                    <a:schemeClr val="bg1"/>
                  </a:solidFill>
                </a:rPr>
                <a:t>Use case – Thermographic system demonstrator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8C4B918-42C7-489F-BAB5-EEFF01173AB1}"/>
                </a:ext>
              </a:extLst>
            </p:cNvPr>
            <p:cNvSpPr/>
            <p:nvPr/>
          </p:nvSpPr>
          <p:spPr>
            <a:xfrm>
              <a:off x="551384" y="4006144"/>
              <a:ext cx="2016224" cy="406644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Main challenge: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644F5A5-960D-4D75-AF95-6F954542C29C}"/>
              </a:ext>
            </a:extLst>
          </p:cNvPr>
          <p:cNvGrpSpPr>
            <a:grpSpLocks noChangeAspect="1"/>
          </p:cNvGrpSpPr>
          <p:nvPr/>
        </p:nvGrpSpPr>
        <p:grpSpPr>
          <a:xfrm>
            <a:off x="8087161" y="3480357"/>
            <a:ext cx="3697471" cy="3038366"/>
            <a:chOff x="6117464" y="1412776"/>
            <a:chExt cx="5667168" cy="465694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4CA2504-6F9F-40DE-9875-6C76F1F2F7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8" t="38063" r="13966" b="3797"/>
            <a:stretch/>
          </p:blipFill>
          <p:spPr>
            <a:xfrm>
              <a:off x="6117464" y="1412776"/>
              <a:ext cx="5667168" cy="3029286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E5CA72D-CBCF-4887-9B92-7E9FB53952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98" b="28845"/>
            <a:stretch/>
          </p:blipFill>
          <p:spPr>
            <a:xfrm>
              <a:off x="6117465" y="3903855"/>
              <a:ext cx="5667167" cy="216586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DAB2F21-61EB-4A2E-8BD8-957D62FCB2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6" t="5794" r="27882" b="17323"/>
            <a:stretch/>
          </p:blipFill>
          <p:spPr>
            <a:xfrm>
              <a:off x="6124759" y="1412776"/>
              <a:ext cx="1302704" cy="1583753"/>
            </a:xfrm>
            <a:prstGeom prst="rect">
              <a:avLst/>
            </a:prstGeom>
            <a:effectLst>
              <a:softEdge rad="63500"/>
            </a:effectLst>
          </p:spPr>
        </p:pic>
      </p:grpSp>
    </p:spTree>
    <p:extLst>
      <p:ext uri="{BB962C8B-B14F-4D97-AF65-F5344CB8AC3E}">
        <p14:creationId xmlns:p14="http://schemas.microsoft.com/office/powerpoint/2010/main" val="200569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BE3D2D-CA9A-4062-8444-6AAECA72C1A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47750F77-8802-4A57-A261-D67B9349534F}"/>
              </a:ext>
            </a:extLst>
          </p:cNvPr>
          <p:cNvSpPr/>
          <p:nvPr/>
        </p:nvSpPr>
        <p:spPr>
          <a:xfrm>
            <a:off x="587022" y="4487343"/>
            <a:ext cx="3712233" cy="4320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Further research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DAA50268-CF2D-4B97-8BEF-AB9FE0C74762}"/>
              </a:ext>
            </a:extLst>
          </p:cNvPr>
          <p:cNvSpPr/>
          <p:nvPr/>
        </p:nvSpPr>
        <p:spPr>
          <a:xfrm>
            <a:off x="587022" y="5280881"/>
            <a:ext cx="3024319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</a:rPr>
              <a:t>How might uncertainty traits differ between shareholders?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B6F0619-B614-4921-89E1-80F7B4063B43}"/>
              </a:ext>
            </a:extLst>
          </p:cNvPr>
          <p:cNvSpPr/>
          <p:nvPr/>
        </p:nvSpPr>
        <p:spPr>
          <a:xfrm>
            <a:off x="3965908" y="5129461"/>
            <a:ext cx="3971931" cy="10228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</a:rPr>
              <a:t>Strategies to obtain statistically viable data concerning maintenance quality in dynamic working conditions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CD80A0-6EDB-41E2-A1AA-EFAB12F95BA6}"/>
              </a:ext>
            </a:extLst>
          </p:cNvPr>
          <p:cNvSpPr/>
          <p:nvPr/>
        </p:nvSpPr>
        <p:spPr>
          <a:xfrm>
            <a:off x="8364414" y="5280881"/>
            <a:ext cx="3276202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</a:rPr>
              <a:t>Trends in active decision making for given maintenance activities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40EFA36-7C1A-4C78-88B4-EC3B78C58097}"/>
              </a:ext>
            </a:extLst>
          </p:cNvPr>
          <p:cNvGrpSpPr/>
          <p:nvPr/>
        </p:nvGrpSpPr>
        <p:grpSpPr>
          <a:xfrm>
            <a:off x="6308804" y="1944620"/>
            <a:ext cx="3099997" cy="1657034"/>
            <a:chOff x="8529235" y="5085256"/>
            <a:chExt cx="3099997" cy="1657034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E071A536-63F4-4137-B381-56DBE67F386C}"/>
                </a:ext>
              </a:extLst>
            </p:cNvPr>
            <p:cNvSpPr/>
            <p:nvPr/>
          </p:nvSpPr>
          <p:spPr>
            <a:xfrm>
              <a:off x="8529235" y="5085256"/>
              <a:ext cx="2440044" cy="648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>
                  <a:solidFill>
                    <a:schemeClr val="tx1"/>
                  </a:solidFill>
                </a:rPr>
                <a:t>Ability to track changes in uncertainty over time</a:t>
              </a:r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910422A2-3038-4BC6-BC5F-01B5621F3287}"/>
                </a:ext>
              </a:extLst>
            </p:cNvPr>
            <p:cNvSpPr/>
            <p:nvPr/>
          </p:nvSpPr>
          <p:spPr>
            <a:xfrm>
              <a:off x="8532386" y="5842290"/>
              <a:ext cx="2633491" cy="90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</a:rPr>
                <a:t>Accuracy</a:t>
              </a:r>
              <a:r>
                <a:rPr lang="en-US" sz="1600" dirty="0">
                  <a:solidFill>
                    <a:schemeClr val="tx1"/>
                  </a:solidFill>
                </a:rPr>
                <a:t> of cost estimations for long-term service contracts</a:t>
              </a:r>
            </a:p>
          </p:txBody>
        </p:sp>
        <p:sp>
          <p:nvSpPr>
            <p:cNvPr id="66" name="Arrow: Up 65">
              <a:extLst>
                <a:ext uri="{FF2B5EF4-FFF2-40B4-BE49-F238E27FC236}">
                  <a16:creationId xmlns:a16="http://schemas.microsoft.com/office/drawing/2014/main" id="{74634B11-970C-459E-94F9-75E9763AFDE6}"/>
                </a:ext>
              </a:extLst>
            </p:cNvPr>
            <p:cNvSpPr/>
            <p:nvPr/>
          </p:nvSpPr>
          <p:spPr>
            <a:xfrm>
              <a:off x="10878551" y="5504636"/>
              <a:ext cx="750681" cy="937325"/>
            </a:xfrm>
            <a:prstGeom prst="upArrow">
              <a:avLst>
                <a:gd name="adj1" fmla="val 50000"/>
                <a:gd name="adj2" fmla="val 57055"/>
              </a:avLst>
            </a:prstGeom>
            <a:solidFill>
              <a:srgbClr val="92D050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74" name="Arrow: Up 73">
              <a:extLst>
                <a:ext uri="{FF2B5EF4-FFF2-40B4-BE49-F238E27FC236}">
                  <a16:creationId xmlns:a16="http://schemas.microsoft.com/office/drawing/2014/main" id="{B94DAE02-3458-468A-8883-851EB3851F75}"/>
                </a:ext>
              </a:extLst>
            </p:cNvPr>
            <p:cNvSpPr/>
            <p:nvPr/>
          </p:nvSpPr>
          <p:spPr>
            <a:xfrm rot="10800000">
              <a:off x="9708111" y="5658643"/>
              <a:ext cx="282039" cy="314655"/>
            </a:xfrm>
            <a:prstGeom prst="upArrow">
              <a:avLst>
                <a:gd name="adj1" fmla="val 50000"/>
                <a:gd name="adj2" fmla="val 5705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29976EA-198C-4ECE-97F9-6BE0694F86CF}"/>
              </a:ext>
            </a:extLst>
          </p:cNvPr>
          <p:cNvGrpSpPr/>
          <p:nvPr/>
        </p:nvGrpSpPr>
        <p:grpSpPr>
          <a:xfrm>
            <a:off x="839416" y="1620620"/>
            <a:ext cx="4321440" cy="2218715"/>
            <a:chOff x="4614970" y="2814183"/>
            <a:chExt cx="4321440" cy="221871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A1EFFD2B-8A7E-4DDB-A4AD-7A2D07DB3F0F}"/>
                </a:ext>
              </a:extLst>
            </p:cNvPr>
            <p:cNvSpPr/>
            <p:nvPr/>
          </p:nvSpPr>
          <p:spPr>
            <a:xfrm>
              <a:off x="5190498" y="2814183"/>
              <a:ext cx="3549905" cy="648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>
                  <a:solidFill>
                    <a:schemeClr val="tx1"/>
                  </a:solidFill>
                </a:rPr>
                <a:t>Determination of how uncertainty in one subsystem affects another 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1BB5D8FB-89DA-4D27-AED5-A3A1F2141D6E}"/>
                </a:ext>
              </a:extLst>
            </p:cNvPr>
            <p:cNvSpPr/>
            <p:nvPr/>
          </p:nvSpPr>
          <p:spPr>
            <a:xfrm>
              <a:off x="4614970" y="3575741"/>
              <a:ext cx="2443985" cy="648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>
                  <a:solidFill>
                    <a:schemeClr val="tx1"/>
                  </a:solidFill>
                </a:rPr>
                <a:t>Effect on level of compound uncertainty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1F8F71A1-A7F1-4144-BF0B-0E9477726E26}"/>
                </a:ext>
              </a:extLst>
            </p:cNvPr>
            <p:cNvSpPr/>
            <p:nvPr/>
          </p:nvSpPr>
          <p:spPr>
            <a:xfrm>
              <a:off x="5734145" y="4320038"/>
              <a:ext cx="2877133" cy="71286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chemeClr val="tx1"/>
                  </a:solidFill>
                </a:rPr>
                <a:t>Cost</a:t>
              </a:r>
              <a:r>
                <a:rPr lang="en-US" sz="1600" dirty="0">
                  <a:solidFill>
                    <a:schemeClr val="tx1"/>
                  </a:solidFill>
                </a:rPr>
                <a:t> of service provision &amp; performance targets in IPS</a:t>
              </a:r>
              <a:r>
                <a:rPr lang="en-US" sz="1600" baseline="300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64" name="Arrow: Up 63">
              <a:extLst>
                <a:ext uri="{FF2B5EF4-FFF2-40B4-BE49-F238E27FC236}">
                  <a16:creationId xmlns:a16="http://schemas.microsoft.com/office/drawing/2014/main" id="{836C9058-30FF-4472-9CE7-21028D9B4C01}"/>
                </a:ext>
              </a:extLst>
            </p:cNvPr>
            <p:cNvSpPr/>
            <p:nvPr/>
          </p:nvSpPr>
          <p:spPr>
            <a:xfrm rot="9780210">
              <a:off x="5950904" y="4130571"/>
              <a:ext cx="270896" cy="288719"/>
            </a:xfrm>
            <a:prstGeom prst="upArrow">
              <a:avLst>
                <a:gd name="adj1" fmla="val 50000"/>
                <a:gd name="adj2" fmla="val 5705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65" name="Arrow: Up 64">
              <a:extLst>
                <a:ext uri="{FF2B5EF4-FFF2-40B4-BE49-F238E27FC236}">
                  <a16:creationId xmlns:a16="http://schemas.microsoft.com/office/drawing/2014/main" id="{A889CBC8-DA9E-4299-A2B5-5B7AFCF19051}"/>
                </a:ext>
              </a:extLst>
            </p:cNvPr>
            <p:cNvSpPr/>
            <p:nvPr/>
          </p:nvSpPr>
          <p:spPr>
            <a:xfrm rot="10800000">
              <a:off x="8185729" y="3642311"/>
              <a:ext cx="750681" cy="937325"/>
            </a:xfrm>
            <a:prstGeom prst="upArrow">
              <a:avLst>
                <a:gd name="adj1" fmla="val 50000"/>
                <a:gd name="adj2" fmla="val 57055"/>
              </a:avLst>
            </a:prstGeom>
            <a:solidFill>
              <a:srgbClr val="92D050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>
                <a:solidFill>
                  <a:schemeClr val="bg1"/>
                </a:solidFill>
              </a:endParaRPr>
            </a:p>
          </p:txBody>
        </p:sp>
        <p:pic>
          <p:nvPicPr>
            <p:cNvPr id="67" name="Picture 2" descr="Image result for positive icon">
              <a:extLst>
                <a:ext uri="{FF2B5EF4-FFF2-40B4-BE49-F238E27FC236}">
                  <a16:creationId xmlns:a16="http://schemas.microsoft.com/office/drawing/2014/main" id="{1A88CA3F-D867-4009-ADA8-21532451FE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584" y="3582372"/>
              <a:ext cx="647450" cy="647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Arrow: Up 75">
              <a:extLst>
                <a:ext uri="{FF2B5EF4-FFF2-40B4-BE49-F238E27FC236}">
                  <a16:creationId xmlns:a16="http://schemas.microsoft.com/office/drawing/2014/main" id="{9F15F355-2449-484E-945E-44534D516C4B}"/>
                </a:ext>
              </a:extLst>
            </p:cNvPr>
            <p:cNvSpPr/>
            <p:nvPr/>
          </p:nvSpPr>
          <p:spPr>
            <a:xfrm rot="12658400">
              <a:off x="6691472" y="3392612"/>
              <a:ext cx="270896" cy="288719"/>
            </a:xfrm>
            <a:prstGeom prst="upArrow">
              <a:avLst>
                <a:gd name="adj1" fmla="val 50000"/>
                <a:gd name="adj2" fmla="val 5705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12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6B2B6-9824-47B3-BBB8-0B6874A41E3E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943872" y="1628800"/>
            <a:ext cx="7071364" cy="46289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3600" b="1" dirty="0">
                <a:solidFill>
                  <a:srgbClr val="0C406D"/>
                </a:solidFill>
                <a:latin typeface="+mn-lt"/>
                <a:cs typeface="+mn-cs"/>
              </a:rPr>
              <a:t>Alex Grenyer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3600" b="1" dirty="0">
                <a:solidFill>
                  <a:srgbClr val="0C406D"/>
                </a:solidFill>
                <a:latin typeface="+mn-lt"/>
                <a:cs typeface="+mn-cs"/>
              </a:rPr>
              <a:t>PhD Research Student</a:t>
            </a:r>
          </a:p>
          <a:p>
            <a:pPr marL="0" indent="0">
              <a:buNone/>
            </a:pPr>
            <a:r>
              <a:rPr lang="en-GB" sz="3600" b="1" dirty="0">
                <a:solidFill>
                  <a:srgbClr val="0C406D"/>
                </a:solidFill>
                <a:latin typeface="+mn-lt"/>
                <a:cs typeface="+mn-cs"/>
              </a:rPr>
              <a:t>Cranfield University</a:t>
            </a:r>
          </a:p>
          <a:p>
            <a:pPr marL="0" indent="0">
              <a:buNone/>
            </a:pPr>
            <a:endParaRPr lang="en-GB" sz="3200" b="1" dirty="0">
              <a:solidFill>
                <a:srgbClr val="0C406D"/>
              </a:solidFill>
              <a:latin typeface="+mn-lt"/>
              <a:cs typeface="+mn-cs"/>
            </a:endParaRPr>
          </a:p>
          <a:p>
            <a:pPr marL="0" indent="0">
              <a:buNone/>
            </a:pPr>
            <a:r>
              <a:rPr lang="en-GB" sz="3200" b="1" dirty="0">
                <a:solidFill>
                  <a:srgbClr val="00B0F0"/>
                </a:solidFill>
                <a:latin typeface="+mn-lt"/>
                <a:cs typeface="+mn-cs"/>
              </a:rPr>
              <a:t>E:</a:t>
            </a:r>
            <a:r>
              <a:rPr lang="en-GB" sz="3600" b="1" dirty="0">
                <a:solidFill>
                  <a:srgbClr val="0C406D"/>
                </a:solidFill>
                <a:latin typeface="+mn-lt"/>
                <a:cs typeface="+mn-cs"/>
              </a:rPr>
              <a:t> </a:t>
            </a:r>
            <a:r>
              <a:rPr lang="en-GB" sz="2400" b="1" dirty="0">
                <a:solidFill>
                  <a:srgbClr val="0C406D"/>
                </a:solidFill>
                <a:latin typeface="+mn-lt"/>
                <a:cs typeface="+mn-cs"/>
              </a:rPr>
              <a:t>a.h.grenyer@cranfield.ac.uk</a:t>
            </a:r>
          </a:p>
          <a:p>
            <a:pPr marL="0" indent="0">
              <a:buNone/>
            </a:pPr>
            <a:endParaRPr lang="en-GB" sz="3200" b="1" dirty="0">
              <a:solidFill>
                <a:srgbClr val="0C406D"/>
              </a:solidFill>
              <a:latin typeface="+mn-lt"/>
              <a:cs typeface="+mn-cs"/>
            </a:endParaRPr>
          </a:p>
          <a:p>
            <a:pPr marL="0" indent="0">
              <a:buNone/>
            </a:pPr>
            <a:r>
              <a:rPr lang="en-GB" sz="3200" b="1" dirty="0">
                <a:solidFill>
                  <a:srgbClr val="00B0F0"/>
                </a:solidFill>
                <a:latin typeface="+mn-lt"/>
                <a:cs typeface="+mn-cs"/>
              </a:rPr>
              <a:t>W:</a:t>
            </a:r>
            <a:r>
              <a:rPr lang="en-GB" sz="2800" b="1" dirty="0">
                <a:solidFill>
                  <a:srgbClr val="0C406D"/>
                </a:solidFill>
                <a:latin typeface="+mn-lt"/>
                <a:cs typeface="+mn-cs"/>
              </a:rPr>
              <a:t> </a:t>
            </a:r>
            <a:r>
              <a:rPr lang="en-GB" sz="2400" b="1" dirty="0">
                <a:solidFill>
                  <a:srgbClr val="0C406D"/>
                </a:solidFill>
                <a:latin typeface="+mn-lt"/>
                <a:cs typeface="+mn-cs"/>
                <a:hlinkClick r:id="rId2"/>
              </a:rPr>
              <a:t>www.cranfield.ac.uk/centres/throughlife-engineering-services-institute</a:t>
            </a:r>
            <a:r>
              <a:rPr lang="en-GB" sz="2400" b="1" dirty="0">
                <a:solidFill>
                  <a:srgbClr val="0C406D"/>
                </a:solidFill>
                <a:latin typeface="+mn-lt"/>
                <a:cs typeface="+mn-cs"/>
              </a:rPr>
              <a:t> </a:t>
            </a:r>
            <a:endParaRPr lang="en-GB" sz="2800" b="1" dirty="0">
              <a:solidFill>
                <a:srgbClr val="0C406D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62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8F826-85F6-4250-8CAB-13F69C7231B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sz="2400" dirty="0"/>
          </a:p>
          <a:p>
            <a:r>
              <a:rPr lang="en-GB" sz="2400" dirty="0"/>
              <a:t>Introduction</a:t>
            </a:r>
          </a:p>
          <a:p>
            <a:endParaRPr lang="en-GB" sz="2400" dirty="0"/>
          </a:p>
          <a:p>
            <a:r>
              <a:rPr lang="en-GB" sz="2400" dirty="0"/>
              <a:t>Aim &amp; objectives</a:t>
            </a:r>
          </a:p>
          <a:p>
            <a:endParaRPr lang="en-GB" sz="2400" dirty="0"/>
          </a:p>
          <a:p>
            <a:r>
              <a:rPr lang="en-GB" sz="2400" dirty="0"/>
              <a:t>Literature review</a:t>
            </a:r>
          </a:p>
          <a:p>
            <a:endParaRPr lang="en-GB" sz="2400" dirty="0"/>
          </a:p>
          <a:p>
            <a:r>
              <a:rPr lang="en-GB" sz="2400" dirty="0"/>
              <a:t>Thermography system use case</a:t>
            </a:r>
          </a:p>
          <a:p>
            <a:endParaRPr lang="en-GB" sz="2400" dirty="0"/>
          </a:p>
          <a:p>
            <a:r>
              <a:rPr lang="en-GB" sz="2400" dirty="0"/>
              <a:t>Industrial challenges in UQ for PSS</a:t>
            </a:r>
          </a:p>
          <a:p>
            <a:endParaRPr lang="en-GB" sz="2400" dirty="0"/>
          </a:p>
          <a:p>
            <a:r>
              <a:rPr lang="en-GB" sz="2400" dirty="0"/>
              <a:t>Conclusions &amp; future work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555236-2C58-4CB1-BA56-BF9E23B440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83830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2C29DA2-9B43-4ADC-8B6C-9BF882B8055D}"/>
              </a:ext>
            </a:extLst>
          </p:cNvPr>
          <p:cNvSpPr/>
          <p:nvPr/>
        </p:nvSpPr>
        <p:spPr>
          <a:xfrm>
            <a:off x="407367" y="3933136"/>
            <a:ext cx="5097321" cy="720000"/>
          </a:xfrm>
          <a:prstGeom prst="roundRect">
            <a:avLst>
              <a:gd name="adj" fmla="val 21735"/>
            </a:avLst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marL="0"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Uncertainty plays a key role in decision-making for manufacturing organisations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70A7E7D-0ECD-4B87-A498-142CAA6AAC01}"/>
              </a:ext>
            </a:extLst>
          </p:cNvPr>
          <p:cNvSpPr/>
          <p:nvPr/>
        </p:nvSpPr>
        <p:spPr>
          <a:xfrm>
            <a:off x="407367" y="2276952"/>
            <a:ext cx="11376643" cy="720000"/>
          </a:xfrm>
          <a:prstGeom prst="roundRect">
            <a:avLst/>
          </a:prstGeom>
          <a:gradFill rotWithShape="0">
            <a:gsLst>
              <a:gs pos="0">
                <a:prstClr val="white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prstClr>
              </a:gs>
              <a:gs pos="50000">
                <a:prstClr val="white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prstClr>
              </a:gs>
              <a:gs pos="100000">
                <a:prstClr val="white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prstClr>
              </a:gs>
            </a:gsLst>
            <a:lin ang="5400000" scaled="0"/>
          </a:gradFill>
          <a:ln>
            <a:solidFill>
              <a:prstClr val="white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72000" tIns="34290" rIns="72000" bIns="34290" numCol="1" spcCol="1270" anchor="ctr" anchorCtr="0">
            <a:noAutofit/>
          </a:bodyPr>
          <a:lstStyle/>
          <a:p>
            <a:r>
              <a:rPr lang="en-GB" dirty="0"/>
              <a:t>- From performance measurements </a:t>
            </a:r>
            <a:r>
              <a:rPr lang="en-GB" dirty="0">
                <a:sym typeface="Wingdings" panose="05000000000000000000" pitchFamily="2" charset="2"/>
              </a:rPr>
              <a:t>to</a:t>
            </a:r>
            <a:r>
              <a:rPr lang="en-GB" dirty="0"/>
              <a:t> maintainability</a:t>
            </a:r>
          </a:p>
          <a:p>
            <a:r>
              <a:rPr lang="en-GB" dirty="0"/>
              <a:t>- Through-life characteristics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FC6D51-A0AD-49F1-9F6D-112FEFA348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Introduction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9EE85D-D39C-4BFE-92F2-AF7C75FD95C3}"/>
              </a:ext>
            </a:extLst>
          </p:cNvPr>
          <p:cNvSpPr/>
          <p:nvPr/>
        </p:nvSpPr>
        <p:spPr>
          <a:xfrm>
            <a:off x="407679" y="1583408"/>
            <a:ext cx="11376643" cy="647452"/>
          </a:xfrm>
          <a:custGeom>
            <a:avLst/>
            <a:gdLst>
              <a:gd name="connsiteX0" fmla="*/ 0 w 11376025"/>
              <a:gd name="connsiteY0" fmla="*/ 129900 h 779384"/>
              <a:gd name="connsiteX1" fmla="*/ 129900 w 11376025"/>
              <a:gd name="connsiteY1" fmla="*/ 0 h 779384"/>
              <a:gd name="connsiteX2" fmla="*/ 11246125 w 11376025"/>
              <a:gd name="connsiteY2" fmla="*/ 0 h 779384"/>
              <a:gd name="connsiteX3" fmla="*/ 11376025 w 11376025"/>
              <a:gd name="connsiteY3" fmla="*/ 129900 h 779384"/>
              <a:gd name="connsiteX4" fmla="*/ 11376025 w 11376025"/>
              <a:gd name="connsiteY4" fmla="*/ 649484 h 779384"/>
              <a:gd name="connsiteX5" fmla="*/ 11246125 w 11376025"/>
              <a:gd name="connsiteY5" fmla="*/ 779384 h 779384"/>
              <a:gd name="connsiteX6" fmla="*/ 129900 w 11376025"/>
              <a:gd name="connsiteY6" fmla="*/ 779384 h 779384"/>
              <a:gd name="connsiteX7" fmla="*/ 0 w 11376025"/>
              <a:gd name="connsiteY7" fmla="*/ 649484 h 779384"/>
              <a:gd name="connsiteX8" fmla="*/ 0 w 11376025"/>
              <a:gd name="connsiteY8" fmla="*/ 129900 h 77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76025" h="779384">
                <a:moveTo>
                  <a:pt x="0" y="129900"/>
                </a:moveTo>
                <a:cubicBezTo>
                  <a:pt x="0" y="58158"/>
                  <a:pt x="58158" y="0"/>
                  <a:pt x="129900" y="0"/>
                </a:cubicBezTo>
                <a:lnTo>
                  <a:pt x="11246125" y="0"/>
                </a:lnTo>
                <a:cubicBezTo>
                  <a:pt x="11317867" y="0"/>
                  <a:pt x="11376025" y="58158"/>
                  <a:pt x="11376025" y="129900"/>
                </a:cubicBezTo>
                <a:lnTo>
                  <a:pt x="11376025" y="649484"/>
                </a:lnTo>
                <a:cubicBezTo>
                  <a:pt x="11376025" y="721226"/>
                  <a:pt x="11317867" y="779384"/>
                  <a:pt x="11246125" y="779384"/>
                </a:cubicBezTo>
                <a:lnTo>
                  <a:pt x="129900" y="779384"/>
                </a:lnTo>
                <a:cubicBezTo>
                  <a:pt x="58158" y="779384"/>
                  <a:pt x="0" y="721226"/>
                  <a:pt x="0" y="649484"/>
                </a:cubicBezTo>
                <a:lnTo>
                  <a:pt x="0" y="1299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486" tIns="129486" rIns="129486" bIns="129486" numCol="1" spcCol="1270" anchor="ctr" anchorCtr="0">
            <a:noAutofit/>
          </a:bodyPr>
          <a:lstStyle/>
          <a:p>
            <a:r>
              <a:rPr lang="en-GB" sz="2400" dirty="0"/>
              <a:t>Complex engineering systems (CES) present multiple uncertainties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AC8A13-4949-42C0-86D2-A5396F3FAFDF}"/>
              </a:ext>
            </a:extLst>
          </p:cNvPr>
          <p:cNvSpPr/>
          <p:nvPr/>
        </p:nvSpPr>
        <p:spPr>
          <a:xfrm>
            <a:off x="407368" y="3213770"/>
            <a:ext cx="11376643" cy="647278"/>
          </a:xfrm>
          <a:custGeom>
            <a:avLst/>
            <a:gdLst>
              <a:gd name="connsiteX0" fmla="*/ 0 w 11376025"/>
              <a:gd name="connsiteY0" fmla="*/ 129900 h 779384"/>
              <a:gd name="connsiteX1" fmla="*/ 129900 w 11376025"/>
              <a:gd name="connsiteY1" fmla="*/ 0 h 779384"/>
              <a:gd name="connsiteX2" fmla="*/ 11246125 w 11376025"/>
              <a:gd name="connsiteY2" fmla="*/ 0 h 779384"/>
              <a:gd name="connsiteX3" fmla="*/ 11376025 w 11376025"/>
              <a:gd name="connsiteY3" fmla="*/ 129900 h 779384"/>
              <a:gd name="connsiteX4" fmla="*/ 11376025 w 11376025"/>
              <a:gd name="connsiteY4" fmla="*/ 649484 h 779384"/>
              <a:gd name="connsiteX5" fmla="*/ 11246125 w 11376025"/>
              <a:gd name="connsiteY5" fmla="*/ 779384 h 779384"/>
              <a:gd name="connsiteX6" fmla="*/ 129900 w 11376025"/>
              <a:gd name="connsiteY6" fmla="*/ 779384 h 779384"/>
              <a:gd name="connsiteX7" fmla="*/ 0 w 11376025"/>
              <a:gd name="connsiteY7" fmla="*/ 649484 h 779384"/>
              <a:gd name="connsiteX8" fmla="*/ 0 w 11376025"/>
              <a:gd name="connsiteY8" fmla="*/ 129900 h 77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76025" h="779384">
                <a:moveTo>
                  <a:pt x="0" y="129900"/>
                </a:moveTo>
                <a:cubicBezTo>
                  <a:pt x="0" y="58158"/>
                  <a:pt x="58158" y="0"/>
                  <a:pt x="129900" y="0"/>
                </a:cubicBezTo>
                <a:lnTo>
                  <a:pt x="11246125" y="0"/>
                </a:lnTo>
                <a:cubicBezTo>
                  <a:pt x="11317867" y="0"/>
                  <a:pt x="11376025" y="58158"/>
                  <a:pt x="11376025" y="129900"/>
                </a:cubicBezTo>
                <a:lnTo>
                  <a:pt x="11376025" y="649484"/>
                </a:lnTo>
                <a:cubicBezTo>
                  <a:pt x="11376025" y="721226"/>
                  <a:pt x="11317867" y="779384"/>
                  <a:pt x="11246125" y="779384"/>
                </a:cubicBezTo>
                <a:lnTo>
                  <a:pt x="129900" y="779384"/>
                </a:lnTo>
                <a:cubicBezTo>
                  <a:pt x="58158" y="779384"/>
                  <a:pt x="0" y="721226"/>
                  <a:pt x="0" y="649484"/>
                </a:cubicBezTo>
                <a:lnTo>
                  <a:pt x="0" y="1299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486" tIns="129486" rIns="129486" bIns="129486" numCol="1" spcCol="1270" anchor="ctr" anchorCtr="0">
            <a:noAutofit/>
          </a:bodyPr>
          <a:lstStyle/>
          <a:p>
            <a:r>
              <a:rPr lang="en-GB" sz="2400" dirty="0"/>
              <a:t>A quantifiable understanding is vital to system optimisation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C14366-2BDB-46A7-A5B0-330DAA8957E0}"/>
              </a:ext>
            </a:extLst>
          </p:cNvPr>
          <p:cNvSpPr txBox="1"/>
          <p:nvPr/>
        </p:nvSpPr>
        <p:spPr>
          <a:xfrm>
            <a:off x="6600056" y="4473136"/>
            <a:ext cx="1296144" cy="360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972" tIns="92682" rIns="126972" bIns="92682" numCol="1" spcCol="1270" anchor="ctr" anchorCtr="0">
            <a:noAutofit/>
          </a:bodyPr>
          <a:lstStyle>
            <a:defPPr>
              <a:defRPr lang="en-US"/>
            </a:defPPr>
            <a:lvl1pPr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ctr"/>
            <a:r>
              <a:rPr lang="en-GB" dirty="0"/>
              <a:t>Profit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D9DCB0-BB88-4707-AE91-DBA5F1DCBD75}"/>
              </a:ext>
            </a:extLst>
          </p:cNvPr>
          <p:cNvSpPr txBox="1"/>
          <p:nvPr/>
        </p:nvSpPr>
        <p:spPr>
          <a:xfrm>
            <a:off x="8040216" y="4034699"/>
            <a:ext cx="3024336" cy="360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972" tIns="92682" rIns="126972" bIns="92682" numCol="1" spcCol="1270" anchor="ctr" anchorCtr="0">
            <a:noAutofit/>
          </a:bodyPr>
          <a:lstStyle>
            <a:defPPr>
              <a:defRPr lang="en-US"/>
            </a:defPPr>
            <a:lvl1pPr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ctr"/>
            <a:r>
              <a:rPr lang="en-GB" dirty="0"/>
              <a:t>Manufacturing efficiency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545172-BECB-49FA-8DA4-F3061CE55A5A}"/>
              </a:ext>
            </a:extLst>
          </p:cNvPr>
          <p:cNvSpPr txBox="1"/>
          <p:nvPr/>
        </p:nvSpPr>
        <p:spPr>
          <a:xfrm>
            <a:off x="8112224" y="4582419"/>
            <a:ext cx="2681064" cy="3600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972" tIns="92682" rIns="126972" bIns="92682" numCol="1" spcCol="1270" anchor="ctr" anchorCtr="0">
            <a:noAutofit/>
          </a:bodyPr>
          <a:lstStyle>
            <a:defPPr>
              <a:defRPr lang="en-US"/>
            </a:defPPr>
            <a:lvl1pPr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marL="171450" lvl="1" indent="-171450" algn="ct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dirty="0"/>
              <a:t>Asset availability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D539DC-F847-4E30-BD51-E2509CACAC3A}"/>
              </a:ext>
            </a:extLst>
          </p:cNvPr>
          <p:cNvSpPr txBox="1"/>
          <p:nvPr/>
        </p:nvSpPr>
        <p:spPr>
          <a:xfrm>
            <a:off x="5944204" y="3987092"/>
            <a:ext cx="1656496" cy="36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486" tIns="129486" rIns="129486" bIns="129486" numCol="1" spcCol="1270" anchor="ctr" anchorCtr="0">
            <a:noAutofit/>
          </a:bodyPr>
          <a:lstStyle>
            <a:defPPr>
              <a:defRPr lang="en-US"/>
            </a:defPPr>
            <a:lvl1pPr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ysClr val="windowText" lastClr="000000"/>
                </a:solidFill>
              </a:rPr>
              <a:t>Impact on…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50506-394B-4C60-8A76-426CABFEBC8C}"/>
              </a:ext>
            </a:extLst>
          </p:cNvPr>
          <p:cNvGrpSpPr/>
          <p:nvPr/>
        </p:nvGrpSpPr>
        <p:grpSpPr>
          <a:xfrm>
            <a:off x="1003498" y="5227107"/>
            <a:ext cx="8404870" cy="1154221"/>
            <a:chOff x="1893565" y="5083091"/>
            <a:chExt cx="8404870" cy="1154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9B1C9EB-1C0A-43AD-8FD9-D7DF3429A696}"/>
                </a:ext>
              </a:extLst>
            </p:cNvPr>
            <p:cNvGrpSpPr/>
            <p:nvPr/>
          </p:nvGrpSpPr>
          <p:grpSpPr>
            <a:xfrm>
              <a:off x="3935760" y="5403099"/>
              <a:ext cx="4320480" cy="834213"/>
              <a:chOff x="1611936" y="5226143"/>
              <a:chExt cx="2703427" cy="1081371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9" name="Shape 8">
                <a:extLst>
                  <a:ext uri="{FF2B5EF4-FFF2-40B4-BE49-F238E27FC236}">
                    <a16:creationId xmlns:a16="http://schemas.microsoft.com/office/drawing/2014/main" id="{F13EAE9F-A76E-41E2-87B0-85C6EA3004CC}"/>
                  </a:ext>
                </a:extLst>
              </p:cNvPr>
              <p:cNvSpPr/>
              <p:nvPr/>
            </p:nvSpPr>
            <p:spPr>
              <a:xfrm>
                <a:off x="1611936" y="5226143"/>
                <a:ext cx="2703427" cy="1081371"/>
              </a:xfrm>
              <a:prstGeom prst="leftRightRibbon">
                <a:avLst/>
              </a:prstGeom>
              <a:grp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3C9DB5F6-4AB5-4852-B7BD-CBF9A2929534}"/>
                  </a:ext>
                </a:extLst>
              </p:cNvPr>
              <p:cNvSpPr/>
              <p:nvPr/>
            </p:nvSpPr>
            <p:spPr>
              <a:xfrm>
                <a:off x="1956689" y="5484408"/>
                <a:ext cx="892131" cy="391819"/>
              </a:xfrm>
              <a:custGeom>
                <a:avLst/>
                <a:gdLst>
                  <a:gd name="connsiteX0" fmla="*/ 0 w 892131"/>
                  <a:gd name="connsiteY0" fmla="*/ 0 h 529871"/>
                  <a:gd name="connsiteX1" fmla="*/ 892131 w 892131"/>
                  <a:gd name="connsiteY1" fmla="*/ 0 h 529871"/>
                  <a:gd name="connsiteX2" fmla="*/ 892131 w 892131"/>
                  <a:gd name="connsiteY2" fmla="*/ 529871 h 529871"/>
                  <a:gd name="connsiteX3" fmla="*/ 0 w 892131"/>
                  <a:gd name="connsiteY3" fmla="*/ 529871 h 529871"/>
                  <a:gd name="connsiteX4" fmla="*/ 0 w 892131"/>
                  <a:gd name="connsiteY4" fmla="*/ 0 h 52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2131" h="529871">
                    <a:moveTo>
                      <a:pt x="0" y="0"/>
                    </a:moveTo>
                    <a:lnTo>
                      <a:pt x="892131" y="0"/>
                    </a:lnTo>
                    <a:lnTo>
                      <a:pt x="892131" y="529871"/>
                    </a:lnTo>
                    <a:lnTo>
                      <a:pt x="0" y="5298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sp3d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6896" rIns="0" bIns="6096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kern="1200" dirty="0">
                    <a:solidFill>
                      <a:schemeClr val="bg1"/>
                    </a:solidFill>
                  </a:rPr>
                  <a:t>Statistical</a:t>
                </a:r>
                <a:endParaRPr lang="en-GB" kern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61C8696-C6DA-475D-ADF7-5400E255AE15}"/>
                  </a:ext>
                </a:extLst>
              </p:cNvPr>
              <p:cNvSpPr/>
              <p:nvPr/>
            </p:nvSpPr>
            <p:spPr>
              <a:xfrm>
                <a:off x="2990685" y="5680318"/>
                <a:ext cx="1054336" cy="372341"/>
              </a:xfrm>
              <a:custGeom>
                <a:avLst/>
                <a:gdLst>
                  <a:gd name="connsiteX0" fmla="*/ 0 w 1054336"/>
                  <a:gd name="connsiteY0" fmla="*/ 0 h 529871"/>
                  <a:gd name="connsiteX1" fmla="*/ 1054336 w 1054336"/>
                  <a:gd name="connsiteY1" fmla="*/ 0 h 529871"/>
                  <a:gd name="connsiteX2" fmla="*/ 1054336 w 1054336"/>
                  <a:gd name="connsiteY2" fmla="*/ 529871 h 529871"/>
                  <a:gd name="connsiteX3" fmla="*/ 0 w 1054336"/>
                  <a:gd name="connsiteY3" fmla="*/ 529871 h 529871"/>
                  <a:gd name="connsiteX4" fmla="*/ 0 w 1054336"/>
                  <a:gd name="connsiteY4" fmla="*/ 0 h 52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4336" h="529871">
                    <a:moveTo>
                      <a:pt x="0" y="0"/>
                    </a:moveTo>
                    <a:lnTo>
                      <a:pt x="1054336" y="0"/>
                    </a:lnTo>
                    <a:lnTo>
                      <a:pt x="1054336" y="529871"/>
                    </a:lnTo>
                    <a:lnTo>
                      <a:pt x="0" y="5298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sp3d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6896" rIns="0" bIns="6096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kern="1200" dirty="0">
                    <a:solidFill>
                      <a:schemeClr val="bg1"/>
                    </a:solidFill>
                  </a:rPr>
                  <a:t>Heuristic</a:t>
                </a:r>
              </a:p>
            </p:txBody>
          </p:sp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347A662-0E46-411B-8FAD-EE89CA5D90E7}"/>
                </a:ext>
              </a:extLst>
            </p:cNvPr>
            <p:cNvSpPr/>
            <p:nvPr/>
          </p:nvSpPr>
          <p:spPr>
            <a:xfrm>
              <a:off x="8426435" y="5700364"/>
              <a:ext cx="1872000" cy="432000"/>
            </a:xfrm>
            <a:prstGeom prst="roundRect">
              <a:avLst/>
            </a:prstGeom>
            <a:solidFill>
              <a:srgbClr val="FF2F2F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r>
                <a:rPr lang="en-US" dirty="0"/>
                <a:t>Overlooked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CD79907-55F6-42BD-87EC-3269D5C50E51}"/>
                </a:ext>
              </a:extLst>
            </p:cNvPr>
            <p:cNvSpPr/>
            <p:nvPr/>
          </p:nvSpPr>
          <p:spPr>
            <a:xfrm>
              <a:off x="1893565" y="5506841"/>
              <a:ext cx="1872000" cy="4320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r>
                <a:rPr lang="en-US" dirty="0"/>
                <a:t>Well known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F5053161-814D-47BD-BF59-63D2DE0EED12}"/>
                </a:ext>
              </a:extLst>
            </p:cNvPr>
            <p:cNvSpPr/>
            <p:nvPr/>
          </p:nvSpPr>
          <p:spPr>
            <a:xfrm>
              <a:off x="4736748" y="5083091"/>
              <a:ext cx="2717880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US" dirty="0"/>
                <a:t>Uncertainty</a:t>
              </a:r>
            </a:p>
          </p:txBody>
        </p:sp>
      </p:grpSp>
      <p:pic>
        <p:nvPicPr>
          <p:cNvPr id="2050" name="Picture 2" descr="Question Marks Over Man Showing Confusion And Uncertainty">
            <a:extLst>
              <a:ext uri="{FF2B5EF4-FFF2-40B4-BE49-F238E27FC236}">
                <a16:creationId xmlns:a16="http://schemas.microsoft.com/office/drawing/2014/main" id="{D40F1732-5BCC-4506-A460-6E72C3283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7873"/>
          <a:stretch/>
        </p:blipFill>
        <p:spPr bwMode="auto">
          <a:xfrm>
            <a:off x="9794575" y="5084128"/>
            <a:ext cx="991033" cy="12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55" name="Group 2054">
            <a:extLst>
              <a:ext uri="{FF2B5EF4-FFF2-40B4-BE49-F238E27FC236}">
                <a16:creationId xmlns:a16="http://schemas.microsoft.com/office/drawing/2014/main" id="{8B90F66D-70A3-455C-8717-2EBC7193E62E}"/>
              </a:ext>
            </a:extLst>
          </p:cNvPr>
          <p:cNvGrpSpPr/>
          <p:nvPr/>
        </p:nvGrpSpPr>
        <p:grpSpPr>
          <a:xfrm>
            <a:off x="4859885" y="4091277"/>
            <a:ext cx="2463496" cy="2290052"/>
            <a:chOff x="4859885" y="4091277"/>
            <a:chExt cx="2463496" cy="229005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1860D3-CBD4-4497-B47B-0AD71B064AA1}"/>
                </a:ext>
              </a:extLst>
            </p:cNvPr>
            <p:cNvSpPr/>
            <p:nvPr/>
          </p:nvSpPr>
          <p:spPr>
            <a:xfrm>
              <a:off x="4859885" y="4091277"/>
              <a:ext cx="2463496" cy="9999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486" tIns="129486" rIns="129486" bIns="129486" numCol="1" spcCol="1270" anchor="ctr" anchorCtr="0">
              <a:noAutofit/>
            </a:bodyPr>
            <a:lstStyle/>
            <a:p>
              <a:pPr algn="ctr"/>
              <a:r>
                <a:rPr lang="en-GB" dirty="0">
                  <a:solidFill>
                    <a:schemeClr val="lt1"/>
                  </a:solidFill>
                </a:rPr>
                <a:t>Sourced from expert opinion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2B34462-E06A-4025-A32F-EB64F6296A75}"/>
                </a:ext>
              </a:extLst>
            </p:cNvPr>
            <p:cNvSpPr/>
            <p:nvPr/>
          </p:nvSpPr>
          <p:spPr>
            <a:xfrm>
              <a:off x="5371553" y="5643993"/>
              <a:ext cx="1440160" cy="737336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AFC0C0-03B3-462F-A79D-3E90C571A988}"/>
                </a:ext>
              </a:extLst>
            </p:cNvPr>
            <p:cNvCxnSpPr>
              <a:cxnSpLocks/>
              <a:stCxn id="4" idx="2"/>
              <a:endCxn id="23" idx="2"/>
            </p:cNvCxnSpPr>
            <p:nvPr/>
          </p:nvCxnSpPr>
          <p:spPr>
            <a:xfrm flipH="1" flipV="1">
              <a:off x="4859885" y="4591239"/>
              <a:ext cx="511668" cy="1421422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7E94888-5142-440A-B696-9CB0B455CE74}"/>
                </a:ext>
              </a:extLst>
            </p:cNvPr>
            <p:cNvCxnSpPr>
              <a:cxnSpLocks/>
              <a:stCxn id="4" idx="6"/>
              <a:endCxn id="23" idx="6"/>
            </p:cNvCxnSpPr>
            <p:nvPr/>
          </p:nvCxnSpPr>
          <p:spPr>
            <a:xfrm flipV="1">
              <a:off x="6811713" y="4591239"/>
              <a:ext cx="511668" cy="1421422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905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1ADECC-2FE5-4BB2-B25A-FA8A7A6A806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Aim &amp; objectives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16E048-E467-47DB-BD2E-46593ADB4A2E}"/>
              </a:ext>
            </a:extLst>
          </p:cNvPr>
          <p:cNvSpPr txBox="1"/>
          <p:nvPr/>
        </p:nvSpPr>
        <p:spPr>
          <a:xfrm>
            <a:off x="3503143" y="4566893"/>
            <a:ext cx="4084263" cy="68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lvl1pPr>
            <a:lvl2pPr marL="171450" lvl="1" indent="-171450" algn="ct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ctr"/>
            <a:r>
              <a:rPr lang="en-US" sz="1600" dirty="0"/>
              <a:t>What effect will decisions for one subsystem have on the whole system?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F0A2FE-5394-4FB1-B270-9DAD034D89B0}"/>
              </a:ext>
            </a:extLst>
          </p:cNvPr>
          <p:cNvSpPr txBox="1"/>
          <p:nvPr/>
        </p:nvSpPr>
        <p:spPr>
          <a:xfrm>
            <a:off x="8313902" y="4339981"/>
            <a:ext cx="3470730" cy="9109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lvl1pPr>
            <a:lvl2pPr marL="171450" lvl="1" indent="-171450" algn="ct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lvl="1"/>
            <a:r>
              <a:rPr lang="en-US" sz="1600" dirty="0"/>
              <a:t>How can multiple interlinked variables influence decisions?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A7219C8-AC91-4FCD-B67C-B73D99949964}"/>
              </a:ext>
            </a:extLst>
          </p:cNvPr>
          <p:cNvGrpSpPr/>
          <p:nvPr/>
        </p:nvGrpSpPr>
        <p:grpSpPr>
          <a:xfrm>
            <a:off x="465030" y="2982910"/>
            <a:ext cx="10981219" cy="2123935"/>
            <a:chOff x="465030" y="2982910"/>
            <a:chExt cx="10981219" cy="212393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5B5EBF6-96EC-4C8E-B5E1-887516E5B2A9}"/>
                </a:ext>
              </a:extLst>
            </p:cNvPr>
            <p:cNvSpPr txBox="1"/>
            <p:nvPr/>
          </p:nvSpPr>
          <p:spPr>
            <a:xfrm>
              <a:off x="3625927" y="3753524"/>
              <a:ext cx="1480276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algn="ctr"/>
              <a:r>
                <a:rPr lang="en-US" sz="1600" dirty="0"/>
                <a:t>Accuracy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13EE24-F08C-44B9-B76D-D173E4DE7215}"/>
                </a:ext>
              </a:extLst>
            </p:cNvPr>
            <p:cNvSpPr txBox="1"/>
            <p:nvPr/>
          </p:nvSpPr>
          <p:spPr>
            <a:xfrm>
              <a:off x="816241" y="3842922"/>
              <a:ext cx="2384045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algn="ctr"/>
              <a:r>
                <a:rPr lang="en-US" sz="1600" dirty="0"/>
                <a:t>Recording method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BA5ABB-B1AE-479E-A734-CF47DD71D46F}"/>
                </a:ext>
              </a:extLst>
            </p:cNvPr>
            <p:cNvSpPr txBox="1"/>
            <p:nvPr/>
          </p:nvSpPr>
          <p:spPr>
            <a:xfrm>
              <a:off x="1215532" y="4638901"/>
              <a:ext cx="1609228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marL="171450" lvl="1" indent="-1714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600" dirty="0"/>
                <a:t>Approaches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5913B19-9357-4234-B476-8DC585E74C37}"/>
                </a:ext>
              </a:extLst>
            </p:cNvPr>
            <p:cNvSpPr txBox="1"/>
            <p:nvPr/>
          </p:nvSpPr>
          <p:spPr>
            <a:xfrm>
              <a:off x="465030" y="2997000"/>
              <a:ext cx="3491147" cy="432000"/>
            </a:xfrm>
            <a:prstGeom prst="roundRect">
              <a:avLst/>
            </a:prstGeom>
            <a:solidFill>
              <a:schemeClr val="accent2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486" tIns="129486" rIns="129486" bIns="129486" numCol="1" spcCol="1270" anchor="ctr" anchorCtr="0">
              <a:noAutofit/>
            </a:bodyPr>
            <a:lstStyle>
              <a:defPPr>
                <a:defRPr lang="en-US"/>
              </a:defPPr>
              <a:lvl1pPr>
                <a:defRPr sz="24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sz="1800" dirty="0"/>
                <a:t>Need to question…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75584E-2A6C-469A-B105-C1B55EC7B95C}"/>
                </a:ext>
              </a:extLst>
            </p:cNvPr>
            <p:cNvSpPr txBox="1"/>
            <p:nvPr/>
          </p:nvSpPr>
          <p:spPr>
            <a:xfrm>
              <a:off x="8781953" y="3223759"/>
              <a:ext cx="2664296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 marL="171450" lvl="1" indent="-1714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en-GB" sz="1600" dirty="0"/>
                <a:t>Component complexity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7F8C07-0536-4343-816E-CF33EDC45802}"/>
                </a:ext>
              </a:extLst>
            </p:cNvPr>
            <p:cNvSpPr txBox="1"/>
            <p:nvPr/>
          </p:nvSpPr>
          <p:spPr>
            <a:xfrm>
              <a:off x="5911268" y="3875570"/>
              <a:ext cx="2178359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lvl1pPr>
              <a:lvl2pPr marL="171450" lvl="1" indent="-1714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en-US" sz="1600" dirty="0"/>
                <a:t>Maintainer training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ED8F6A-4C9B-4D51-BE30-23DC4AB2460E}"/>
                </a:ext>
              </a:extLst>
            </p:cNvPr>
            <p:cNvSpPr txBox="1"/>
            <p:nvPr/>
          </p:nvSpPr>
          <p:spPr>
            <a:xfrm>
              <a:off x="5668059" y="3089256"/>
              <a:ext cx="2429819" cy="432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algn="ctr"/>
              <a:r>
                <a:rPr lang="en-US" sz="1600" dirty="0"/>
                <a:t>Operating conditions</a:t>
              </a:r>
              <a:endParaRPr lang="en-GB" sz="1600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83CA8AF-68CD-4347-A456-7E6799E5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16177" y="3599755"/>
              <a:ext cx="540000" cy="540000"/>
            </a:xfrm>
            <a:prstGeom prst="rect">
              <a:avLst/>
            </a:prstGeom>
          </p:spPr>
        </p:pic>
        <p:pic>
          <p:nvPicPr>
            <p:cNvPr id="1030" name="Picture 6" descr="Image result for weather icon free">
              <a:extLst>
                <a:ext uri="{FF2B5EF4-FFF2-40B4-BE49-F238E27FC236}">
                  <a16:creationId xmlns:a16="http://schemas.microsoft.com/office/drawing/2014/main" id="{71950326-65D7-4BC9-A087-48AABA1927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3119" y="2982910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FC07091-9421-48E6-AF4E-AE86AAB18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786" y="4566845"/>
              <a:ext cx="431913" cy="540000"/>
            </a:xfrm>
            <a:prstGeom prst="rect">
              <a:avLst/>
            </a:prstGeom>
          </p:spPr>
        </p:pic>
        <p:pic>
          <p:nvPicPr>
            <p:cNvPr id="1032" name="Picture 8" descr="Image result for methodology icon">
              <a:extLst>
                <a:ext uri="{FF2B5EF4-FFF2-40B4-BE49-F238E27FC236}">
                  <a16:creationId xmlns:a16="http://schemas.microsoft.com/office/drawing/2014/main" id="{C83397FE-02E6-487B-9EFE-08CCEEAE72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151" y="3714131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Image result for training icon">
              <a:extLst>
                <a:ext uri="{FF2B5EF4-FFF2-40B4-BE49-F238E27FC236}">
                  <a16:creationId xmlns:a16="http://schemas.microsoft.com/office/drawing/2014/main" id="{AD3D0D71-3960-4A76-951C-87491B0CB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5275" y="392287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51EE98D-CC2A-4650-A20E-63CE6B059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32965" y="3214753"/>
              <a:ext cx="540000" cy="5400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4E17BF-715D-4050-B745-E7149BB54962}"/>
              </a:ext>
            </a:extLst>
          </p:cNvPr>
          <p:cNvGrpSpPr/>
          <p:nvPr/>
        </p:nvGrpSpPr>
        <p:grpSpPr>
          <a:xfrm>
            <a:off x="465030" y="1655328"/>
            <a:ext cx="10743538" cy="1053592"/>
            <a:chOff x="861613" y="1655328"/>
            <a:chExt cx="9455341" cy="1053592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F7344FE-D133-444E-99DB-BA0930A63260}"/>
                </a:ext>
              </a:extLst>
            </p:cNvPr>
            <p:cNvSpPr/>
            <p:nvPr/>
          </p:nvSpPr>
          <p:spPr>
            <a:xfrm>
              <a:off x="1998041" y="1655328"/>
              <a:ext cx="8318913" cy="1053592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solidFill>
                    <a:schemeClr val="bg1"/>
                  </a:solidFill>
                </a:rPr>
                <a:t>Examine challenges that arise when quantifying heuristic uncertainties in CES in the context of industrial PSS</a:t>
              </a:r>
              <a:endParaRPr lang="en-US" sz="24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0F76CCD-6546-4699-A365-7CD4E683A807}"/>
                </a:ext>
              </a:extLst>
            </p:cNvPr>
            <p:cNvSpPr/>
            <p:nvPr/>
          </p:nvSpPr>
          <p:spPr>
            <a:xfrm>
              <a:off x="861613" y="1877145"/>
              <a:ext cx="1037306" cy="609958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3807" tIns="123807" rIns="123807" bIns="123807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dirty="0">
                  <a:solidFill>
                    <a:schemeClr val="bg1"/>
                  </a:solidFill>
                </a:rPr>
                <a:t>Aim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2B74727-EBDD-477A-AA2E-4E8E2C22E773}"/>
              </a:ext>
            </a:extLst>
          </p:cNvPr>
          <p:cNvSpPr/>
          <p:nvPr/>
        </p:nvSpPr>
        <p:spPr>
          <a:xfrm>
            <a:off x="2514030" y="5566328"/>
            <a:ext cx="7038354" cy="715089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252000" rtlCol="0" anchor="ctr"/>
          <a:lstStyle/>
          <a:p>
            <a:r>
              <a: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 of heuristic &amp; statistical uncertainties aids decision making processes for cost-effective maintenance planning</a:t>
            </a:r>
            <a:endParaRPr lang="en-GB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1F4EB71-8EF2-4C21-9F41-E7A6EEA36D40}"/>
              </a:ext>
            </a:extLst>
          </p:cNvPr>
          <p:cNvSpPr/>
          <p:nvPr/>
        </p:nvSpPr>
        <p:spPr>
          <a:xfrm>
            <a:off x="886361" y="5484818"/>
            <a:ext cx="1739848" cy="878108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807" tIns="123807" rIns="123807" bIns="123807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chemeClr val="bg1"/>
                </a:solidFill>
              </a:rPr>
              <a:t>Research theme</a:t>
            </a:r>
          </a:p>
        </p:txBody>
      </p:sp>
    </p:spTree>
    <p:extLst>
      <p:ext uri="{BB962C8B-B14F-4D97-AF65-F5344CB8AC3E}">
        <p14:creationId xmlns:p14="http://schemas.microsoft.com/office/powerpoint/2010/main" val="423662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5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93B988-F9DF-42ED-ACD4-7C89EDA0D35F}"/>
              </a:ext>
            </a:extLst>
          </p:cNvPr>
          <p:cNvSpPr/>
          <p:nvPr/>
        </p:nvSpPr>
        <p:spPr>
          <a:xfrm>
            <a:off x="2796872" y="2921169"/>
            <a:ext cx="65982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rgbClr val="0C406D"/>
                </a:solidFill>
              </a:rPr>
              <a:t>Literature Review</a:t>
            </a:r>
          </a:p>
        </p:txBody>
      </p:sp>
    </p:spTree>
    <p:extLst>
      <p:ext uri="{BB962C8B-B14F-4D97-AF65-F5344CB8AC3E}">
        <p14:creationId xmlns:p14="http://schemas.microsoft.com/office/powerpoint/2010/main" val="34765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F8E51AF1-2D83-4170-BDFA-7E3CF90489E4}"/>
              </a:ext>
            </a:extLst>
          </p:cNvPr>
          <p:cNvGrpSpPr/>
          <p:nvPr/>
        </p:nvGrpSpPr>
        <p:grpSpPr>
          <a:xfrm>
            <a:off x="4079777" y="3957502"/>
            <a:ext cx="7550088" cy="2377732"/>
            <a:chOff x="4079777" y="3957502"/>
            <a:chExt cx="7550088" cy="2377732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1E94C73A-22F6-4EEB-BA0E-C791AB5E4841}"/>
                </a:ext>
              </a:extLst>
            </p:cNvPr>
            <p:cNvSpPr/>
            <p:nvPr/>
          </p:nvSpPr>
          <p:spPr>
            <a:xfrm>
              <a:off x="4079777" y="3957502"/>
              <a:ext cx="7550088" cy="2377732"/>
            </a:xfrm>
            <a:prstGeom prst="roundRect">
              <a:avLst>
                <a:gd name="adj" fmla="val 7824"/>
              </a:avLst>
            </a:prstGeom>
            <a:solidFill>
              <a:srgbClr val="F5F8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CCE61A2-0AE9-4B44-A3C0-E9060917EBE9}"/>
                </a:ext>
              </a:extLst>
            </p:cNvPr>
            <p:cNvSpPr/>
            <p:nvPr/>
          </p:nvSpPr>
          <p:spPr>
            <a:xfrm>
              <a:off x="9487919" y="4168941"/>
              <a:ext cx="1781391" cy="36000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Aleatory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97AAE984-6B76-4FDE-B1B9-775063FAD608}"/>
                </a:ext>
              </a:extLst>
            </p:cNvPr>
            <p:cNvSpPr/>
            <p:nvPr/>
          </p:nvSpPr>
          <p:spPr>
            <a:xfrm>
              <a:off x="7222672" y="4179850"/>
              <a:ext cx="1781391" cy="36000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Epistemic</a:t>
              </a: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057D1B23-6687-4FDE-B37C-5AC9AA5F9309}"/>
                </a:ext>
              </a:extLst>
            </p:cNvPr>
            <p:cNvSpPr/>
            <p:nvPr/>
          </p:nvSpPr>
          <p:spPr>
            <a:xfrm>
              <a:off x="4295800" y="5637810"/>
              <a:ext cx="1611379" cy="540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r>
                <a:rPr lang="en-GB" sz="1600" dirty="0"/>
                <a:t>Inaccurate measurements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AB967696-DDCB-4032-A3B4-6DF8E6C4E84A}"/>
                </a:ext>
              </a:extLst>
            </p:cNvPr>
            <p:cNvSpPr/>
            <p:nvPr/>
          </p:nvSpPr>
          <p:spPr>
            <a:xfrm>
              <a:off x="7104112" y="4725216"/>
              <a:ext cx="2023767" cy="648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pPr algn="ctr"/>
              <a:r>
                <a:rPr lang="en-GB" sz="1600" dirty="0"/>
                <a:t>Known in principal, not in practice</a:t>
              </a: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BE2D129A-3E53-47DD-AEAB-26F39513E280}"/>
                </a:ext>
              </a:extLst>
            </p:cNvPr>
            <p:cNvSpPr/>
            <p:nvPr/>
          </p:nvSpPr>
          <p:spPr>
            <a:xfrm>
              <a:off x="4367009" y="5310166"/>
              <a:ext cx="1041425" cy="294765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Cause?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38A2462-FC2A-4734-BFD8-812FA06DF61F}"/>
                </a:ext>
              </a:extLst>
            </p:cNvPr>
            <p:cNvSpPr/>
            <p:nvPr/>
          </p:nvSpPr>
          <p:spPr>
            <a:xfrm>
              <a:off x="5447928" y="5310166"/>
              <a:ext cx="1444465" cy="540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r>
                <a:rPr lang="en-GB" sz="1600" dirty="0"/>
                <a:t>Measurement models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E9D5CE26-649E-4BD5-A240-A4CC4329BBC7}"/>
                </a:ext>
              </a:extLst>
            </p:cNvPr>
            <p:cNvSpPr/>
            <p:nvPr/>
          </p:nvSpPr>
          <p:spPr>
            <a:xfrm>
              <a:off x="7059307" y="5772102"/>
              <a:ext cx="2427490" cy="432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r>
                <a:rPr lang="en-GB" sz="1600" dirty="0"/>
                <a:t>More data, refine models</a:t>
              </a:r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93648BCA-4CA7-47E9-8F1C-698E48C12FBB}"/>
                </a:ext>
              </a:extLst>
            </p:cNvPr>
            <p:cNvSpPr/>
            <p:nvPr/>
          </p:nvSpPr>
          <p:spPr>
            <a:xfrm>
              <a:off x="6998791" y="5525711"/>
              <a:ext cx="1041425" cy="294765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Reduce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8E7F3D2C-5062-403B-957C-BBF4292409A0}"/>
                </a:ext>
              </a:extLst>
            </p:cNvPr>
            <p:cNvSpPr/>
            <p:nvPr/>
          </p:nvSpPr>
          <p:spPr>
            <a:xfrm>
              <a:off x="9489198" y="4725144"/>
              <a:ext cx="1935394" cy="432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r>
                <a:rPr lang="en-GB" sz="1600" dirty="0"/>
                <a:t>Cannot be reduced</a:t>
              </a:r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8AF4BD52-45B9-4B83-95AA-59B728154244}"/>
                </a:ext>
              </a:extLst>
            </p:cNvPr>
            <p:cNvSpPr/>
            <p:nvPr/>
          </p:nvSpPr>
          <p:spPr>
            <a:xfrm>
              <a:off x="9711005" y="5310166"/>
              <a:ext cx="1741488" cy="792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" tIns="36000" rIns="36000" bIns="36000" numCol="1" spcCol="1270" anchor="ctr" anchorCtr="0">
              <a:noAutofit/>
            </a:bodyPr>
            <a:lstStyle/>
            <a:p>
              <a:r>
                <a:rPr lang="en-GB" sz="1600" dirty="0"/>
                <a:t>Differ each time experiment is carried out</a:t>
              </a:r>
            </a:p>
          </p:txBody>
        </p:sp>
        <p:cxnSp>
          <p:nvCxnSpPr>
            <p:cNvPr id="1032" name="Connector: Elbow 1031">
              <a:extLst>
                <a:ext uri="{FF2B5EF4-FFF2-40B4-BE49-F238E27FC236}">
                  <a16:creationId xmlns:a16="http://schemas.microsoft.com/office/drawing/2014/main" id="{FBC52CE6-0090-4669-ABA6-07F2873E5B2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8642630" y="5292749"/>
              <a:ext cx="1638293" cy="250829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0B4DD0B2-27AE-428F-8329-6079ED1A85F8}"/>
                </a:ext>
              </a:extLst>
            </p:cNvPr>
            <p:cNvSpPr/>
            <p:nvPr/>
          </p:nvSpPr>
          <p:spPr>
            <a:xfrm>
              <a:off x="8760296" y="4175954"/>
              <a:ext cx="1011136" cy="36000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Vs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E8E969-BB49-466E-BDC0-4711A73B50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Literature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8237B-A2E1-47BF-84A4-F5C37C13B35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554533"/>
            <a:ext cx="11376644" cy="792163"/>
          </a:xfrm>
        </p:spPr>
        <p:txBody>
          <a:bodyPr/>
          <a:lstStyle/>
          <a:p>
            <a:r>
              <a:rPr lang="en-GB" dirty="0"/>
              <a:t>What is uncertainty?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CB3A77D-6193-43A2-BDCA-A44F4CDFAA0C}"/>
              </a:ext>
            </a:extLst>
          </p:cNvPr>
          <p:cNvGrpSpPr/>
          <p:nvPr/>
        </p:nvGrpSpPr>
        <p:grpSpPr>
          <a:xfrm>
            <a:off x="695400" y="3791013"/>
            <a:ext cx="2592288" cy="1291990"/>
            <a:chOff x="695400" y="3791013"/>
            <a:chExt cx="2592288" cy="1291990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5C36EA-AF04-45ED-91BA-BED26FEB2AE3}"/>
                </a:ext>
              </a:extLst>
            </p:cNvPr>
            <p:cNvSpPr/>
            <p:nvPr/>
          </p:nvSpPr>
          <p:spPr>
            <a:xfrm>
              <a:off x="695400" y="3791013"/>
              <a:ext cx="1584117" cy="43200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Cause?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1FCDED-2845-42C7-B481-04337F694012}"/>
                </a:ext>
              </a:extLst>
            </p:cNvPr>
            <p:cNvSpPr txBox="1"/>
            <p:nvPr/>
          </p:nvSpPr>
          <p:spPr>
            <a:xfrm>
              <a:off x="695400" y="4723003"/>
              <a:ext cx="2592288" cy="36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en-US" sz="1600" dirty="0"/>
                <a:t>Human error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C311B7-8774-4742-99B1-C7086D9EAAB7}"/>
                </a:ext>
              </a:extLst>
            </p:cNvPr>
            <p:cNvSpPr txBox="1"/>
            <p:nvPr/>
          </p:nvSpPr>
          <p:spPr>
            <a:xfrm>
              <a:off x="695400" y="4293008"/>
              <a:ext cx="2592288" cy="36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>
              <a:defPPr>
                <a:defRPr lang="en-US"/>
              </a:defPPr>
              <a:lvl1pPr lvl="0" indent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en-US" sz="1600" dirty="0"/>
                <a:t>Environmental conditions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445A04-1164-4812-B3D1-28BA8399EB45}"/>
              </a:ext>
            </a:extLst>
          </p:cNvPr>
          <p:cNvGrpSpPr/>
          <p:nvPr/>
        </p:nvGrpSpPr>
        <p:grpSpPr>
          <a:xfrm>
            <a:off x="717001" y="5298899"/>
            <a:ext cx="2714703" cy="1090407"/>
            <a:chOff x="1653104" y="5205505"/>
            <a:chExt cx="2714703" cy="10904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6CE491-AF1E-42AC-96DB-768F12B4E073}"/>
                </a:ext>
              </a:extLst>
            </p:cNvPr>
            <p:cNvSpPr txBox="1"/>
            <p:nvPr/>
          </p:nvSpPr>
          <p:spPr>
            <a:xfrm>
              <a:off x="1653104" y="5390708"/>
              <a:ext cx="2498679" cy="720000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>
                <a:defRPr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/>
                <a:t>Result on overall performance</a:t>
              </a:r>
              <a:endParaRPr lang="en-GB" dirty="0"/>
            </a:p>
          </p:txBody>
        </p:sp>
        <p:pic>
          <p:nvPicPr>
            <p:cNvPr id="1026" name="Picture 2" descr="Image result for traffic light icon free">
              <a:extLst>
                <a:ext uri="{FF2B5EF4-FFF2-40B4-BE49-F238E27FC236}">
                  <a16:creationId xmlns:a16="http://schemas.microsoft.com/office/drawing/2014/main" id="{ABE90323-810A-4649-AB0E-0CAF75594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1736" y="5205505"/>
              <a:ext cx="636071" cy="1090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C309C856-22EB-4A9C-BE59-002F61E9709C}"/>
              </a:ext>
            </a:extLst>
          </p:cNvPr>
          <p:cNvGrpSpPr/>
          <p:nvPr/>
        </p:nvGrpSpPr>
        <p:grpSpPr>
          <a:xfrm>
            <a:off x="5447928" y="1700808"/>
            <a:ext cx="5976664" cy="2149385"/>
            <a:chOff x="5653201" y="1686108"/>
            <a:chExt cx="5976664" cy="2149385"/>
          </a:xfrm>
        </p:grpSpPr>
        <p:sp>
          <p:nvSpPr>
            <p:cNvPr id="1027" name="Rectangle: Rounded Corners 1026">
              <a:extLst>
                <a:ext uri="{FF2B5EF4-FFF2-40B4-BE49-F238E27FC236}">
                  <a16:creationId xmlns:a16="http://schemas.microsoft.com/office/drawing/2014/main" id="{0C7BD387-730D-4342-B29A-BEB87D854B92}"/>
                </a:ext>
              </a:extLst>
            </p:cNvPr>
            <p:cNvSpPr/>
            <p:nvPr/>
          </p:nvSpPr>
          <p:spPr>
            <a:xfrm>
              <a:off x="5653201" y="1686108"/>
              <a:ext cx="5976664" cy="2149385"/>
            </a:xfrm>
            <a:prstGeom prst="roundRect">
              <a:avLst>
                <a:gd name="adj" fmla="val 7824"/>
              </a:avLst>
            </a:prstGeom>
            <a:solidFill>
              <a:srgbClr val="F5F8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5" name="Group 1024">
              <a:extLst>
                <a:ext uri="{FF2B5EF4-FFF2-40B4-BE49-F238E27FC236}">
                  <a16:creationId xmlns:a16="http://schemas.microsoft.com/office/drawing/2014/main" id="{364DDDD9-B492-4018-8341-7447C2131E5F}"/>
                </a:ext>
              </a:extLst>
            </p:cNvPr>
            <p:cNvGrpSpPr/>
            <p:nvPr/>
          </p:nvGrpSpPr>
          <p:grpSpPr>
            <a:xfrm>
              <a:off x="5879976" y="1799676"/>
              <a:ext cx="5510386" cy="1869818"/>
              <a:chOff x="5712219" y="1734061"/>
              <a:chExt cx="5510386" cy="1869818"/>
            </a:xfrm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33EC7F1D-3800-41A1-A97C-6862005DFAB5}"/>
                  </a:ext>
                </a:extLst>
              </p:cNvPr>
              <p:cNvSpPr/>
              <p:nvPr/>
            </p:nvSpPr>
            <p:spPr>
              <a:xfrm>
                <a:off x="5783832" y="1734061"/>
                <a:ext cx="2400794" cy="43200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25505" tIns="24498" rIns="325505" bIns="24498" numCol="1" spcCol="127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Error</a:t>
                </a:r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CD94C283-4D64-486E-A3FD-42CE78D1A767}"/>
                  </a:ext>
                </a:extLst>
              </p:cNvPr>
              <p:cNvSpPr/>
              <p:nvPr/>
            </p:nvSpPr>
            <p:spPr>
              <a:xfrm>
                <a:off x="8750198" y="1734061"/>
                <a:ext cx="2400794" cy="43200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25505" tIns="24498" rIns="325505" bIns="24498" numCol="1" spcCol="127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Uncertainty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EFEB0C6-7EA6-416C-AC9C-6BF8A35E0018}"/>
                  </a:ext>
                </a:extLst>
              </p:cNvPr>
              <p:cNvSpPr txBox="1"/>
              <p:nvPr/>
            </p:nvSpPr>
            <p:spPr>
              <a:xfrm>
                <a:off x="5712219" y="2320274"/>
                <a:ext cx="2544019" cy="57605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72000" bIns="36000" numCol="1" spcCol="1270" anchor="ctr" anchorCtr="0">
                <a:noAutofit/>
              </a:bodyPr>
              <a:lstStyle>
                <a:defPPr>
                  <a:defRPr lang="en-US"/>
                </a:defPPr>
                <a:lvl1pPr lvl="0" indent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1pPr>
                <a:lvl2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2pPr>
                <a:lvl3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3pPr>
                <a:lvl4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4pPr>
                <a:lvl5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5pPr>
                <a:lvl6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6pPr>
                <a:lvl7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7pPr>
                <a:lvl8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8pPr>
                <a:lvl9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9pPr>
              </a:lstStyle>
              <a:p>
                <a:r>
                  <a:rPr lang="en-US" sz="1600" dirty="0"/>
                  <a:t>Difference between measured &amp; true value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DF54E89-790E-4F81-8F59-F148CC248B50}"/>
                  </a:ext>
                </a:extLst>
              </p:cNvPr>
              <p:cNvSpPr txBox="1"/>
              <p:nvPr/>
            </p:nvSpPr>
            <p:spPr>
              <a:xfrm>
                <a:off x="5712220" y="3027827"/>
                <a:ext cx="2544019" cy="57605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72000" bIns="36000" numCol="1" spcCol="1270" anchor="ctr" anchorCtr="0">
                <a:noAutofit/>
              </a:bodyPr>
              <a:lstStyle>
                <a:defPPr>
                  <a:defRPr lang="en-US"/>
                </a:defPPr>
                <a:lvl1pPr lvl="0" indent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1pPr>
                <a:lvl2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2pPr>
                <a:lvl3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3pPr>
                <a:lvl4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4pPr>
                <a:lvl5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5pPr>
                <a:lvl6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6pPr>
                <a:lvl7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7pPr>
                <a:lvl8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8pPr>
                <a:lvl9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9pPr>
              </a:lstStyle>
              <a:p>
                <a:r>
                  <a:rPr lang="en-US" sz="1600" dirty="0"/>
                  <a:t>Follow probability distributions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89EAA27-CB6F-4984-B251-CE4D1FF2225A}"/>
                  </a:ext>
                </a:extLst>
              </p:cNvPr>
              <p:cNvSpPr txBox="1"/>
              <p:nvPr/>
            </p:nvSpPr>
            <p:spPr>
              <a:xfrm>
                <a:off x="8678586" y="3012141"/>
                <a:ext cx="2544019" cy="59173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72000" bIns="36000" numCol="1" spcCol="1270" anchor="ctr" anchorCtr="0">
                <a:noAutofit/>
              </a:bodyPr>
              <a:lstStyle>
                <a:defPPr>
                  <a:defRPr lang="en-US"/>
                </a:defPPr>
                <a:lvl1pPr lvl="0" indent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1pPr>
                <a:lvl2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2pPr>
                <a:lvl3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3pPr>
                <a:lvl4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4pPr>
                <a:lvl5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5pPr>
                <a:lvl6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6pPr>
                <a:lvl7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7pPr>
                <a:lvl8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8pPr>
                <a:lvl9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9pPr>
              </a:lstStyle>
              <a:p>
                <a:r>
                  <a:rPr lang="en-US" sz="1600" dirty="0"/>
                  <a:t>Utilised to aid decision making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0248E5F-9D92-4FF1-B123-09F062CA9CE1}"/>
                  </a:ext>
                </a:extLst>
              </p:cNvPr>
              <p:cNvSpPr txBox="1"/>
              <p:nvPr/>
            </p:nvSpPr>
            <p:spPr>
              <a:xfrm>
                <a:off x="8678586" y="2314956"/>
                <a:ext cx="2544019" cy="57605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72000" bIns="36000" numCol="1" spcCol="1270" anchor="ctr" anchorCtr="0">
                <a:noAutofit/>
              </a:bodyPr>
              <a:lstStyle>
                <a:defPPr>
                  <a:defRPr lang="en-US"/>
                </a:defPPr>
                <a:lvl1pPr lvl="0" indent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1pPr>
                <a:lvl2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2pPr>
                <a:lvl3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3pPr>
                <a:lvl4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4pPr>
                <a:lvl5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5pPr>
                <a:lvl6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6pPr>
                <a:lvl7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7pPr>
                <a:lvl8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8pPr>
                <a:lvl9pPr>
                  <a:defRPr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defRPr>
                </a:lvl9pPr>
              </a:lstStyle>
              <a:p>
                <a:r>
                  <a:rPr lang="en-US" sz="1600" dirty="0"/>
                  <a:t>Lack of information on magnitude of error</a:t>
                </a:r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35700E91-3767-4A41-AB3F-E5DE149DD93A}"/>
                  </a:ext>
                </a:extLst>
              </p:cNvPr>
              <p:cNvSpPr/>
              <p:nvPr/>
            </p:nvSpPr>
            <p:spPr>
              <a:xfrm>
                <a:off x="7968208" y="1772816"/>
                <a:ext cx="1011136" cy="360000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25505" tIns="24498" rIns="325505" bIns="24498" numCol="1" spcCol="127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Vs</a:t>
                </a:r>
              </a:p>
            </p:txBody>
          </p:sp>
        </p:grpSp>
      </p:grp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0671EDFE-685F-4365-BE33-602FF022EE56}"/>
              </a:ext>
            </a:extLst>
          </p:cNvPr>
          <p:cNvGrpSpPr/>
          <p:nvPr/>
        </p:nvGrpSpPr>
        <p:grpSpPr>
          <a:xfrm>
            <a:off x="695400" y="2400886"/>
            <a:ext cx="3816424" cy="1246231"/>
            <a:chOff x="695400" y="2400886"/>
            <a:chExt cx="3816424" cy="12462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3A088C7-DD92-4F35-A69E-4E349590D1C1}"/>
                </a:ext>
              </a:extLst>
            </p:cNvPr>
            <p:cNvGrpSpPr/>
            <p:nvPr/>
          </p:nvGrpSpPr>
          <p:grpSpPr>
            <a:xfrm>
              <a:off x="695400" y="2812904"/>
              <a:ext cx="3816424" cy="834213"/>
              <a:chOff x="1611936" y="5226143"/>
              <a:chExt cx="2703427" cy="1081371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9" name="Shape 18">
                <a:extLst>
                  <a:ext uri="{FF2B5EF4-FFF2-40B4-BE49-F238E27FC236}">
                    <a16:creationId xmlns:a16="http://schemas.microsoft.com/office/drawing/2014/main" id="{1152C849-044C-417A-BCC0-59F454E2C519}"/>
                  </a:ext>
                </a:extLst>
              </p:cNvPr>
              <p:cNvSpPr/>
              <p:nvPr/>
            </p:nvSpPr>
            <p:spPr>
              <a:xfrm>
                <a:off x="1611936" y="5226143"/>
                <a:ext cx="2703427" cy="1081371"/>
              </a:xfrm>
              <a:prstGeom prst="leftRightRibb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B904A8E6-8012-4AEA-8F05-58EED7430AE2}"/>
                  </a:ext>
                </a:extLst>
              </p:cNvPr>
              <p:cNvSpPr/>
              <p:nvPr/>
            </p:nvSpPr>
            <p:spPr>
              <a:xfrm>
                <a:off x="1956689" y="5484408"/>
                <a:ext cx="892131" cy="391819"/>
              </a:xfrm>
              <a:custGeom>
                <a:avLst/>
                <a:gdLst>
                  <a:gd name="connsiteX0" fmla="*/ 0 w 892131"/>
                  <a:gd name="connsiteY0" fmla="*/ 0 h 529871"/>
                  <a:gd name="connsiteX1" fmla="*/ 892131 w 892131"/>
                  <a:gd name="connsiteY1" fmla="*/ 0 h 529871"/>
                  <a:gd name="connsiteX2" fmla="*/ 892131 w 892131"/>
                  <a:gd name="connsiteY2" fmla="*/ 529871 h 529871"/>
                  <a:gd name="connsiteX3" fmla="*/ 0 w 892131"/>
                  <a:gd name="connsiteY3" fmla="*/ 529871 h 529871"/>
                  <a:gd name="connsiteX4" fmla="*/ 0 w 892131"/>
                  <a:gd name="connsiteY4" fmla="*/ 0 h 52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2131" h="529871">
                    <a:moveTo>
                      <a:pt x="0" y="0"/>
                    </a:moveTo>
                    <a:lnTo>
                      <a:pt x="892131" y="0"/>
                    </a:lnTo>
                    <a:lnTo>
                      <a:pt x="892131" y="529871"/>
                    </a:lnTo>
                    <a:lnTo>
                      <a:pt x="0" y="5298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sp3d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6896" rIns="0" bIns="6096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kern="1200" dirty="0">
                    <a:solidFill>
                      <a:schemeClr val="tx1"/>
                    </a:solidFill>
                  </a:rPr>
                  <a:t>Required</a:t>
                </a:r>
                <a:endParaRPr lang="en-GB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924B243-15EE-4B58-ACD5-A1B6D856F87B}"/>
                  </a:ext>
                </a:extLst>
              </p:cNvPr>
              <p:cNvSpPr/>
              <p:nvPr/>
            </p:nvSpPr>
            <p:spPr>
              <a:xfrm>
                <a:off x="2990685" y="5680318"/>
                <a:ext cx="1054336" cy="372341"/>
              </a:xfrm>
              <a:custGeom>
                <a:avLst/>
                <a:gdLst>
                  <a:gd name="connsiteX0" fmla="*/ 0 w 1054336"/>
                  <a:gd name="connsiteY0" fmla="*/ 0 h 529871"/>
                  <a:gd name="connsiteX1" fmla="*/ 1054336 w 1054336"/>
                  <a:gd name="connsiteY1" fmla="*/ 0 h 529871"/>
                  <a:gd name="connsiteX2" fmla="*/ 1054336 w 1054336"/>
                  <a:gd name="connsiteY2" fmla="*/ 529871 h 529871"/>
                  <a:gd name="connsiteX3" fmla="*/ 0 w 1054336"/>
                  <a:gd name="connsiteY3" fmla="*/ 529871 h 529871"/>
                  <a:gd name="connsiteX4" fmla="*/ 0 w 1054336"/>
                  <a:gd name="connsiteY4" fmla="*/ 0 h 52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4336" h="529871">
                    <a:moveTo>
                      <a:pt x="0" y="0"/>
                    </a:moveTo>
                    <a:lnTo>
                      <a:pt x="1054336" y="0"/>
                    </a:lnTo>
                    <a:lnTo>
                      <a:pt x="1054336" y="529871"/>
                    </a:lnTo>
                    <a:lnTo>
                      <a:pt x="0" y="5298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sp3d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6896" rIns="0" bIns="6096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kern="1200" dirty="0">
                    <a:solidFill>
                      <a:schemeClr val="tx1"/>
                    </a:solidFill>
                  </a:rPr>
                  <a:t>Possessed</a:t>
                </a:r>
              </a:p>
            </p:txBody>
          </p:sp>
        </p:grp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C6B65A6-F650-4BF0-8903-28D0BE20D376}"/>
                </a:ext>
              </a:extLst>
            </p:cNvPr>
            <p:cNvSpPr/>
            <p:nvPr/>
          </p:nvSpPr>
          <p:spPr>
            <a:xfrm>
              <a:off x="1318942" y="2420888"/>
              <a:ext cx="1968746" cy="432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Information</a:t>
              </a:r>
            </a:p>
          </p:txBody>
        </p:sp>
        <p:pic>
          <p:nvPicPr>
            <p:cNvPr id="42" name="Picture 2" descr="Question Marks Over Man Showing Confusion And Uncertainty">
              <a:extLst>
                <a:ext uri="{FF2B5EF4-FFF2-40B4-BE49-F238E27FC236}">
                  <a16:creationId xmlns:a16="http://schemas.microsoft.com/office/drawing/2014/main" id="{0776B628-E18F-47A0-8BDB-213D6F29C0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28" r="7873"/>
            <a:stretch/>
          </p:blipFill>
          <p:spPr bwMode="auto">
            <a:xfrm>
              <a:off x="3425366" y="2400886"/>
              <a:ext cx="510394" cy="668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2" name="Group 1041">
            <a:extLst>
              <a:ext uri="{FF2B5EF4-FFF2-40B4-BE49-F238E27FC236}">
                <a16:creationId xmlns:a16="http://schemas.microsoft.com/office/drawing/2014/main" id="{381FFF6B-2C87-43F2-B494-00C37D5B764F}"/>
              </a:ext>
            </a:extLst>
          </p:cNvPr>
          <p:cNvGrpSpPr/>
          <p:nvPr/>
        </p:nvGrpSpPr>
        <p:grpSpPr>
          <a:xfrm>
            <a:off x="4207118" y="4077072"/>
            <a:ext cx="2749672" cy="1125785"/>
            <a:chOff x="4207118" y="4077072"/>
            <a:chExt cx="2749672" cy="1125785"/>
          </a:xfrm>
        </p:grpSpPr>
        <p:sp>
          <p:nvSpPr>
            <p:cNvPr id="1041" name="Rectangle: Rounded Corners 1040">
              <a:extLst>
                <a:ext uri="{FF2B5EF4-FFF2-40B4-BE49-F238E27FC236}">
                  <a16:creationId xmlns:a16="http://schemas.microsoft.com/office/drawing/2014/main" id="{B2434299-03F4-475C-8FF1-0EC61102B0FB}"/>
                </a:ext>
              </a:extLst>
            </p:cNvPr>
            <p:cNvSpPr/>
            <p:nvPr/>
          </p:nvSpPr>
          <p:spPr>
            <a:xfrm>
              <a:off x="4207118" y="4077072"/>
              <a:ext cx="2749672" cy="1125785"/>
            </a:xfrm>
            <a:prstGeom prst="roundRect">
              <a:avLst>
                <a:gd name="adj" fmla="val 6055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CF17DA8-CF53-4AA1-A5E6-FF1C073915A0}"/>
                </a:ext>
              </a:extLst>
            </p:cNvPr>
            <p:cNvSpPr/>
            <p:nvPr/>
          </p:nvSpPr>
          <p:spPr>
            <a:xfrm>
              <a:off x="4295800" y="4658238"/>
              <a:ext cx="2561087" cy="43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GB" dirty="0"/>
                <a:t>Type B (heuristic)</a:t>
              </a: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E2415382-7EAF-4B0C-93DF-5CFE4C6B342F}"/>
                </a:ext>
              </a:extLst>
            </p:cNvPr>
            <p:cNvSpPr/>
            <p:nvPr/>
          </p:nvSpPr>
          <p:spPr>
            <a:xfrm>
              <a:off x="4295800" y="4167016"/>
              <a:ext cx="2561087" cy="43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5505" tIns="24498" rIns="325505" bIns="24498" numCol="1" spcCol="1270" anchor="ctr" anchorCtr="0">
              <a:noAutofit/>
            </a:bodyPr>
            <a:lstStyle/>
            <a:p>
              <a:pPr algn="ctr"/>
              <a:r>
                <a:rPr lang="en-GB" dirty="0"/>
                <a:t>Type A (statistical)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133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E8E969-BB49-466E-BDC0-4711A73B50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Literature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8237B-A2E1-47BF-84A4-F5C37C13B35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554533"/>
            <a:ext cx="11376644" cy="792163"/>
          </a:xfrm>
        </p:spPr>
        <p:txBody>
          <a:bodyPr/>
          <a:lstStyle/>
          <a:p>
            <a:r>
              <a:rPr lang="en-GB" dirty="0"/>
              <a:t>Uncertainty analysis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12B380-956E-4809-8928-5DA8C5A86128}"/>
              </a:ext>
            </a:extLst>
          </p:cNvPr>
          <p:cNvGrpSpPr/>
          <p:nvPr/>
        </p:nvGrpSpPr>
        <p:grpSpPr>
          <a:xfrm>
            <a:off x="3848029" y="1484784"/>
            <a:ext cx="8008611" cy="5132863"/>
            <a:chOff x="1879124" y="1844824"/>
            <a:chExt cx="8008611" cy="5132863"/>
          </a:xfrm>
        </p:grpSpPr>
        <p:sp>
          <p:nvSpPr>
            <p:cNvPr id="47" name="Shape 46">
              <a:extLst>
                <a:ext uri="{FF2B5EF4-FFF2-40B4-BE49-F238E27FC236}">
                  <a16:creationId xmlns:a16="http://schemas.microsoft.com/office/drawing/2014/main" id="{6164C451-7375-4B0D-88E7-AC6267CAA358}"/>
                </a:ext>
              </a:extLst>
            </p:cNvPr>
            <p:cNvSpPr/>
            <p:nvPr/>
          </p:nvSpPr>
          <p:spPr>
            <a:xfrm rot="4396374">
              <a:off x="3409151" y="2169559"/>
              <a:ext cx="5132863" cy="4483394"/>
            </a:xfrm>
            <a:prstGeom prst="swooshArrow">
              <a:avLst>
                <a:gd name="adj1" fmla="val 16310"/>
                <a:gd name="adj2" fmla="val 31370"/>
              </a:avLst>
            </a:pr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DE77B1C-B5D5-4027-81B8-3C797FEC2679}"/>
                </a:ext>
              </a:extLst>
            </p:cNvPr>
            <p:cNvSpPr/>
            <p:nvPr/>
          </p:nvSpPr>
          <p:spPr>
            <a:xfrm>
              <a:off x="3791744" y="2648127"/>
              <a:ext cx="66676" cy="63083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56C5CE9D-D651-4EE9-97B4-6220A74EF4FC}"/>
                </a:ext>
              </a:extLst>
            </p:cNvPr>
            <p:cNvSpPr/>
            <p:nvPr/>
          </p:nvSpPr>
          <p:spPr>
            <a:xfrm>
              <a:off x="2077354" y="2185394"/>
              <a:ext cx="2319990" cy="432000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Specify measurand</a:t>
              </a: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69F12BF-8934-475E-80AA-2EAB90E13C54}"/>
                </a:ext>
              </a:extLst>
            </p:cNvPr>
            <p:cNvSpPr/>
            <p:nvPr/>
          </p:nvSpPr>
          <p:spPr>
            <a:xfrm>
              <a:off x="6606963" y="3960426"/>
              <a:ext cx="452092" cy="41834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8FF56436-5BED-4446-BD6D-548FC2FE1FAE}"/>
                </a:ext>
              </a:extLst>
            </p:cNvPr>
            <p:cNvSpPr/>
            <p:nvPr/>
          </p:nvSpPr>
          <p:spPr>
            <a:xfrm>
              <a:off x="6917516" y="3695724"/>
              <a:ext cx="2707683" cy="432000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Combine uncertainties</a:t>
              </a:r>
              <a:endPara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92B8E9-9912-4053-8AE9-6585D417E6E8}"/>
                </a:ext>
              </a:extLst>
            </p:cNvPr>
            <p:cNvSpPr/>
            <p:nvPr/>
          </p:nvSpPr>
          <p:spPr>
            <a:xfrm>
              <a:off x="7230313" y="4733666"/>
              <a:ext cx="513670" cy="51441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C1D492D7-99A5-47FD-9337-BF920735CBE3}"/>
                </a:ext>
              </a:extLst>
            </p:cNvPr>
            <p:cNvSpPr/>
            <p:nvPr/>
          </p:nvSpPr>
          <p:spPr>
            <a:xfrm>
              <a:off x="5446718" y="4850314"/>
              <a:ext cx="1868731" cy="432000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Report results</a:t>
              </a:r>
              <a:endPara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709D63C-E3E5-4A6F-B8EA-1F149BBD1AEB}"/>
                </a:ext>
              </a:extLst>
            </p:cNvPr>
            <p:cNvSpPr/>
            <p:nvPr/>
          </p:nvSpPr>
          <p:spPr>
            <a:xfrm>
              <a:off x="4871864" y="2869880"/>
              <a:ext cx="214815" cy="20663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BF36E75B-F73E-4A1C-8A4A-DAB8CBBE72FE}"/>
                </a:ext>
              </a:extLst>
            </p:cNvPr>
            <p:cNvSpPr/>
            <p:nvPr/>
          </p:nvSpPr>
          <p:spPr>
            <a:xfrm>
              <a:off x="4981125" y="2232573"/>
              <a:ext cx="2561880" cy="677301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Identify error sources &amp; distributions</a:t>
              </a:r>
              <a:endPara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ounded Rectangle 4">
              <a:extLst>
                <a:ext uri="{FF2B5EF4-FFF2-40B4-BE49-F238E27FC236}">
                  <a16:creationId xmlns:a16="http://schemas.microsoft.com/office/drawing/2014/main" id="{35EA5653-C64B-483A-A1CD-F2FE4DE4CAD3}"/>
                </a:ext>
              </a:extLst>
            </p:cNvPr>
            <p:cNvSpPr txBox="1"/>
            <p:nvPr/>
          </p:nvSpPr>
          <p:spPr>
            <a:xfrm>
              <a:off x="4071588" y="3817945"/>
              <a:ext cx="1920394" cy="360000"/>
            </a:xfrm>
            <a:prstGeom prst="roundRect">
              <a:avLst/>
            </a:prstGeom>
            <a:gradFill flip="none" rotWithShape="1">
              <a:gsLst>
                <a:gs pos="100000">
                  <a:schemeClr val="bg1"/>
                </a:gs>
                <a:gs pos="77000">
                  <a:schemeClr val="bg1"/>
                </a:gs>
                <a:gs pos="53000">
                  <a:schemeClr val="accent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342900" lvl="0" indent="-34290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en-GB" sz="1600" kern="1200" dirty="0">
                  <a:ln w="0"/>
                  <a:solidFill>
                    <a:schemeClr val="tx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Type A or</a:t>
              </a:r>
              <a:r>
                <a:rPr lang="en-GB" sz="1600" dirty="0">
                  <a:ln w="0"/>
                  <a:solidFill>
                    <a:schemeClr val="tx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B?</a:t>
              </a:r>
              <a:endParaRPr lang="en-US" sz="1600" kern="1200" dirty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ounded Rectangle 4">
              <a:extLst>
                <a:ext uri="{FF2B5EF4-FFF2-40B4-BE49-F238E27FC236}">
                  <a16:creationId xmlns:a16="http://schemas.microsoft.com/office/drawing/2014/main" id="{3A306E92-4B88-4EC3-9A53-A701515BF8DA}"/>
                </a:ext>
              </a:extLst>
            </p:cNvPr>
            <p:cNvSpPr txBox="1"/>
            <p:nvPr/>
          </p:nvSpPr>
          <p:spPr>
            <a:xfrm>
              <a:off x="4237801" y="4310042"/>
              <a:ext cx="2295717" cy="360000"/>
            </a:xfrm>
            <a:prstGeom prst="roundRect">
              <a:avLst/>
            </a:prstGeom>
            <a:gradFill flip="none" rotWithShape="1">
              <a:gsLst>
                <a:gs pos="100000">
                  <a:schemeClr val="bg1"/>
                </a:gs>
                <a:gs pos="77000">
                  <a:schemeClr val="bg1"/>
                </a:gs>
                <a:gs pos="53000">
                  <a:schemeClr val="accent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>
              <a:defPPr>
                <a:defRPr lang="en-US"/>
              </a:defPPr>
              <a:lvl1pPr marL="342900" lvl="0" indent="-34290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  <a:defRPr sz="2000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sz="1600" dirty="0">
                  <a:ln w="0"/>
                  <a:solidFill>
                    <a:schemeClr val="tx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Confidence level</a:t>
              </a:r>
              <a:endParaRPr lang="en-US" sz="1600" dirty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23C9897-BA33-46B9-A0E3-4579EE70E821}"/>
                </a:ext>
              </a:extLst>
            </p:cNvPr>
            <p:cNvSpPr/>
            <p:nvPr/>
          </p:nvSpPr>
          <p:spPr>
            <a:xfrm>
              <a:off x="5810986" y="3306848"/>
              <a:ext cx="342411" cy="300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7EADCF5-4B1C-489B-994E-982BFDC119A3}"/>
                </a:ext>
              </a:extLst>
            </p:cNvPr>
            <p:cNvSpPr/>
            <p:nvPr/>
          </p:nvSpPr>
          <p:spPr>
            <a:xfrm>
              <a:off x="3090086" y="3303530"/>
              <a:ext cx="2723208" cy="432000"/>
            </a:xfrm>
            <a:prstGeom prst="round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Estimate uncertainties</a:t>
              </a:r>
              <a:endParaRPr lang="en-US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ounded Rectangle 4">
              <a:extLst>
                <a:ext uri="{FF2B5EF4-FFF2-40B4-BE49-F238E27FC236}">
                  <a16:creationId xmlns:a16="http://schemas.microsoft.com/office/drawing/2014/main" id="{63604ED8-9B58-49B1-99F0-B5EE897EE193}"/>
                </a:ext>
              </a:extLst>
            </p:cNvPr>
            <p:cNvSpPr txBox="1"/>
            <p:nvPr/>
          </p:nvSpPr>
          <p:spPr>
            <a:xfrm>
              <a:off x="7592018" y="4215433"/>
              <a:ext cx="2295717" cy="360000"/>
            </a:xfrm>
            <a:prstGeom prst="roundRect">
              <a:avLst/>
            </a:prstGeom>
            <a:gradFill flip="none" rotWithShape="1">
              <a:gsLst>
                <a:gs pos="100000">
                  <a:schemeClr val="bg1"/>
                </a:gs>
                <a:gs pos="77000">
                  <a:schemeClr val="bg1"/>
                </a:gs>
                <a:gs pos="53000">
                  <a:schemeClr val="accent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>
              <a:defPPr>
                <a:defRPr lang="en-US"/>
              </a:defPPr>
              <a:lvl1pPr marL="342900" lvl="0" indent="-34290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  <a:defRPr sz="2000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sz="1600" dirty="0">
                  <a:ln w="0"/>
                  <a:solidFill>
                    <a:schemeClr val="tx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Degrees of freedom</a:t>
              </a:r>
              <a:endParaRPr lang="en-US" sz="1600" dirty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EB92161-98A8-414D-BC1C-B1A1526041F2}"/>
                </a:ext>
              </a:extLst>
            </p:cNvPr>
            <p:cNvSpPr/>
            <p:nvPr/>
          </p:nvSpPr>
          <p:spPr>
            <a:xfrm>
              <a:off x="1879124" y="2051778"/>
              <a:ext cx="360040" cy="349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9486" rIns="0" bIns="129486" numCol="1" spcCol="1270" anchor="ctr" anchorCtr="0">
              <a:noAutofit/>
            </a:bodyPr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060872B-7A5B-45C9-B6A6-8D3B409BE62F}"/>
                </a:ext>
              </a:extLst>
            </p:cNvPr>
            <p:cNvSpPr/>
            <p:nvPr/>
          </p:nvSpPr>
          <p:spPr>
            <a:xfrm>
              <a:off x="4819090" y="2088201"/>
              <a:ext cx="360040" cy="349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9486" rIns="0" bIns="129486" numCol="1" spcCol="1270" anchor="ctr" anchorCtr="0">
              <a:noAutofit/>
            </a:bodyPr>
            <a:lstStyle/>
            <a:p>
              <a:pPr algn="ctr"/>
              <a:r>
                <a:rPr lang="en-GB" sz="1400" dirty="0"/>
                <a:t>2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DB497215-58D0-4EB3-B225-AFA9672C48FF}"/>
                </a:ext>
              </a:extLst>
            </p:cNvPr>
            <p:cNvSpPr/>
            <p:nvPr/>
          </p:nvSpPr>
          <p:spPr>
            <a:xfrm>
              <a:off x="2923283" y="3181058"/>
              <a:ext cx="360040" cy="349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9486" rIns="0" bIns="129486" numCol="1" spcCol="1270" anchor="ctr" anchorCtr="0">
              <a:noAutofit/>
            </a:bodyPr>
            <a:lstStyle/>
            <a:p>
              <a:pPr algn="ctr"/>
              <a:r>
                <a:rPr lang="en-GB" sz="1400" dirty="0"/>
                <a:t>3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F5BB6F47-8204-448B-8E94-A30B5001302F}"/>
                </a:ext>
              </a:extLst>
            </p:cNvPr>
            <p:cNvSpPr/>
            <p:nvPr/>
          </p:nvSpPr>
          <p:spPr>
            <a:xfrm>
              <a:off x="6735009" y="3562108"/>
              <a:ext cx="360040" cy="349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9486" rIns="0" bIns="129486" numCol="1" spcCol="1270" anchor="ctr" anchorCtr="0">
              <a:noAutofit/>
            </a:bodyPr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B9CF4033-51A2-441F-9F29-4E8AF3AA1845}"/>
                </a:ext>
              </a:extLst>
            </p:cNvPr>
            <p:cNvSpPr/>
            <p:nvPr/>
          </p:nvSpPr>
          <p:spPr>
            <a:xfrm>
              <a:off x="5272893" y="4700874"/>
              <a:ext cx="360040" cy="349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9486" rIns="0" bIns="129486" numCol="1" spcCol="1270" anchor="ctr" anchorCtr="0">
              <a:noAutofit/>
            </a:bodyPr>
            <a:lstStyle/>
            <a:p>
              <a:pPr algn="ctr"/>
              <a:r>
                <a:rPr lang="en-GB" sz="1400" dirty="0"/>
                <a:t>5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139656F-A360-4C11-9D36-9896D10AC2F5}"/>
              </a:ext>
            </a:extLst>
          </p:cNvPr>
          <p:cNvGrpSpPr/>
          <p:nvPr/>
        </p:nvGrpSpPr>
        <p:grpSpPr>
          <a:xfrm>
            <a:off x="656217" y="2852936"/>
            <a:ext cx="6157047" cy="3448900"/>
            <a:chOff x="656217" y="3140968"/>
            <a:chExt cx="6157047" cy="34489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8B8F90B-3D2E-4FC3-8D66-09530BC7F1DA}"/>
                </a:ext>
              </a:extLst>
            </p:cNvPr>
            <p:cNvSpPr/>
            <p:nvPr/>
          </p:nvSpPr>
          <p:spPr>
            <a:xfrm>
              <a:off x="656217" y="3241170"/>
              <a:ext cx="4325776" cy="33486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47C79D1-7E09-4E79-A63A-CEB34155584A}"/>
                </a:ext>
              </a:extLst>
            </p:cNvPr>
            <p:cNvGrpSpPr/>
            <p:nvPr/>
          </p:nvGrpSpPr>
          <p:grpSpPr>
            <a:xfrm>
              <a:off x="1047962" y="3954996"/>
              <a:ext cx="3480249" cy="1786947"/>
              <a:chOff x="922704" y="4224072"/>
              <a:chExt cx="3480249" cy="1786947"/>
            </a:xfrm>
          </p:grpSpPr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4584AB04-B551-45E5-A3F7-8BD674E7E482}"/>
                  </a:ext>
                </a:extLst>
              </p:cNvPr>
              <p:cNvSpPr/>
              <p:nvPr/>
            </p:nvSpPr>
            <p:spPr>
              <a:xfrm>
                <a:off x="922704" y="4730189"/>
                <a:ext cx="3480249" cy="619226"/>
              </a:xfrm>
              <a:prstGeom prst="round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108000" bIns="36000" numCol="1" spcCol="1270" anchor="ctr" anchorCtr="0">
                <a:noAutofit/>
              </a:bodyPr>
              <a:lstStyle/>
              <a:p>
                <a:r>
                  <a:rPr lang="en-US" sz="1600" dirty="0"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rPr>
                  <a:t>Most effective approach in many situations for various combinations</a:t>
                </a:r>
                <a:endParaRPr lang="en-GB" sz="1600" dirty="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endParaRPr>
              </a:p>
            </p:txBody>
          </p:sp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51BD6A10-A46D-4725-ADD4-1727A966EDD8}"/>
                  </a:ext>
                </a:extLst>
              </p:cNvPr>
              <p:cNvSpPr/>
              <p:nvPr/>
            </p:nvSpPr>
            <p:spPr>
              <a:xfrm>
                <a:off x="922704" y="5398507"/>
                <a:ext cx="3480249" cy="612512"/>
              </a:xfrm>
              <a:prstGeom prst="round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0000" tIns="36000" rIns="108000" bIns="36000" numCol="1" spcCol="1270" anchor="ctr" anchorCtr="0">
                <a:noAutofit/>
              </a:bodyPr>
              <a:lstStyle/>
              <a:p>
                <a:r>
                  <a:rPr lang="en-US" sz="1600" dirty="0"/>
                  <a:t>Extensive sampling of uncertainty ranges for individual variables</a:t>
                </a:r>
                <a:endParaRPr lang="en-GB" sz="1600" dirty="0"/>
              </a:p>
            </p:txBody>
          </p:sp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AE4EF8DE-07DA-4FEB-AB2D-764803467AD5}"/>
                  </a:ext>
                </a:extLst>
              </p:cNvPr>
              <p:cNvSpPr/>
              <p:nvPr/>
            </p:nvSpPr>
            <p:spPr>
              <a:xfrm>
                <a:off x="1126960" y="4224072"/>
                <a:ext cx="3071736" cy="457256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25505" tIns="24498" rIns="325505" bIns="24498" numCol="1" spcCol="127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Monte Carlo analysis</a:t>
                </a: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EA923AD-488D-4A3E-BB94-8DF27ADBA715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2819105" y="3140968"/>
              <a:ext cx="1979432" cy="100202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4B7AC8B-A5A8-430E-9EE3-03EE8977D970}"/>
                </a:ext>
              </a:extLst>
            </p:cNvPr>
            <p:cNvCxnSpPr>
              <a:cxnSpLocks/>
              <a:stCxn id="12" idx="5"/>
            </p:cNvCxnSpPr>
            <p:nvPr/>
          </p:nvCxnSpPr>
          <p:spPr>
            <a:xfrm flipV="1">
              <a:off x="4348498" y="4709836"/>
              <a:ext cx="2464766" cy="1389627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177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B0EB2E-7F83-4301-9A99-226704C1F2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Literature review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2DED66-168A-4C20-8362-A5BC3EBBDC1D}"/>
              </a:ext>
            </a:extLst>
          </p:cNvPr>
          <p:cNvGrpSpPr/>
          <p:nvPr/>
        </p:nvGrpSpPr>
        <p:grpSpPr>
          <a:xfrm>
            <a:off x="554119" y="1500142"/>
            <a:ext cx="10654449" cy="776730"/>
            <a:chOff x="554119" y="1500142"/>
            <a:chExt cx="10654449" cy="77673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26D5604-D6FA-4C41-B1B5-D162A2D9E6B6}"/>
                </a:ext>
              </a:extLst>
            </p:cNvPr>
            <p:cNvSpPr/>
            <p:nvPr/>
          </p:nvSpPr>
          <p:spPr>
            <a:xfrm>
              <a:off x="1487488" y="1500142"/>
              <a:ext cx="9721080" cy="77673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36000" rIns="72000" bIns="36000" numCol="1" spcCol="1270" anchor="ctr" anchorCtr="0">
              <a:noAutofit/>
            </a:bodyPr>
            <a:lstStyle/>
            <a:p>
              <a:r>
                <a:rPr lang="en-US" sz="1600" dirty="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rPr>
                <a:t>“Result of rapidly changing nature of industrial service provision whereby a client may interact with a product in their possession, but not take ownership” </a:t>
              </a:r>
              <a:r>
                <a:rPr lang="en-US" sz="1400" dirty="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rPr>
                <a:t>– Meier et al (2010)</a:t>
              </a:r>
              <a:endParaRPr lang="en-US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5849A83-CB4A-4290-B5B5-0414987FA19D}"/>
                </a:ext>
              </a:extLst>
            </p:cNvPr>
            <p:cNvSpPr txBox="1"/>
            <p:nvPr/>
          </p:nvSpPr>
          <p:spPr>
            <a:xfrm>
              <a:off x="554119" y="1560904"/>
              <a:ext cx="1008113" cy="648000"/>
            </a:xfrm>
            <a:prstGeom prst="roundRect">
              <a:avLst/>
            </a:prstGeom>
            <a:solidFill>
              <a:schemeClr val="accent2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486" tIns="129486" rIns="129486" bIns="129486" numCol="1" spcCol="1270" anchor="ctr" anchorCtr="0">
              <a:noAutofit/>
            </a:bodyPr>
            <a:lstStyle>
              <a:defPPr>
                <a:defRPr lang="en-US"/>
              </a:defPPr>
              <a:lvl1pPr>
                <a:defRPr sz="24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b="1" dirty="0"/>
                <a:t>IPS</a:t>
              </a:r>
              <a:r>
                <a:rPr lang="en-GB" b="1" baseline="30000" dirty="0"/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CD3E962-D0E7-4B46-8C4F-D117132D4C98}"/>
              </a:ext>
            </a:extLst>
          </p:cNvPr>
          <p:cNvGrpSpPr/>
          <p:nvPr/>
        </p:nvGrpSpPr>
        <p:grpSpPr>
          <a:xfrm>
            <a:off x="312705" y="4666618"/>
            <a:ext cx="9554295" cy="2002742"/>
            <a:chOff x="708044" y="1850950"/>
            <a:chExt cx="9554295" cy="2002742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44E9BAE4-BD2A-4CEB-B5B1-F4629798C628}"/>
                </a:ext>
              </a:extLst>
            </p:cNvPr>
            <p:cNvSpPr/>
            <p:nvPr/>
          </p:nvSpPr>
          <p:spPr>
            <a:xfrm>
              <a:off x="1477363" y="3050316"/>
              <a:ext cx="8094070" cy="432000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36000" rIns="72000" bIns="36000" numCol="1" spcCol="1270" anchor="ctr" anchorCtr="0">
              <a:noAutofit/>
            </a:bodyPr>
            <a:lstStyle/>
            <a:p>
              <a:pPr algn="r"/>
              <a:r>
                <a:rPr lang="en-US" sz="1600" dirty="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rPr>
                <a:t>Considered in context to aid component health evaluation</a:t>
              </a:r>
              <a:endParaRPr lang="en-GB" sz="16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8336956-3A38-4443-8356-BB2C31EDDE17}"/>
                </a:ext>
              </a:extLst>
            </p:cNvPr>
            <p:cNvSpPr/>
            <p:nvPr/>
          </p:nvSpPr>
          <p:spPr>
            <a:xfrm>
              <a:off x="1824827" y="2466430"/>
              <a:ext cx="8437512" cy="54000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486" tIns="129486" rIns="129486" bIns="129486" numCol="1" spcCol="1270" anchor="ctr" anchorCtr="0">
              <a:noAutofit/>
            </a:bodyPr>
            <a:lstStyle/>
            <a:p>
              <a:pPr algn="r"/>
              <a:r>
                <a:rPr lang="en-US" dirty="0">
                  <a:solidFill>
                    <a:schemeClr val="lt1"/>
                  </a:solidFill>
                </a:rPr>
                <a:t>Opportunities created by rapid digitalisation &amp; connectivity</a:t>
              </a:r>
              <a:endParaRPr lang="en-US" baseline="30000" dirty="0">
                <a:solidFill>
                  <a:schemeClr val="lt1"/>
                </a:solidFill>
              </a:endParaRPr>
            </a:p>
          </p:txBody>
        </p:sp>
        <p:pic>
          <p:nvPicPr>
            <p:cNvPr id="17" name="Picture 2" descr="https://www.thetechpartnership.com/wp-content/uploads/2017/10/digitalrobot_600x353-1-575x338.jpg">
              <a:extLst>
                <a:ext uri="{FF2B5EF4-FFF2-40B4-BE49-F238E27FC236}">
                  <a16:creationId xmlns:a16="http://schemas.microsoft.com/office/drawing/2014/main" id="{88A25985-468B-4564-9D67-44595814B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44" y="1850950"/>
              <a:ext cx="3407031" cy="2002742"/>
            </a:xfrm>
            <a:prstGeom prst="ellipse">
              <a:avLst/>
            </a:prstGeom>
            <a:noFill/>
            <a:effectLst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794F925-2249-48FA-B0C4-62BAE60A098F}"/>
              </a:ext>
            </a:extLst>
          </p:cNvPr>
          <p:cNvGrpSpPr/>
          <p:nvPr/>
        </p:nvGrpSpPr>
        <p:grpSpPr>
          <a:xfrm>
            <a:off x="5698011" y="2466192"/>
            <a:ext cx="5663216" cy="2663698"/>
            <a:chOff x="5300256" y="2420888"/>
            <a:chExt cx="5663216" cy="266369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F37F39-375C-4CD9-BEE4-135D9BA76E82}"/>
                </a:ext>
              </a:extLst>
            </p:cNvPr>
            <p:cNvSpPr/>
            <p:nvPr/>
          </p:nvSpPr>
          <p:spPr>
            <a:xfrm>
              <a:off x="5300256" y="4216811"/>
              <a:ext cx="1948105" cy="770941"/>
            </a:xfrm>
            <a:prstGeom prst="ellipse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Sustainability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F2F54EC-E811-4514-9FED-0DDBA971369C}"/>
                </a:ext>
              </a:extLst>
            </p:cNvPr>
            <p:cNvSpPr/>
            <p:nvPr/>
          </p:nvSpPr>
          <p:spPr>
            <a:xfrm>
              <a:off x="9298645" y="4302864"/>
              <a:ext cx="1664827" cy="781722"/>
            </a:xfrm>
            <a:prstGeom prst="ellipse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Profitability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366A942-B377-46AD-B753-CAE2E5BB39C1}"/>
                </a:ext>
              </a:extLst>
            </p:cNvPr>
            <p:cNvSpPr/>
            <p:nvPr/>
          </p:nvSpPr>
          <p:spPr>
            <a:xfrm>
              <a:off x="8650573" y="2659012"/>
              <a:ext cx="1816690" cy="779993"/>
            </a:xfrm>
            <a:prstGeom prst="ellipse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Affordability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453FDA9-12D5-487A-A223-97BFB4708104}"/>
                </a:ext>
              </a:extLst>
            </p:cNvPr>
            <p:cNvGrpSpPr/>
            <p:nvPr/>
          </p:nvGrpSpPr>
          <p:grpSpPr>
            <a:xfrm>
              <a:off x="6729078" y="2420888"/>
              <a:ext cx="3137922" cy="2181043"/>
              <a:chOff x="8492030" y="4184590"/>
              <a:chExt cx="3137922" cy="2181043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8485EE05-BED9-4E60-9926-609AC9DF851D}"/>
                  </a:ext>
                </a:extLst>
              </p:cNvPr>
              <p:cNvSpPr/>
              <p:nvPr/>
            </p:nvSpPr>
            <p:spPr>
              <a:xfrm>
                <a:off x="9418254" y="4184590"/>
                <a:ext cx="1291255" cy="848425"/>
              </a:xfrm>
              <a:custGeom>
                <a:avLst/>
                <a:gdLst>
                  <a:gd name="connsiteX0" fmla="*/ 0 w 1291255"/>
                  <a:gd name="connsiteY0" fmla="*/ 424213 h 848425"/>
                  <a:gd name="connsiteX1" fmla="*/ 645628 w 1291255"/>
                  <a:gd name="connsiteY1" fmla="*/ 0 h 848425"/>
                  <a:gd name="connsiteX2" fmla="*/ 1291256 w 1291255"/>
                  <a:gd name="connsiteY2" fmla="*/ 424213 h 848425"/>
                  <a:gd name="connsiteX3" fmla="*/ 645628 w 1291255"/>
                  <a:gd name="connsiteY3" fmla="*/ 848426 h 848425"/>
                  <a:gd name="connsiteX4" fmla="*/ 0 w 1291255"/>
                  <a:gd name="connsiteY4" fmla="*/ 424213 h 84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1255" h="848425">
                    <a:moveTo>
                      <a:pt x="0" y="424213"/>
                    </a:moveTo>
                    <a:cubicBezTo>
                      <a:pt x="0" y="189927"/>
                      <a:pt x="289058" y="0"/>
                      <a:pt x="645628" y="0"/>
                    </a:cubicBezTo>
                    <a:cubicBezTo>
                      <a:pt x="1002198" y="0"/>
                      <a:pt x="1291256" y="189927"/>
                      <a:pt x="1291256" y="424213"/>
                    </a:cubicBezTo>
                    <a:cubicBezTo>
                      <a:pt x="1291256" y="658499"/>
                      <a:pt x="1002198" y="848426"/>
                      <a:pt x="645628" y="848426"/>
                    </a:cubicBezTo>
                    <a:cubicBezTo>
                      <a:pt x="289058" y="848426"/>
                      <a:pt x="0" y="658499"/>
                      <a:pt x="0" y="424213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36000" rIns="72000" bIns="36000" numCol="1" spcCol="1270" anchor="ctr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dirty="0"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rPr>
                  <a:t>Client</a:t>
                </a: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E10A5E6-A46E-4FF1-A3DA-5BDBE531AB9A}"/>
                  </a:ext>
                </a:extLst>
              </p:cNvPr>
              <p:cNvSpPr/>
              <p:nvPr/>
            </p:nvSpPr>
            <p:spPr>
              <a:xfrm>
                <a:off x="10338697" y="5517208"/>
                <a:ext cx="1291255" cy="848425"/>
              </a:xfrm>
              <a:custGeom>
                <a:avLst/>
                <a:gdLst>
                  <a:gd name="connsiteX0" fmla="*/ 0 w 1291255"/>
                  <a:gd name="connsiteY0" fmla="*/ 424213 h 848425"/>
                  <a:gd name="connsiteX1" fmla="*/ 645628 w 1291255"/>
                  <a:gd name="connsiteY1" fmla="*/ 0 h 848425"/>
                  <a:gd name="connsiteX2" fmla="*/ 1291256 w 1291255"/>
                  <a:gd name="connsiteY2" fmla="*/ 424213 h 848425"/>
                  <a:gd name="connsiteX3" fmla="*/ 645628 w 1291255"/>
                  <a:gd name="connsiteY3" fmla="*/ 848426 h 848425"/>
                  <a:gd name="connsiteX4" fmla="*/ 0 w 1291255"/>
                  <a:gd name="connsiteY4" fmla="*/ 424213 h 84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1255" h="848425">
                    <a:moveTo>
                      <a:pt x="0" y="424213"/>
                    </a:moveTo>
                    <a:cubicBezTo>
                      <a:pt x="0" y="189927"/>
                      <a:pt x="289058" y="0"/>
                      <a:pt x="645628" y="0"/>
                    </a:cubicBezTo>
                    <a:cubicBezTo>
                      <a:pt x="1002198" y="0"/>
                      <a:pt x="1291256" y="189927"/>
                      <a:pt x="1291256" y="424213"/>
                    </a:cubicBezTo>
                    <a:cubicBezTo>
                      <a:pt x="1291256" y="658499"/>
                      <a:pt x="1002198" y="848426"/>
                      <a:pt x="645628" y="848426"/>
                    </a:cubicBezTo>
                    <a:cubicBezTo>
                      <a:pt x="289058" y="848426"/>
                      <a:pt x="0" y="658499"/>
                      <a:pt x="0" y="424213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36000" rIns="72000" bIns="36000" numCol="1" spcCol="1270" anchor="ctr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dirty="0"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rPr>
                  <a:t>Provider</a:t>
                </a: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5628D9E-0CA8-488E-8AC8-B86FB0242A53}"/>
                  </a:ext>
                </a:extLst>
              </p:cNvPr>
              <p:cNvSpPr/>
              <p:nvPr/>
            </p:nvSpPr>
            <p:spPr>
              <a:xfrm>
                <a:off x="8492030" y="5517208"/>
                <a:ext cx="1291255" cy="848425"/>
              </a:xfrm>
              <a:custGeom>
                <a:avLst/>
                <a:gdLst>
                  <a:gd name="connsiteX0" fmla="*/ 0 w 1291255"/>
                  <a:gd name="connsiteY0" fmla="*/ 424213 h 848425"/>
                  <a:gd name="connsiteX1" fmla="*/ 645628 w 1291255"/>
                  <a:gd name="connsiteY1" fmla="*/ 0 h 848425"/>
                  <a:gd name="connsiteX2" fmla="*/ 1291256 w 1291255"/>
                  <a:gd name="connsiteY2" fmla="*/ 424213 h 848425"/>
                  <a:gd name="connsiteX3" fmla="*/ 645628 w 1291255"/>
                  <a:gd name="connsiteY3" fmla="*/ 848426 h 848425"/>
                  <a:gd name="connsiteX4" fmla="*/ 0 w 1291255"/>
                  <a:gd name="connsiteY4" fmla="*/ 424213 h 84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1255" h="848425">
                    <a:moveTo>
                      <a:pt x="0" y="424213"/>
                    </a:moveTo>
                    <a:cubicBezTo>
                      <a:pt x="0" y="189927"/>
                      <a:pt x="289058" y="0"/>
                      <a:pt x="645628" y="0"/>
                    </a:cubicBezTo>
                    <a:cubicBezTo>
                      <a:pt x="1002198" y="0"/>
                      <a:pt x="1291256" y="189927"/>
                      <a:pt x="1291256" y="424213"/>
                    </a:cubicBezTo>
                    <a:cubicBezTo>
                      <a:pt x="1291256" y="658499"/>
                      <a:pt x="1002198" y="848426"/>
                      <a:pt x="645628" y="848426"/>
                    </a:cubicBezTo>
                    <a:cubicBezTo>
                      <a:pt x="289058" y="848426"/>
                      <a:pt x="0" y="658499"/>
                      <a:pt x="0" y="424213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36000" rIns="72000" bIns="36000" numCol="1" spcCol="1270" anchor="ctr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dirty="0">
                    <a:solidFill>
                      <a:schemeClr val="dk1">
                        <a:hueOff val="0"/>
                        <a:satOff val="0"/>
                        <a:lumOff val="0"/>
                        <a:alphaOff val="0"/>
                      </a:schemeClr>
                    </a:solidFill>
                  </a:rPr>
                  <a:t>OEM</a:t>
                </a:r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F5342E2-E2C5-4DF5-B84F-5E4C517F1164}"/>
                  </a:ext>
                </a:extLst>
              </p:cNvPr>
              <p:cNvSpPr/>
              <p:nvPr/>
            </p:nvSpPr>
            <p:spPr>
              <a:xfrm>
                <a:off x="9189455" y="4813734"/>
                <a:ext cx="1743072" cy="983284"/>
              </a:xfrm>
              <a:custGeom>
                <a:avLst/>
                <a:gdLst>
                  <a:gd name="connsiteX0" fmla="*/ 0 w 1671061"/>
                  <a:gd name="connsiteY0" fmla="*/ 491642 h 983284"/>
                  <a:gd name="connsiteX1" fmla="*/ 835531 w 1671061"/>
                  <a:gd name="connsiteY1" fmla="*/ 0 h 983284"/>
                  <a:gd name="connsiteX2" fmla="*/ 1671062 w 1671061"/>
                  <a:gd name="connsiteY2" fmla="*/ 491642 h 983284"/>
                  <a:gd name="connsiteX3" fmla="*/ 835531 w 1671061"/>
                  <a:gd name="connsiteY3" fmla="*/ 983284 h 983284"/>
                  <a:gd name="connsiteX4" fmla="*/ 0 w 1671061"/>
                  <a:gd name="connsiteY4" fmla="*/ 491642 h 983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1061" h="983284">
                    <a:moveTo>
                      <a:pt x="0" y="491642"/>
                    </a:moveTo>
                    <a:cubicBezTo>
                      <a:pt x="0" y="220116"/>
                      <a:pt x="374080" y="0"/>
                      <a:pt x="835531" y="0"/>
                    </a:cubicBezTo>
                    <a:cubicBezTo>
                      <a:pt x="1296982" y="0"/>
                      <a:pt x="1671062" y="220116"/>
                      <a:pt x="1671062" y="491642"/>
                    </a:cubicBezTo>
                    <a:cubicBezTo>
                      <a:pt x="1671062" y="763168"/>
                      <a:pt x="1296982" y="983284"/>
                      <a:pt x="835531" y="983284"/>
                    </a:cubicBezTo>
                    <a:cubicBezTo>
                      <a:pt x="374080" y="983284"/>
                      <a:pt x="0" y="763168"/>
                      <a:pt x="0" y="491642"/>
                    </a:cubicBezTo>
                    <a:close/>
                  </a:path>
                </a:pathLst>
              </a:custGeom>
              <a:solidFill>
                <a:schemeClr val="accent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74207" tIns="273485" rIns="374207" bIns="273485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b="1" dirty="0"/>
                  <a:t>Asset</a:t>
                </a:r>
                <a:r>
                  <a:rPr lang="en-US" sz="1800" b="1" kern="1200" dirty="0"/>
                  <a:t> life-cycle</a:t>
                </a:r>
              </a:p>
            </p:txBody>
          </p:sp>
        </p:grp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93E606-5CDE-4D82-B9B6-803EFAEC5477}"/>
              </a:ext>
            </a:extLst>
          </p:cNvPr>
          <p:cNvSpPr/>
          <p:nvPr/>
        </p:nvSpPr>
        <p:spPr>
          <a:xfrm>
            <a:off x="554119" y="2527717"/>
            <a:ext cx="2209937" cy="64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25505" tIns="24498" rIns="325505" bIns="24498" numCol="1" spcCol="1270" anchor="ctr" anchorCtr="0">
            <a:noAutofit/>
          </a:bodyPr>
          <a:lstStyle/>
          <a:p>
            <a:pPr algn="ctr"/>
            <a:r>
              <a:rPr lang="en-GB" sz="1600" dirty="0"/>
              <a:t>Highly dynamic &amp; complex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D1E2622-DF64-4EA6-BE98-2FCFDD6B012C}"/>
              </a:ext>
            </a:extLst>
          </p:cNvPr>
          <p:cNvSpPr/>
          <p:nvPr/>
        </p:nvSpPr>
        <p:spPr>
          <a:xfrm>
            <a:off x="2982333" y="2430553"/>
            <a:ext cx="3398478" cy="90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25505" tIns="24498" rIns="325505" bIns="24498" numCol="1" spcCol="1270" anchor="ctr" anchorCtr="0">
            <a:noAutofit/>
          </a:bodyPr>
          <a:lstStyle/>
          <a:p>
            <a:pPr algn="ctr"/>
            <a:r>
              <a:rPr lang="en-GB" sz="1600" dirty="0"/>
              <a:t>Shareholder relationships promoted by extensive product life cycles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B5C960C-4309-489C-BF2A-03FEF74F4D3B}"/>
              </a:ext>
            </a:extLst>
          </p:cNvPr>
          <p:cNvSpPr/>
          <p:nvPr/>
        </p:nvSpPr>
        <p:spPr>
          <a:xfrm>
            <a:off x="839127" y="3791573"/>
            <a:ext cx="3702390" cy="7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25505" tIns="24498" rIns="325505" bIns="24498" numCol="1" spcCol="1270" anchor="ctr" anchorCtr="0">
            <a:noAutofit/>
          </a:bodyPr>
          <a:lstStyle/>
          <a:p>
            <a:r>
              <a:rPr lang="en-US" sz="1600" dirty="0"/>
              <a:t>NDT &amp; degradation assessment, repair &amp; remote maintenance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4CDFD5B-6D5B-454E-9BD9-10FA374CF806}"/>
              </a:ext>
            </a:extLst>
          </p:cNvPr>
          <p:cNvSpPr/>
          <p:nvPr/>
        </p:nvSpPr>
        <p:spPr>
          <a:xfrm>
            <a:off x="479376" y="3429000"/>
            <a:ext cx="2664007" cy="386974"/>
          </a:xfrm>
          <a:prstGeom prst="roundRect">
            <a:avLst/>
          </a:prstGeom>
          <a:solidFill>
            <a:schemeClr val="accent1">
              <a:lumMod val="75000"/>
              <a:alpha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Maintenance technologies</a:t>
            </a:r>
            <a:endParaRPr lang="en-GB" sz="1600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66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5" grpId="0" animBg="1"/>
      <p:bldP spid="40" grpId="0" animBg="1"/>
    </p:bldLst>
  </p:timing>
</p:sld>
</file>

<file path=ppt/theme/theme1.xml><?xml version="1.0" encoding="utf-8"?>
<a:theme xmlns:a="http://schemas.openxmlformats.org/drawingml/2006/main" name="Aerospace-Academic-Template-16x9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192D821E-B453-4C1E-B8C1-064AA7EAF134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48EF90AE-43E7-4463-967E-49B08790A810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16387873-D43A-4477-A636-6241F1C069C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1847C9-590A-4931-B0D2-B0AF8D754D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Manufacturing 16x9</Template>
  <TotalTime>2656</TotalTime>
  <Words>1273</Words>
  <Application>Microsoft Office PowerPoint</Application>
  <PresentationFormat>Widescreen</PresentationFormat>
  <Paragraphs>346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SimSun</vt:lpstr>
      <vt:lpstr>Arial</vt:lpstr>
      <vt:lpstr>Calibri</vt:lpstr>
      <vt:lpstr>Times New Roman</vt:lpstr>
      <vt:lpstr>Wingdings</vt:lpstr>
      <vt:lpstr>Aerospace-Academic-Template-16x9-01</vt:lpstr>
      <vt:lpstr>No Logo Master</vt:lpstr>
      <vt:lpstr>Coloured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Grenyer, Alex</dc:creator>
  <cp:lastModifiedBy>Grenyer, Alex</cp:lastModifiedBy>
  <cp:revision>193</cp:revision>
  <cp:lastPrinted>2018-05-25T17:29:25Z</cp:lastPrinted>
  <dcterms:created xsi:type="dcterms:W3CDTF">2018-04-30T10:54:42Z</dcterms:created>
  <dcterms:modified xsi:type="dcterms:W3CDTF">2018-05-29T11:38:23Z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