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5"/>
  </p:sldMasterIdLst>
  <p:notesMasterIdLst>
    <p:notesMasterId r:id="rId21"/>
  </p:notesMasterIdLst>
  <p:handoutMasterIdLst>
    <p:handoutMasterId r:id="rId22"/>
  </p:handoutMasterIdLst>
  <p:sldIdLst>
    <p:sldId id="263" r:id="rId6"/>
    <p:sldId id="278" r:id="rId7"/>
    <p:sldId id="264" r:id="rId8"/>
    <p:sldId id="267" r:id="rId9"/>
    <p:sldId id="270" r:id="rId10"/>
    <p:sldId id="268" r:id="rId11"/>
    <p:sldId id="269" r:id="rId12"/>
    <p:sldId id="271" r:id="rId13"/>
    <p:sldId id="272" r:id="rId14"/>
    <p:sldId id="273" r:id="rId15"/>
    <p:sldId id="274" r:id="rId16"/>
    <p:sldId id="275" r:id="rId17"/>
    <p:sldId id="277" r:id="rId18"/>
    <p:sldId id="276" r:id="rId19"/>
    <p:sldId id="258" r:id="rId20"/>
  </p:sldIdLst>
  <p:sldSz cx="9144000" cy="5143500" type="screen16x9"/>
  <p:notesSz cx="6797675" cy="9928225"/>
  <p:defaultTextStyle>
    <a:defPPr>
      <a:defRPr lang="en-GB"/>
    </a:defPPr>
    <a:lvl1pPr algn="l" defTabSz="851942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1pPr>
    <a:lvl2pPr marL="425178" indent="31731" algn="l" defTabSz="851942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2pPr>
    <a:lvl3pPr marL="851942" indent="61873" algn="l" defTabSz="851942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3pPr>
    <a:lvl4pPr marL="1278703" indent="92016" algn="l" defTabSz="851942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4pPr>
    <a:lvl5pPr marL="1705470" indent="122159" algn="l" defTabSz="851942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5pPr>
    <a:lvl6pPr marL="2284536" algn="l" defTabSz="913814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6pPr>
    <a:lvl7pPr marL="2741442" algn="l" defTabSz="913814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7pPr>
    <a:lvl8pPr marL="3198350" algn="l" defTabSz="913814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8pPr>
    <a:lvl9pPr marL="3655257" algn="l" defTabSz="913814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8E52EB3-C8A1-45DD-8755-F92B7B5455BE}">
          <p14:sldIdLst>
            <p14:sldId id="263"/>
            <p14:sldId id="278"/>
            <p14:sldId id="264"/>
            <p14:sldId id="267"/>
            <p14:sldId id="270"/>
            <p14:sldId id="268"/>
            <p14:sldId id="269"/>
            <p14:sldId id="271"/>
            <p14:sldId id="272"/>
            <p14:sldId id="273"/>
            <p14:sldId id="274"/>
            <p14:sldId id="275"/>
            <p14:sldId id="277"/>
            <p14:sldId id="276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2721" userDrawn="1">
          <p15:clr>
            <a:srgbClr val="A4A3A4"/>
          </p15:clr>
        </p15:guide>
        <p15:guide id="3" orient="horz" pos="1620" userDrawn="1">
          <p15:clr>
            <a:srgbClr val="A4A3A4"/>
          </p15:clr>
        </p15:guide>
        <p15:guide id="4" pos="28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D3E"/>
    <a:srgbClr val="13022D"/>
    <a:srgbClr val="120228"/>
    <a:srgbClr val="14022E"/>
    <a:srgbClr val="000000"/>
    <a:srgbClr val="FFFFFF"/>
    <a:srgbClr val="A6A6A6"/>
    <a:srgbClr val="CE2256"/>
    <a:srgbClr val="005C7E"/>
    <a:srgbClr val="F58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1" autoAdjust="0"/>
    <p:restoredTop sz="95332" autoAdjust="0"/>
  </p:normalViewPr>
  <p:slideViewPr>
    <p:cSldViewPr snapToObjects="1">
      <p:cViewPr>
        <p:scale>
          <a:sx n="100" d="100"/>
          <a:sy n="100" d="100"/>
        </p:scale>
        <p:origin x="1950" y="960"/>
      </p:cViewPr>
      <p:guideLst>
        <p:guide orient="horz" pos="2041"/>
        <p:guide pos="2721"/>
        <p:guide orient="horz" pos="1620"/>
        <p:guide pos="2879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49" d="100"/>
          <a:sy n="49" d="100"/>
        </p:scale>
        <p:origin x="2406" y="4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85331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GB"/>
              <a:t>Uncontrolled copy when printed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85331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40DF6E-0E85-42C0-A65A-0726D239F3D2}" type="datetime1">
              <a:rPr lang="en-GB" smtClean="0"/>
              <a:t>05/11/2020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85331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© Crown copyright 2020 Dstl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85331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9AD9203-612B-4DA4-921D-5039DF7F7E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7911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853318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Uncontrolled copy when printed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853318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51E631C-1549-48BD-8F30-2EAEAD80BE60}" type="datetime1">
              <a:rPr lang="en-GB" smtClean="0"/>
              <a:t>05/11/2020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5338" y="742950"/>
            <a:ext cx="5207000" cy="2930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82575" y="3870325"/>
            <a:ext cx="6232525" cy="53133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853318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© Crown copyright 2020 Dstl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853318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AC03C9E-463D-47B2-8BF7-CCC2C082E4A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11623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851942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25178" algn="l" defTabSz="851942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851942" algn="l" defTabSz="851942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278703" algn="l" defTabSz="851942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705470" algn="l" defTabSz="851942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131928" algn="l" defTabSz="8527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58312" algn="l" defTabSz="8527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84699" algn="l" defTabSz="8527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11085" algn="l" defTabSz="8527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Uncontrolled copy when printed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B4904C30-8CB4-45EE-BA0F-A2B9D54F3191}" type="datetime1">
              <a:rPr lang="en-GB" smtClean="0"/>
              <a:t>05/11/2020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© Crown copyright 2020 Dstl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C03C9E-463D-47B2-8BF7-CCC2C082E4A8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56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Uncontrolled copy when printed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AFF4BB5-7718-47E2-9F37-FC065881A3EA}" type="datetime1">
              <a:rPr lang="en-GB" smtClean="0"/>
              <a:t>05/11/2020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© Crown copyright 2020 Dstl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C03C9E-463D-47B2-8BF7-CCC2C082E4A8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519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hyperlink" Target="https://www.facebook.com/dstlmod/" TargetMode="External"/><Relationship Id="rId3" Type="http://schemas.openxmlformats.org/officeDocument/2006/relationships/hyperlink" Target="https://github.com/dstl" TargetMode="External"/><Relationship Id="rId7" Type="http://schemas.openxmlformats.org/officeDocument/2006/relationships/hyperlink" Target="https://www.linkedin.com/company/dstl/" TargetMode="External"/><Relationship Id="rId12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11" Type="http://schemas.openxmlformats.org/officeDocument/2006/relationships/hyperlink" Target="https://www.instagram.com/dstlmod" TargetMode="External"/><Relationship Id="rId5" Type="http://schemas.openxmlformats.org/officeDocument/2006/relationships/hyperlink" Target="https://twitter.com/dstlmod" TargetMode="External"/><Relationship Id="rId10" Type="http://schemas.openxmlformats.org/officeDocument/2006/relationships/image" Target="../media/image6.emf"/><Relationship Id="rId4" Type="http://schemas.openxmlformats.org/officeDocument/2006/relationships/image" Target="../media/image3.png"/><Relationship Id="rId9" Type="http://schemas.openxmlformats.org/officeDocument/2006/relationships/hyperlink" Target="https://www.gov.uk/government/organisations/defence-science-and-technology-laboratory" TargetMode="External"/><Relationship Id="rId14" Type="http://schemas.openxmlformats.org/officeDocument/2006/relationships/image" Target="../media/image8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159990" y="2715394"/>
            <a:ext cx="82402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-3967" y="2931790"/>
            <a:ext cx="9144000" cy="68235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80000" tIns="42639" rIns="180000" bIns="42639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1400" spc="38" baseline="0" dirty="0">
                <a:solidFill>
                  <a:schemeClr val="tx1"/>
                </a:solidFill>
              </a:defRPr>
            </a:lvl1pPr>
          </a:lstStyle>
          <a:p>
            <a:pPr marL="171450" lvl="0" indent="-171450" algn="ctr" defTabSz="638957" fontAlgn="base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6245639" y="4369889"/>
            <a:ext cx="2628297" cy="246221"/>
          </a:xfrm>
          <a:prstGeom prst="rect">
            <a:avLst/>
          </a:prstGeom>
          <a:noFill/>
        </p:spPr>
        <p:txBody>
          <a:bodyPr wrap="none" rIns="27000" rtlCol="0">
            <a:spAutoFit/>
          </a:bodyPr>
          <a:lstStyle/>
          <a:p>
            <a:pPr algn="r"/>
            <a:r>
              <a:rPr lang="en-GB" sz="1000" dirty="0" smtClean="0"/>
              <a:t>00/00/2020  </a:t>
            </a:r>
            <a:r>
              <a:rPr lang="en-GB" sz="1000" dirty="0" smtClean="0">
                <a:solidFill>
                  <a:srgbClr val="CE2256"/>
                </a:solidFill>
              </a:rPr>
              <a:t>/  </a:t>
            </a:r>
            <a:r>
              <a:rPr lang="en-GB" sz="1000" dirty="0" smtClean="0"/>
              <a:t>© Crown copyright  2020  Dstl</a:t>
            </a:r>
            <a:endParaRPr lang="en-GB" sz="1000" dirty="0"/>
          </a:p>
        </p:txBody>
      </p:sp>
      <p:pic>
        <p:nvPicPr>
          <p:cNvPr id="9" name="Picture 3" descr="The Ministry of Defence logo." title="The Ministry of Defence logo.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51520" y="4297483"/>
            <a:ext cx="720080" cy="57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8460433" y="4299942"/>
            <a:ext cx="372881" cy="0"/>
          </a:xfrm>
          <a:prstGeom prst="line">
            <a:avLst/>
          </a:prstGeom>
          <a:ln w="12700">
            <a:solidFill>
              <a:srgbClr val="CE22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 descr="The DSTL logo. DSTL - the science inside." title="The DSTL logo"/>
          <p:cNvPicPr>
            <a:picLocks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347866" y="987574"/>
            <a:ext cx="2448270" cy="434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 bwMode="black">
          <a:xfrm>
            <a:off x="0" y="1638837"/>
            <a:ext cx="9144000" cy="916512"/>
          </a:xfrm>
        </p:spPr>
        <p:txBody>
          <a:bodyPr tIns="43200" rIns="360000" bIns="43200" anchor="b" anchorCtr="0">
            <a:normAutofit/>
          </a:bodyPr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Rectangle 6"/>
          <p:cNvSpPr/>
          <p:nvPr userDrawn="1"/>
        </p:nvSpPr>
        <p:spPr bwMode="white">
          <a:xfrm>
            <a:off x="6804248" y="51542"/>
            <a:ext cx="2268000" cy="648000"/>
          </a:xfrm>
          <a:prstGeom prst="rect">
            <a:avLst/>
          </a:prstGeom>
          <a:solidFill>
            <a:srgbClr val="13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20228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442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Chart (Single Quadrant)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734400" y="1131590"/>
            <a:ext cx="7675200" cy="324342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85278" tIns="42639" rIns="85278" bIns="42639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5E06E-8463-49C0-8B6A-3B9E03BCC4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460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  <p:pic>
        <p:nvPicPr>
          <p:cNvPr id="4" name="Picture 3" descr="The DSTL logo. DSTL - the science inside." title="The DSTL logo"/>
          <p:cNvPicPr>
            <a:picLocks noChangeArrowheads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915816" y="1754082"/>
            <a:ext cx="3312368" cy="5883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556647" y="2865521"/>
            <a:ext cx="2030707" cy="2693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638957" rtl="0" eaLnBrk="1" fontAlgn="base" latinLnBrk="0" hangingPunct="1">
              <a:lnSpc>
                <a:spcPts val="2138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 smtClean="0">
                <a:solidFill>
                  <a:schemeClr val="tx1"/>
                </a:solidFill>
              </a:rPr>
              <a:t>Discover more</a:t>
            </a:r>
            <a:endParaRPr lang="en-GB" sz="900" dirty="0" smtClean="0">
              <a:solidFill>
                <a:schemeClr val="tx1"/>
              </a:solidFill>
            </a:endParaRPr>
          </a:p>
        </p:txBody>
      </p:sp>
      <p:grpSp>
        <p:nvGrpSpPr>
          <p:cNvPr id="12" name="Group 11" descr="GitHub logo linking to DSTL's GitHub page" title="GitHub logo"/>
          <p:cNvGrpSpPr/>
          <p:nvPr userDrawn="1"/>
        </p:nvGrpSpPr>
        <p:grpSpPr>
          <a:xfrm>
            <a:off x="5466051" y="3312422"/>
            <a:ext cx="339448" cy="339448"/>
            <a:chOff x="5466051" y="3312422"/>
            <a:chExt cx="339448" cy="339448"/>
          </a:xfrm>
        </p:grpSpPr>
        <p:sp>
          <p:nvSpPr>
            <p:cNvPr id="21" name="Oval 20">
              <a:hlinkClick r:id="rId3"/>
            </p:cNvPr>
            <p:cNvSpPr/>
            <p:nvPr userDrawn="1"/>
          </p:nvSpPr>
          <p:spPr bwMode="black">
            <a:xfrm>
              <a:off x="5466051" y="3312422"/>
              <a:ext cx="339448" cy="339448"/>
            </a:xfrm>
            <a:prstGeom prst="ellipse">
              <a:avLst/>
            </a:prstGeom>
            <a:solidFill>
              <a:srgbClr val="000000">
                <a:alpha val="10196"/>
              </a:srgbClr>
            </a:solidFill>
            <a:ln w="127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75"/>
            </a:p>
          </p:txBody>
        </p:sp>
        <p:pic>
          <p:nvPicPr>
            <p:cNvPr id="22" name="Picture 21">
              <a:hlinkClick r:id="rId3"/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black">
            <a:xfrm>
              <a:off x="5544397" y="3400843"/>
              <a:ext cx="175331" cy="175331"/>
            </a:xfrm>
            <a:prstGeom prst="rect">
              <a:avLst/>
            </a:prstGeom>
          </p:spPr>
        </p:pic>
      </p:grpSp>
      <p:sp>
        <p:nvSpPr>
          <p:cNvPr id="26" name="Rectangle 25"/>
          <p:cNvSpPr/>
          <p:nvPr userDrawn="1"/>
        </p:nvSpPr>
        <p:spPr bwMode="white">
          <a:xfrm>
            <a:off x="6804248" y="51542"/>
            <a:ext cx="2268000" cy="648000"/>
          </a:xfrm>
          <a:prstGeom prst="rect">
            <a:avLst/>
          </a:prstGeom>
          <a:solidFill>
            <a:srgbClr val="13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20228"/>
              </a:solidFill>
            </a:endParaRPr>
          </a:p>
        </p:txBody>
      </p:sp>
      <p:grpSp>
        <p:nvGrpSpPr>
          <p:cNvPr id="2" name="Group 1" descr="Twitter logo linking to DSTL's Twitter page" title="Twitter Logo"/>
          <p:cNvGrpSpPr/>
          <p:nvPr userDrawn="1"/>
        </p:nvGrpSpPr>
        <p:grpSpPr>
          <a:xfrm>
            <a:off x="3347864" y="3309248"/>
            <a:ext cx="339448" cy="339448"/>
            <a:chOff x="3347864" y="3309248"/>
            <a:chExt cx="339448" cy="339448"/>
          </a:xfrm>
        </p:grpSpPr>
        <p:sp>
          <p:nvSpPr>
            <p:cNvPr id="13" name="Oval 12">
              <a:hlinkClick r:id="rId5"/>
            </p:cNvPr>
            <p:cNvSpPr/>
            <p:nvPr userDrawn="1"/>
          </p:nvSpPr>
          <p:spPr bwMode="black">
            <a:xfrm>
              <a:off x="3347864" y="3309248"/>
              <a:ext cx="339448" cy="339448"/>
            </a:xfrm>
            <a:prstGeom prst="ellipse">
              <a:avLst/>
            </a:prstGeom>
            <a:solidFill>
              <a:srgbClr val="000000">
                <a:alpha val="10196"/>
              </a:srgbClr>
            </a:solidFill>
            <a:ln w="127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75"/>
            </a:p>
          </p:txBody>
        </p:sp>
        <p:pic>
          <p:nvPicPr>
            <p:cNvPr id="24" name="Picture 23">
              <a:hlinkClick r:id="rId5"/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3453784" y="3420734"/>
              <a:ext cx="149048" cy="125201"/>
            </a:xfrm>
            <a:prstGeom prst="rect">
              <a:avLst/>
            </a:prstGeom>
          </p:spPr>
        </p:pic>
      </p:grpSp>
      <p:grpSp>
        <p:nvGrpSpPr>
          <p:cNvPr id="6" name="Group 5" descr="LinkedIn logo linking to DSTL's LinkedIn page" title="LinkedIn logo"/>
          <p:cNvGrpSpPr/>
          <p:nvPr userDrawn="1"/>
        </p:nvGrpSpPr>
        <p:grpSpPr>
          <a:xfrm>
            <a:off x="3770679" y="3312422"/>
            <a:ext cx="339448" cy="339448"/>
            <a:chOff x="3770679" y="3312422"/>
            <a:chExt cx="339448" cy="339448"/>
          </a:xfrm>
        </p:grpSpPr>
        <p:sp>
          <p:nvSpPr>
            <p:cNvPr id="19" name="Oval 18">
              <a:hlinkClick r:id="rId7"/>
            </p:cNvPr>
            <p:cNvSpPr/>
            <p:nvPr userDrawn="1"/>
          </p:nvSpPr>
          <p:spPr bwMode="black">
            <a:xfrm>
              <a:off x="3770679" y="3312422"/>
              <a:ext cx="339448" cy="339448"/>
            </a:xfrm>
            <a:prstGeom prst="ellipse">
              <a:avLst/>
            </a:prstGeom>
            <a:solidFill>
              <a:srgbClr val="000000">
                <a:alpha val="10196"/>
              </a:srgbClr>
            </a:solidFill>
            <a:ln w="127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75"/>
            </a:p>
          </p:txBody>
        </p:sp>
        <p:pic>
          <p:nvPicPr>
            <p:cNvPr id="27" name="Picture 26">
              <a:hlinkClick r:id="rId7"/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3879656" y="3401599"/>
              <a:ext cx="135334" cy="140973"/>
            </a:xfrm>
            <a:prstGeom prst="rect">
              <a:avLst/>
            </a:prstGeom>
          </p:spPr>
        </p:pic>
      </p:grpSp>
      <p:grpSp>
        <p:nvGrpSpPr>
          <p:cNvPr id="11" name="Group 10" descr="Instagram logo linking to DSTL's Gov.UK page" title="Gov.UK logo"/>
          <p:cNvGrpSpPr/>
          <p:nvPr userDrawn="1"/>
        </p:nvGrpSpPr>
        <p:grpSpPr>
          <a:xfrm>
            <a:off x="5039123" y="3312422"/>
            <a:ext cx="339448" cy="339448"/>
            <a:chOff x="5039123" y="3312422"/>
            <a:chExt cx="339448" cy="339448"/>
          </a:xfrm>
        </p:grpSpPr>
        <p:sp>
          <p:nvSpPr>
            <p:cNvPr id="16" name="Oval 15">
              <a:hlinkClick r:id="rId9"/>
            </p:cNvPr>
            <p:cNvSpPr/>
            <p:nvPr userDrawn="1"/>
          </p:nvSpPr>
          <p:spPr bwMode="black">
            <a:xfrm>
              <a:off x="5039123" y="3312422"/>
              <a:ext cx="339448" cy="339448"/>
            </a:xfrm>
            <a:prstGeom prst="ellipse">
              <a:avLst/>
            </a:prstGeom>
            <a:solidFill>
              <a:srgbClr val="000000">
                <a:alpha val="10196"/>
              </a:srgbClr>
            </a:solidFill>
            <a:ln w="127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75"/>
            </a:p>
          </p:txBody>
        </p:sp>
        <p:pic>
          <p:nvPicPr>
            <p:cNvPr id="42" name="Picture 41">
              <a:hlinkClick r:id="rId9"/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5118452" y="3417109"/>
              <a:ext cx="180789" cy="142797"/>
            </a:xfrm>
            <a:prstGeom prst="rect">
              <a:avLst/>
            </a:prstGeom>
          </p:spPr>
        </p:pic>
      </p:grpSp>
      <p:grpSp>
        <p:nvGrpSpPr>
          <p:cNvPr id="9" name="Group 8" descr="Instagram logo linking to DSTL's Instagram page" title="Instagram logo"/>
          <p:cNvGrpSpPr/>
          <p:nvPr userDrawn="1"/>
        </p:nvGrpSpPr>
        <p:grpSpPr>
          <a:xfrm>
            <a:off x="4616309" y="3312422"/>
            <a:ext cx="339448" cy="339448"/>
            <a:chOff x="4616309" y="3312422"/>
            <a:chExt cx="339448" cy="339448"/>
          </a:xfrm>
        </p:grpSpPr>
        <p:sp>
          <p:nvSpPr>
            <p:cNvPr id="7" name="Oval 6">
              <a:hlinkClick r:id="rId11"/>
            </p:cNvPr>
            <p:cNvSpPr/>
            <p:nvPr userDrawn="1"/>
          </p:nvSpPr>
          <p:spPr bwMode="black">
            <a:xfrm>
              <a:off x="4616309" y="3312422"/>
              <a:ext cx="339448" cy="339448"/>
            </a:xfrm>
            <a:prstGeom prst="ellipse">
              <a:avLst/>
            </a:prstGeom>
            <a:solidFill>
              <a:srgbClr val="000000">
                <a:alpha val="10196"/>
              </a:srgbClr>
            </a:solidFill>
            <a:ln w="127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75"/>
            </a:p>
          </p:txBody>
        </p:sp>
        <p:pic>
          <p:nvPicPr>
            <p:cNvPr id="44" name="Picture 43">
              <a:hlinkClick r:id="rId11"/>
            </p:cNvPr>
            <p:cNvPicPr>
              <a:picLocks noChangeAspect="1"/>
            </p:cNvPicPr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4699348" y="3398350"/>
              <a:ext cx="175071" cy="172258"/>
            </a:xfrm>
            <a:prstGeom prst="rect">
              <a:avLst/>
            </a:prstGeom>
          </p:spPr>
        </p:pic>
      </p:grpSp>
      <p:grpSp>
        <p:nvGrpSpPr>
          <p:cNvPr id="8" name="Group 7" descr="Facebook logo linking to DSTL's Facebook page" title="Facebook logo"/>
          <p:cNvGrpSpPr/>
          <p:nvPr userDrawn="1"/>
        </p:nvGrpSpPr>
        <p:grpSpPr>
          <a:xfrm>
            <a:off x="4193495" y="3312422"/>
            <a:ext cx="339448" cy="339448"/>
            <a:chOff x="4193495" y="3312422"/>
            <a:chExt cx="339448" cy="339448"/>
          </a:xfrm>
        </p:grpSpPr>
        <p:sp>
          <p:nvSpPr>
            <p:cNvPr id="10" name="Oval 9">
              <a:hlinkClick r:id="rId13"/>
            </p:cNvPr>
            <p:cNvSpPr/>
            <p:nvPr userDrawn="1"/>
          </p:nvSpPr>
          <p:spPr bwMode="black">
            <a:xfrm>
              <a:off x="4193495" y="3312422"/>
              <a:ext cx="339448" cy="339448"/>
            </a:xfrm>
            <a:prstGeom prst="ellipse">
              <a:avLst/>
            </a:prstGeom>
            <a:solidFill>
              <a:srgbClr val="000000">
                <a:alpha val="10196"/>
              </a:srgbClr>
            </a:solidFill>
            <a:ln w="127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75"/>
            </a:p>
          </p:txBody>
        </p:sp>
        <p:pic>
          <p:nvPicPr>
            <p:cNvPr id="46" name="Picture 45">
              <a:hlinkClick r:id="rId13"/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4318695" y="3401144"/>
              <a:ext cx="85889" cy="158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28832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6121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1" y="1131591"/>
            <a:ext cx="3867151" cy="323938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85278" tIns="42639" rIns="85278" bIns="42639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D5E06E-8463-49C0-8B6A-3B9E03BCC45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55008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0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1" y="1131591"/>
            <a:ext cx="8630716" cy="3240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85278" tIns="42639" rIns="85278" bIns="42639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D5E06E-8463-49C0-8B6A-3B9E03BCC45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94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131590"/>
            <a:ext cx="4140000" cy="3240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85278" tIns="42639" rIns="85278" bIns="42639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2236" y="1131590"/>
            <a:ext cx="4140000" cy="3240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85278" tIns="42639" rIns="85278" bIns="42639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D5E06E-8463-49C0-8B6A-3B9E03BCC45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2523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42236" y="1131589"/>
            <a:ext cx="4140000" cy="3240000"/>
          </a:xfrm>
        </p:spPr>
        <p:txBody>
          <a:bodyPr/>
          <a:lstStyle>
            <a:lvl1pPr marL="0" indent="0" algn="ctr">
              <a:buNone/>
              <a:defRPr sz="105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sz="half" idx="11"/>
          </p:nvPr>
        </p:nvSpPr>
        <p:spPr>
          <a:xfrm>
            <a:off x="251520" y="1131589"/>
            <a:ext cx="4140000" cy="3240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85278" tIns="42639" rIns="85278" bIns="42639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5E06E-8463-49C0-8B6A-3B9E03BCC45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899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D5E06E-8463-49C0-8B6A-3B9E03BCC454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9662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/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758655"/>
            <a:ext cx="9144000" cy="4384843"/>
          </a:xfrm>
        </p:spPr>
        <p:txBody>
          <a:bodyPr rtlCol="0" anchor="t">
            <a:norm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</a:defRPr>
            </a:lvl1pPr>
            <a:lvl2pPr marL="319789" indent="0">
              <a:buNone/>
              <a:defRPr sz="1950"/>
            </a:lvl2pPr>
            <a:lvl3pPr marL="639579" indent="0">
              <a:buNone/>
              <a:defRPr sz="1650"/>
            </a:lvl3pPr>
            <a:lvl4pPr marL="959368" indent="0">
              <a:buNone/>
              <a:defRPr sz="1425"/>
            </a:lvl4pPr>
            <a:lvl5pPr marL="1279157" indent="0">
              <a:buNone/>
              <a:defRPr sz="1425"/>
            </a:lvl5pPr>
            <a:lvl6pPr marL="1598946" indent="0">
              <a:buNone/>
              <a:defRPr sz="1425"/>
            </a:lvl6pPr>
            <a:lvl7pPr marL="1918734" indent="0">
              <a:buNone/>
              <a:defRPr sz="1425"/>
            </a:lvl7pPr>
            <a:lvl8pPr marL="2238524" indent="0">
              <a:buNone/>
              <a:defRPr sz="1425"/>
            </a:lvl8pPr>
            <a:lvl9pPr marL="2558314" indent="0">
              <a:buNone/>
              <a:defRPr sz="1425"/>
            </a:lvl9pPr>
          </a:lstStyle>
          <a:p>
            <a:pPr lvl="0"/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251177" y="4396588"/>
            <a:ext cx="3384551" cy="193899"/>
          </a:xfrm>
        </p:spPr>
        <p:txBody>
          <a:bodyPr lIns="0" tIns="0" rIns="0" bIns="0" anchor="b" anchorCtr="0">
            <a:spAutoFit/>
          </a:bodyPr>
          <a:lstStyle>
            <a:lvl1pPr marL="162000" indent="-162000"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Enter picture caption here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1D5E06E-8463-49C0-8B6A-3B9E03BCC4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96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1"/>
          </p:nvPr>
        </p:nvSpPr>
        <p:spPr>
          <a:xfrm>
            <a:off x="251520" y="1117160"/>
            <a:ext cx="4320480" cy="1620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85278" tIns="42639" rIns="85278" bIns="42639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4573523" y="1117160"/>
            <a:ext cx="4320480" cy="1620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85278" tIns="42639" rIns="85278" bIns="42639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3"/>
          </p:nvPr>
        </p:nvSpPr>
        <p:spPr>
          <a:xfrm>
            <a:off x="4573523" y="2740208"/>
            <a:ext cx="4320480" cy="1620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85278" tIns="42639" rIns="85278" bIns="42639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8"/>
          <p:cNvSpPr>
            <a:spLocks noGrp="1"/>
          </p:cNvSpPr>
          <p:nvPr>
            <p:ph sz="quarter" idx="14"/>
          </p:nvPr>
        </p:nvSpPr>
        <p:spPr>
          <a:xfrm>
            <a:off x="251520" y="2740208"/>
            <a:ext cx="4320480" cy="1620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85278" tIns="42639" rIns="85278" bIns="42639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D5E06E-8463-49C0-8B6A-3B9E03BCC4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849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D5E06E-8463-49C0-8B6A-3B9E03BCC4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851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370015"/>
            <a:ext cx="7886700" cy="285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5278" tIns="42639" rIns="85278" bIns="4263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 descr="Text Box containing the classification of the presentation" title="Classification"/>
          <p:cNvSpPr>
            <a:spLocks noGrp="1"/>
          </p:cNvSpPr>
          <p:nvPr>
            <p:ph type="ftr" sz="quarter" idx="3"/>
          </p:nvPr>
        </p:nvSpPr>
        <p:spPr>
          <a:xfrm>
            <a:off x="1403649" y="4601371"/>
            <a:ext cx="7478588" cy="274637"/>
          </a:xfrm>
          <a:prstGeom prst="rect">
            <a:avLst/>
          </a:prstGeom>
        </p:spPr>
        <p:txBody>
          <a:bodyPr vert="horz" wrap="square" lIns="91440" tIns="45720" rIns="36000" bIns="45720" rtlCol="0" anchor="ctr">
            <a:normAutofit/>
          </a:bodyPr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CLASSIFICATION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 bwMode="hidden">
          <a:xfrm>
            <a:off x="0" y="-672"/>
            <a:ext cx="9144000" cy="755175"/>
          </a:xfrm>
          <a:prstGeom prst="rect">
            <a:avLst/>
          </a:prstGeom>
          <a:solidFill>
            <a:srgbClr val="1302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tlCol="0" anchor="ctr">
            <a:normAutofit/>
          </a:bodyPr>
          <a:lstStyle/>
          <a:p>
            <a:pPr algn="ctr"/>
            <a:endParaRPr lang="en-GB" sz="1275"/>
          </a:p>
        </p:txBody>
      </p:sp>
      <p:pic>
        <p:nvPicPr>
          <p:cNvPr id="10" name="Picture 3"/>
          <p:cNvPicPr>
            <a:picLocks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7308305" y="246113"/>
            <a:ext cx="1587841" cy="28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Placeholder 3"/>
          <p:cNvSpPr>
            <a:spLocks noGrp="1"/>
          </p:cNvSpPr>
          <p:nvPr userDrawn="1">
            <p:ph type="title"/>
          </p:nvPr>
        </p:nvSpPr>
        <p:spPr bwMode="black">
          <a:xfrm>
            <a:off x="36256" y="50535"/>
            <a:ext cx="6840000" cy="649007"/>
          </a:xfrm>
          <a:prstGeom prst="rect">
            <a:avLst/>
          </a:prstGeom>
          <a:ln>
            <a:noFill/>
          </a:ln>
        </p:spPr>
        <p:txBody>
          <a:bodyPr vert="horz" lIns="36000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821710" y="4375018"/>
            <a:ext cx="2057400" cy="2117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5E06E-8463-49C0-8B6A-3B9E03BCC4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725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1" r:id="rId2"/>
    <p:sldLayoutId id="2147483699" r:id="rId3"/>
    <p:sldLayoutId id="2147483701" r:id="rId4"/>
    <p:sldLayoutId id="2147483706" r:id="rId5"/>
    <p:sldLayoutId id="2147483703" r:id="rId6"/>
    <p:sldLayoutId id="2147483710" r:id="rId7"/>
    <p:sldLayoutId id="2147483720" r:id="rId8"/>
    <p:sldLayoutId id="2147483719" r:id="rId9"/>
    <p:sldLayoutId id="2147483715" r:id="rId10"/>
    <p:sldLayoutId id="2147483716" r:id="rId11"/>
    <p:sldLayoutId id="2147483717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en-GB" sz="2000" kern="1200" dirty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lang="en-US" sz="20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4386" indent="-214313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10000"/>
        <a:buFont typeface="Arial" panose="020B0604020202020204" pitchFamily="34" charset="0"/>
        <a:buChar char="–"/>
        <a:defRPr lang="en-US" sz="18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10000"/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10000"/>
        <a:buFont typeface="Arial" panose="020B0604020202020204" pitchFamily="34" charset="0"/>
        <a:buChar char="–"/>
        <a:defRPr lang="en-US" sz="14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10000"/>
        <a:buFont typeface="Arial" panose="020B0604020202020204" pitchFamily="34" charset="0"/>
        <a:buChar char="»"/>
        <a:defRPr lang="en-GB"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Brandon May, Applied Cognitive Psychologist, DSTL</a:t>
            </a:r>
          </a:p>
          <a:p>
            <a:r>
              <a:rPr lang="en-GB" dirty="0" smtClean="0"/>
              <a:t>University of Portsmouth</a:t>
            </a:r>
          </a:p>
          <a:p>
            <a:r>
              <a:rPr lang="en-GB" dirty="0" smtClean="0"/>
              <a:t>Supervisory Team: </a:t>
            </a:r>
            <a:r>
              <a:rPr lang="en-GB" dirty="0" err="1" smtClean="0"/>
              <a:t>Prof.</a:t>
            </a:r>
            <a:r>
              <a:rPr lang="en-GB" dirty="0" smtClean="0"/>
              <a:t> Rebecca Milne, Dr Andrea </a:t>
            </a:r>
            <a:r>
              <a:rPr lang="en-GB" dirty="0" err="1" smtClean="0"/>
              <a:t>Shawyer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Critical Incident Decision-Making: </a:t>
            </a:r>
            <a:r>
              <a:rPr lang="en-GB" dirty="0" smtClean="0"/>
              <a:t>A Systematic Review of the Barriers, Processes and Frameworks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OFFICIAL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051" y="4083343"/>
            <a:ext cx="1087963" cy="108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00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Critical appraisal </a:t>
            </a:r>
            <a:r>
              <a:rPr lang="en-GB" dirty="0"/>
              <a:t>and </a:t>
            </a:r>
            <a:r>
              <a:rPr lang="en-GB" dirty="0" smtClean="0"/>
              <a:t>identification of core </a:t>
            </a:r>
            <a:r>
              <a:rPr lang="en-GB" dirty="0"/>
              <a:t>thematic themes across the literature using a bespoke evidence-extraction approach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To assess whether the literature was ‘fit-for-purpose’ </a:t>
            </a:r>
          </a:p>
          <a:p>
            <a:pPr lvl="1"/>
            <a:r>
              <a:rPr lang="en-GB" dirty="0" smtClean="0"/>
              <a:t>Whether the literature aligned with the core aims and objectives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Critically appraised and identified: </a:t>
            </a:r>
          </a:p>
          <a:p>
            <a:pPr lvl="1"/>
            <a:r>
              <a:rPr lang="en-GB" dirty="0" smtClean="0"/>
              <a:t>Critical Incident Response Processes/Frameworks</a:t>
            </a:r>
          </a:p>
          <a:p>
            <a:pPr lvl="1"/>
            <a:r>
              <a:rPr lang="en-GB" dirty="0" smtClean="0"/>
              <a:t>Decision-Making Facilitators</a:t>
            </a:r>
          </a:p>
          <a:p>
            <a:pPr lvl="1"/>
            <a:r>
              <a:rPr lang="en-GB" dirty="0" smtClean="0"/>
              <a:t>Challenges/Barriers of Decision-Making</a:t>
            </a:r>
          </a:p>
          <a:p>
            <a:pPr lvl="1"/>
            <a:endParaRPr lang="en-GB" dirty="0" smtClean="0"/>
          </a:p>
          <a:p>
            <a:r>
              <a:rPr lang="en-GB" i="1" dirty="0" smtClean="0">
                <a:solidFill>
                  <a:srgbClr val="FF0000"/>
                </a:solidFill>
              </a:rPr>
              <a:t>Secondary objective to define the current concept of Critical Incidents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Systematic Review of Critical Incident Decision-Making </a:t>
            </a:r>
            <a:r>
              <a:rPr lang="en-GB" dirty="0" smtClean="0"/>
              <a:t>(2/2)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OFFICIAL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50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5632725"/>
              </p:ext>
            </p:extLst>
          </p:nvPr>
        </p:nvGraphicFramePr>
        <p:xfrm>
          <a:off x="467544" y="1279939"/>
          <a:ext cx="8143998" cy="3636456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2714666">
                  <a:extLst>
                    <a:ext uri="{9D8B030D-6E8A-4147-A177-3AD203B41FA5}">
                      <a16:colId xmlns:a16="http://schemas.microsoft.com/office/drawing/2014/main" val="2348520063"/>
                    </a:ext>
                  </a:extLst>
                </a:gridCol>
                <a:gridCol w="2714666">
                  <a:extLst>
                    <a:ext uri="{9D8B030D-6E8A-4147-A177-3AD203B41FA5}">
                      <a16:colId xmlns:a16="http://schemas.microsoft.com/office/drawing/2014/main" val="2063204135"/>
                    </a:ext>
                  </a:extLst>
                </a:gridCol>
                <a:gridCol w="2714666">
                  <a:extLst>
                    <a:ext uri="{9D8B030D-6E8A-4147-A177-3AD203B41FA5}">
                      <a16:colId xmlns:a16="http://schemas.microsoft.com/office/drawing/2014/main" val="3770318739"/>
                    </a:ext>
                  </a:extLst>
                </a:gridCol>
              </a:tblGrid>
              <a:tr h="1408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Core Theme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Secondary Theme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Papers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extLst>
                  <a:ext uri="{0D108BD9-81ED-4DB2-BD59-A6C34878D82A}">
                    <a16:rowId xmlns:a16="http://schemas.microsoft.com/office/drawing/2014/main" val="2951043400"/>
                  </a:ext>
                </a:extLst>
              </a:tr>
              <a:tr h="704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Political Dimensions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 dirty="0">
                          <a:effectLst/>
                        </a:rPr>
                        <a:t>Political Climate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 dirty="0">
                          <a:effectLst/>
                        </a:rPr>
                        <a:t>National Security Classification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 dirty="0">
                          <a:effectLst/>
                        </a:rPr>
                        <a:t>Emergency Management Doctrine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 dirty="0">
                          <a:effectLst/>
                        </a:rPr>
                        <a:t>Public Policy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 dirty="0">
                          <a:effectLst/>
                        </a:rPr>
                        <a:t>Legal and Ethical Compliance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Bruijn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H. D. (2006); Craigie, R. J.,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Farrelly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P. J., Santos, R., Smith, S. R., Pollard, J. S., &amp; Jones, D. J. (2020);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Kapucu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N.,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Garayev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V. (2011);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Tucketr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Gil-Garcia,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Sayogo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(2017)</a:t>
                      </a:r>
                      <a:endParaRPr lang="en-GB" sz="7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856" marR="53856" marT="0" marB="0"/>
                </a:tc>
                <a:extLst>
                  <a:ext uri="{0D108BD9-81ED-4DB2-BD59-A6C34878D82A}">
                    <a16:rowId xmlns:a16="http://schemas.microsoft.com/office/drawing/2014/main" val="1183634324"/>
                  </a:ext>
                </a:extLst>
              </a:tr>
              <a:tr h="845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Inter-and-intra agency Factors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Interoperability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Disconnected aims and goals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Situational Assessment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Strategic and tactical objectives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Strategic and tactical response, resolution and recovery formulation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Alison, L., van den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Heuvel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C., Waring, S., Power, N., Long, A., O’Hara, T.,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Crego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J. (2013);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Bruijn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H. D. (2006); </a:t>
                      </a:r>
                      <a:r>
                        <a:rPr lang="pl-PL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Devitt, K. R., &amp; Borodzicz, E. P. (2008)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House, A., Power, N., &amp; Alison, L. (2014);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Kapucu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N.,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Garayev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V. (2011); van den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Heuvel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C., Alison, L.,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Crego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J. (2012);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Villar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E. B.,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Miralles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F. (2014, November); Wilkinson, B., Cohen‐Hatton, S. R., &amp; Honey, R. C. (2019) </a:t>
                      </a:r>
                      <a:endParaRPr lang="en-GB" sz="7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856" marR="53856" marT="0" marB="0"/>
                </a:tc>
                <a:extLst>
                  <a:ext uri="{0D108BD9-81ED-4DB2-BD59-A6C34878D82A}">
                    <a16:rowId xmlns:a16="http://schemas.microsoft.com/office/drawing/2014/main" val="2229775845"/>
                  </a:ext>
                </a:extLst>
              </a:tr>
              <a:tr h="5634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Organisational Structure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Hierarchal structures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Management objectives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Reflective strategies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Accountability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Bruijn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H. D. (2006); </a:t>
                      </a:r>
                      <a:r>
                        <a:rPr lang="pl-PL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Devitt, K. R., &amp; Borodzicz, E. P. (2008)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Kapucu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N.,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Garayev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V. (2011);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Tucketr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Gil-Garcia,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Sayogo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(2017) Webb, G. (2004). ; Williams, G.,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Batho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S., &amp; Russell, L. (2000); Wilkinson, B., Cohen‐Hatton, S. R., &amp; Honey, R. C. (2019)</a:t>
                      </a:r>
                      <a:endParaRPr lang="en-GB" sz="7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856" marR="53856" marT="0" marB="0"/>
                </a:tc>
                <a:extLst>
                  <a:ext uri="{0D108BD9-81ED-4DB2-BD59-A6C34878D82A}">
                    <a16:rowId xmlns:a16="http://schemas.microsoft.com/office/drawing/2014/main" val="1553955038"/>
                  </a:ext>
                </a:extLst>
              </a:tr>
              <a:tr h="2817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Terminology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 dirty="0">
                          <a:effectLst/>
                        </a:rPr>
                        <a:t>Critical Incident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 dirty="0">
                          <a:effectLst/>
                        </a:rPr>
                        <a:t>Emergency Response 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Alison, Bartlett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Crego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2007; Alison,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Heuvel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Waring, Power, Long, O’Hara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Crego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2013; House, Power, &amp; Alison, 2012; Power &amp; Alison, 2018; </a:t>
                      </a:r>
                      <a:r>
                        <a:rPr lang="fr-FR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van de </a:t>
                      </a:r>
                      <a:r>
                        <a:rPr lang="fr-FR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Heuvel</a:t>
                      </a:r>
                      <a:r>
                        <a:rPr lang="fr-FR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Alison, &amp; </a:t>
                      </a:r>
                      <a:r>
                        <a:rPr lang="fr-FR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Crego</a:t>
                      </a:r>
                      <a:r>
                        <a:rPr lang="fr-FR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2012 </a:t>
                      </a:r>
                      <a:endParaRPr lang="en-GB" sz="7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856" marR="53856" marT="0" marB="0"/>
                </a:tc>
                <a:extLst>
                  <a:ext uri="{0D108BD9-81ED-4DB2-BD59-A6C34878D82A}">
                    <a16:rowId xmlns:a16="http://schemas.microsoft.com/office/drawing/2014/main" val="1565454594"/>
                  </a:ext>
                </a:extLst>
              </a:tr>
              <a:tr h="5634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Cognitive Factors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Decision Inertia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Least-worst Decision-making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Cognitive load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>
                          <a:effectLst/>
                        </a:rPr>
                        <a:t>Cognitive stress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Alison, L., van den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Heuvel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C., Waring, S., Power, N., Long, A., O’Hara, T.,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Crego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J. (2013); Beach, L. R.,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Lipshitz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R. (1993); </a:t>
                      </a:r>
                      <a:r>
                        <a:rPr lang="de-DE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Orasanu, J., &amp; Lieberman, P. (2011); </a:t>
                      </a:r>
                      <a:r>
                        <a:rPr lang="fi-FI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Paton, D., &amp; Flin, R. (1999). ; 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Power, N., &amp; Alison, L. (2018). 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Shortland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N., Alison, L., Thompson, L., Barrett-Pink, C., &amp; Swan, L. (2020); Smith, K., &amp; Milne, B. (2018); van den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Heuvel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C., Alison, L., &amp;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Crego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J. (2012); </a:t>
                      </a:r>
                      <a:r>
                        <a:rPr lang="en-GB" sz="7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Violanti</a:t>
                      </a:r>
                      <a:r>
                        <a:rPr lang="en-GB" sz="7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J. M., &amp; Paton, D. (1999); </a:t>
                      </a:r>
                      <a:endParaRPr lang="en-GB" sz="7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856" marR="53856" marT="0" marB="0"/>
                </a:tc>
                <a:extLst>
                  <a:ext uri="{0D108BD9-81ED-4DB2-BD59-A6C34878D82A}">
                    <a16:rowId xmlns:a16="http://schemas.microsoft.com/office/drawing/2014/main" val="4140235891"/>
                  </a:ext>
                </a:extLst>
              </a:tr>
              <a:tr h="1408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COVID-19</a:t>
                      </a:r>
                      <a:endParaRPr lang="en-GB" sz="9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>
                    <a:solidFill>
                      <a:srgbClr val="FDDD3E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900" dirty="0">
                          <a:effectLst/>
                        </a:rPr>
                        <a:t>Operational change and uncertainty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>
                    <a:solidFill>
                      <a:srgbClr val="FDDD3E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6" marR="53856" marT="0" marB="0">
                    <a:solidFill>
                      <a:srgbClr val="FDDD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354013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Findings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8237" y="925823"/>
            <a:ext cx="8486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SzPct val="110000"/>
            </a:pPr>
            <a:r>
              <a:rPr lang="en-GB" sz="1200" b="1" dirty="0"/>
              <a:t>Table 1: </a:t>
            </a:r>
            <a:r>
              <a:rPr lang="en-GB" sz="1200" i="1" dirty="0"/>
              <a:t>Preliminary themes identified from a systematic review of critical incident decision-making literature. </a:t>
            </a: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119561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Identifying Key Decision-making Models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OFFICIAL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number of </a:t>
            </a:r>
            <a:r>
              <a:rPr lang="en-GB" i="1" dirty="0" smtClean="0"/>
              <a:t>Decision-Making Frameworks/Models </a:t>
            </a:r>
            <a:r>
              <a:rPr lang="en-GB" dirty="0" smtClean="0"/>
              <a:t>were identified </a:t>
            </a:r>
          </a:p>
          <a:p>
            <a:endParaRPr lang="en-GB" dirty="0" smtClean="0"/>
          </a:p>
          <a:p>
            <a:pPr marL="820136" lvl="1" indent="-457200">
              <a:buFont typeface="+mj-lt"/>
              <a:buAutoNum type="arabicPeriod"/>
            </a:pPr>
            <a:r>
              <a:rPr lang="en-GB" dirty="0" smtClean="0"/>
              <a:t>JESIP: Joint Decision Model: “Working Together – Saving Lives, Reducing Harm” </a:t>
            </a:r>
            <a:r>
              <a:rPr lang="en-GB" sz="1400" dirty="0" smtClean="0"/>
              <a:t>(JESIP, 2020)</a:t>
            </a:r>
          </a:p>
          <a:p>
            <a:pPr marL="820136" lvl="1" indent="-457200">
              <a:buFont typeface="+mj-lt"/>
              <a:buAutoNum type="arabicPeriod"/>
            </a:pPr>
            <a:endParaRPr lang="en-GB" dirty="0" smtClean="0"/>
          </a:p>
          <a:p>
            <a:pPr marL="820136" lvl="1" indent="-457200">
              <a:buFont typeface="+mj-lt"/>
              <a:buAutoNum type="arabicPeriod"/>
            </a:pPr>
            <a:r>
              <a:rPr lang="en-GB" dirty="0" smtClean="0"/>
              <a:t>SAFE-T Decision-Making Phase Model </a:t>
            </a:r>
            <a:r>
              <a:rPr lang="en-GB" sz="1400" dirty="0" smtClean="0"/>
              <a:t>(van den </a:t>
            </a:r>
            <a:r>
              <a:rPr lang="en-GB" sz="1400" dirty="0" err="1" smtClean="0"/>
              <a:t>Heuvel</a:t>
            </a:r>
            <a:r>
              <a:rPr lang="en-GB" sz="1400" dirty="0" smtClean="0"/>
              <a:t> et al. 2012)</a:t>
            </a:r>
          </a:p>
          <a:p>
            <a:pPr marL="705836" lvl="1" indent="-342900">
              <a:buFont typeface="+mj-lt"/>
              <a:buAutoNum type="arabicPeriod"/>
            </a:pPr>
            <a:endParaRPr lang="en-GB" sz="1400" dirty="0" smtClean="0"/>
          </a:p>
          <a:p>
            <a:pPr marL="820136" lvl="1" indent="-457200">
              <a:buFont typeface="+mj-lt"/>
              <a:buAutoNum type="arabicPeriod"/>
            </a:pPr>
            <a:r>
              <a:rPr lang="en-GB" dirty="0" smtClean="0"/>
              <a:t>Naturalistic Decision-Making (NDM) Framework </a:t>
            </a:r>
            <a:r>
              <a:rPr lang="en-GB" sz="1400" dirty="0" smtClean="0"/>
              <a:t>(Klein, 1986)</a:t>
            </a:r>
          </a:p>
          <a:p>
            <a:pPr marL="705836" lvl="1" indent="-342900">
              <a:buFont typeface="+mj-lt"/>
              <a:buAutoNum type="arabicPeriod"/>
            </a:pPr>
            <a:endParaRPr lang="en-GB" sz="1400" dirty="0" smtClean="0"/>
          </a:p>
          <a:p>
            <a:pPr marL="820136" lvl="1" indent="-457200">
              <a:buFont typeface="+mj-lt"/>
              <a:buAutoNum type="arabicPeriod"/>
            </a:pPr>
            <a:r>
              <a:rPr lang="en-GB" dirty="0" smtClean="0"/>
              <a:t>Recognition-Primed Decision-Making Model </a:t>
            </a:r>
            <a:r>
              <a:rPr lang="en-GB" sz="1400" dirty="0" smtClean="0"/>
              <a:t>(Klein et al., 1985)</a:t>
            </a:r>
          </a:p>
          <a:p>
            <a:pPr marL="820136" lvl="1" indent="-457200">
              <a:buFont typeface="+mj-lt"/>
              <a:buAutoNum type="arabicPeriod"/>
            </a:pPr>
            <a:endParaRPr lang="en-GB" sz="1400" dirty="0" smtClean="0"/>
          </a:p>
          <a:p>
            <a:pPr marL="820136" lvl="1" indent="-457200">
              <a:buFont typeface="+mj-lt"/>
              <a:buAutoNum type="arabicPeriod"/>
            </a:pPr>
            <a:r>
              <a:rPr lang="en-GB" dirty="0" smtClean="0"/>
              <a:t>The Preparedness </a:t>
            </a:r>
            <a:r>
              <a:rPr lang="en-GB" dirty="0"/>
              <a:t>Cycle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4637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2109" y="1131591"/>
            <a:ext cx="8630716" cy="32400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Preliminary results highlight a number of practical frameworks and models to enhance decision-making</a:t>
            </a:r>
          </a:p>
          <a:p>
            <a:pPr lvl="1"/>
            <a:r>
              <a:rPr lang="en-GB" dirty="0" smtClean="0"/>
              <a:t>Lack validation and verification toward critical incident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 number of challenges and barriers still exist within the context of emergency response and critical incident decision-making</a:t>
            </a:r>
          </a:p>
          <a:p>
            <a:pPr lvl="1"/>
            <a:r>
              <a:rPr lang="en-GB" dirty="0" smtClean="0"/>
              <a:t>Impacts effectiveness of decision-making across all pillars of emergency management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There is a widely </a:t>
            </a:r>
            <a:r>
              <a:rPr lang="en-GB" dirty="0"/>
              <a:t>agreed consensus </a:t>
            </a:r>
            <a:r>
              <a:rPr lang="en-GB" dirty="0" smtClean="0"/>
              <a:t>that the </a:t>
            </a:r>
            <a:r>
              <a:rPr lang="en-GB" dirty="0"/>
              <a:t>unique features and challenges that define a critical incident is </a:t>
            </a:r>
            <a:r>
              <a:rPr lang="en-GB" dirty="0" smtClean="0"/>
              <a:t>required</a:t>
            </a:r>
          </a:p>
          <a:p>
            <a:pPr lvl="1"/>
            <a:r>
              <a:rPr lang="en-GB" dirty="0" smtClean="0"/>
              <a:t>Determine </a:t>
            </a:r>
            <a:r>
              <a:rPr lang="en-GB" dirty="0"/>
              <a:t>the direction of response, support decision-making at all levels, offer effective resolution strategies, tactics and operational practices, and subsequently support the recovery phase 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	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OFFICIAL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51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The continuation of the systematic review and critical appraisal of all relevant literature</a:t>
            </a:r>
          </a:p>
          <a:p>
            <a:pPr marL="820136" lvl="1" indent="-457200">
              <a:buFont typeface="Arial" panose="020B0604020202020204" pitchFamily="34" charset="0"/>
              <a:buChar char="•"/>
            </a:pPr>
            <a:r>
              <a:rPr lang="en-GB" dirty="0" smtClean="0"/>
              <a:t>Identification of further ‘enhancing’ decision-making models/frameworks/platforms</a:t>
            </a:r>
          </a:p>
          <a:p>
            <a:pPr marL="820136" lvl="1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Undertake a perceptual study to assess the utility, verification </a:t>
            </a:r>
            <a:r>
              <a:rPr lang="en-GB" dirty="0"/>
              <a:t>and validity of the themes identified in study 1. </a:t>
            </a:r>
            <a:endParaRPr lang="en-GB" dirty="0" smtClean="0"/>
          </a:p>
          <a:p>
            <a:pPr marL="820136" lvl="1" indent="-457200">
              <a:buFont typeface="Arial" panose="020B0604020202020204" pitchFamily="34" charset="0"/>
              <a:buChar char="•"/>
            </a:pPr>
            <a:r>
              <a:rPr lang="en-GB" dirty="0" smtClean="0"/>
              <a:t>Frontline multi-agency </a:t>
            </a:r>
            <a:r>
              <a:rPr lang="en-GB" dirty="0"/>
              <a:t>system </a:t>
            </a:r>
            <a:r>
              <a:rPr lang="en-GB" dirty="0" smtClean="0"/>
              <a:t>personnel</a:t>
            </a:r>
          </a:p>
          <a:p>
            <a:pPr marL="820136" lvl="1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Immersive </a:t>
            </a:r>
            <a:r>
              <a:rPr lang="en-GB" dirty="0"/>
              <a:t>Simulation Environments: Decision-making on the </a:t>
            </a:r>
            <a:r>
              <a:rPr lang="en-GB" dirty="0" smtClean="0"/>
              <a:t>frontline</a:t>
            </a:r>
          </a:p>
          <a:p>
            <a:pPr marL="648686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To assess and evaluate </a:t>
            </a:r>
            <a:r>
              <a:rPr lang="en-GB" i="1" dirty="0"/>
              <a:t>real-world </a:t>
            </a:r>
            <a:r>
              <a:rPr lang="en-GB" dirty="0"/>
              <a:t>decision-making, in simulated critical incidents </a:t>
            </a: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next?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OFFICIAL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96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OFFICIAL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543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</a:p>
          <a:p>
            <a:r>
              <a:rPr lang="en-GB" dirty="0" smtClean="0"/>
              <a:t>Statement of Aims</a:t>
            </a:r>
          </a:p>
          <a:p>
            <a:r>
              <a:rPr lang="en-GB" dirty="0" smtClean="0"/>
              <a:t>The Evidence-Base</a:t>
            </a:r>
          </a:p>
          <a:p>
            <a:r>
              <a:rPr lang="en-GB" dirty="0" smtClean="0"/>
              <a:t>Systematic Review</a:t>
            </a:r>
          </a:p>
          <a:p>
            <a:r>
              <a:rPr lang="en-GB" dirty="0" smtClean="0"/>
              <a:t>Key Findings</a:t>
            </a:r>
          </a:p>
          <a:p>
            <a:r>
              <a:rPr lang="en-GB" dirty="0" smtClean="0"/>
              <a:t>Discussion</a:t>
            </a:r>
            <a:endParaRPr lang="en-GB" dirty="0"/>
          </a:p>
          <a:p>
            <a:r>
              <a:rPr lang="en-GB" dirty="0" smtClean="0"/>
              <a:t>What’s Next?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Presentation Overview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OFFICIAL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542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Statement of Aims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OFFICIAL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251521" y="1131591"/>
            <a:ext cx="8630716" cy="323938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Requirement </a:t>
            </a:r>
            <a:r>
              <a:rPr lang="en-GB" dirty="0"/>
              <a:t>across the defence, security, and emergency response domains to enhance strategic, tactical and operational response capabilities </a:t>
            </a:r>
            <a:r>
              <a:rPr lang="en-GB" sz="1400" dirty="0" smtClean="0"/>
              <a:t>(e.g., </a:t>
            </a:r>
            <a:r>
              <a:rPr lang="en-GB" sz="1400" dirty="0"/>
              <a:t>NATO, 2018 </a:t>
            </a:r>
            <a:r>
              <a:rPr lang="en-GB" sz="1400" dirty="0" smtClean="0"/>
              <a:t>; Neville </a:t>
            </a:r>
            <a:r>
              <a:rPr lang="en-GB" sz="1400" dirty="0"/>
              <a:t>et al., 2016) </a:t>
            </a:r>
            <a:endParaRPr lang="en-GB" sz="1400" dirty="0" smtClean="0"/>
          </a:p>
          <a:p>
            <a:endParaRPr lang="en-GB" sz="1400" dirty="0"/>
          </a:p>
          <a:p>
            <a:r>
              <a:rPr lang="en-GB" dirty="0"/>
              <a:t>Specifically, decision-making </a:t>
            </a:r>
            <a:r>
              <a:rPr lang="en-GB" dirty="0" smtClean="0"/>
              <a:t>across dynamic, high-stakes, </a:t>
            </a:r>
            <a:r>
              <a:rPr lang="en-GB" dirty="0"/>
              <a:t>complex and uncertain events </a:t>
            </a:r>
            <a:r>
              <a:rPr lang="en-GB" sz="1400" dirty="0"/>
              <a:t>(e.g., Alison et al., 2013; Power et al., 2018a, 2018b)</a:t>
            </a:r>
            <a:endParaRPr lang="en-GB" sz="1400" dirty="0"/>
          </a:p>
          <a:p>
            <a:pPr lvl="1"/>
            <a:endParaRPr lang="en-GB" sz="1200" dirty="0"/>
          </a:p>
          <a:p>
            <a:r>
              <a:rPr lang="en-GB" dirty="0"/>
              <a:t>This project </a:t>
            </a:r>
            <a:r>
              <a:rPr lang="en-GB" dirty="0" smtClean="0"/>
              <a:t>aims:</a:t>
            </a:r>
          </a:p>
          <a:p>
            <a:pPr lvl="1"/>
            <a:r>
              <a:rPr lang="en-GB" dirty="0" smtClean="0"/>
              <a:t>to </a:t>
            </a:r>
            <a:r>
              <a:rPr lang="en-GB" dirty="0"/>
              <a:t>enhance our understanding of (i) critical incident response, (ii) strategic, tactical and operational decision-making in complex, dynamic and uncertain contexts, (iii) barriers and challenges to decision-making in critical incident contexts, and (iv) processes, frameworks and models of decision-making that might enhance the effectiveness of critical incident decision-making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1739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Findings toward our </a:t>
            </a:r>
            <a:r>
              <a:rPr lang="en-GB" dirty="0"/>
              <a:t>current understanding of critical incident response and the challenges individual response </a:t>
            </a:r>
            <a:r>
              <a:rPr lang="en-GB" dirty="0" smtClean="0"/>
              <a:t>domains </a:t>
            </a:r>
            <a:r>
              <a:rPr lang="en-GB" dirty="0"/>
              <a:t>and multi-agency </a:t>
            </a:r>
            <a:r>
              <a:rPr lang="en-GB" dirty="0" smtClean="0"/>
              <a:t>systems </a:t>
            </a:r>
            <a:r>
              <a:rPr lang="en-GB" dirty="0"/>
              <a:t>are likely to come across when in attendance at critical incident </a:t>
            </a:r>
            <a:r>
              <a:rPr lang="en-GB" dirty="0" smtClean="0"/>
              <a:t>events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Today’s Aims: Critical Incident Decision-Making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OFFICIAL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5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Emergency </a:t>
            </a:r>
            <a:r>
              <a:rPr lang="en-GB" dirty="0" smtClean="0"/>
              <a:t>response domains often face dynamic, uncertain and high-stakes situations</a:t>
            </a:r>
          </a:p>
          <a:p>
            <a:endParaRPr lang="en-GB" dirty="0" smtClean="0"/>
          </a:p>
          <a:p>
            <a:r>
              <a:rPr lang="en-GB" dirty="0" smtClean="0"/>
              <a:t>Increasingly challenged by dynamic and evolving environments</a:t>
            </a:r>
            <a:r>
              <a:rPr lang="en-GB" dirty="0"/>
              <a:t>:</a:t>
            </a:r>
            <a:endParaRPr lang="en-GB" dirty="0" smtClean="0"/>
          </a:p>
          <a:p>
            <a:pPr lvl="1"/>
            <a:r>
              <a:rPr lang="en-GB" dirty="0" smtClean="0"/>
              <a:t>Social, Urban, Political and Economic systems have </a:t>
            </a:r>
            <a:r>
              <a:rPr lang="en-GB" dirty="0"/>
              <a:t>evolved beyond the capacity and capabilities of our emergency systems </a:t>
            </a:r>
            <a:r>
              <a:rPr lang="en-GB" sz="1400" dirty="0"/>
              <a:t>(e.g., </a:t>
            </a:r>
            <a:r>
              <a:rPr lang="en-GB" sz="1400" dirty="0" err="1"/>
              <a:t>Villar</a:t>
            </a:r>
            <a:r>
              <a:rPr lang="en-GB" sz="1400" dirty="0"/>
              <a:t> &amp; </a:t>
            </a:r>
            <a:r>
              <a:rPr lang="en-GB" sz="1400" dirty="0" err="1"/>
              <a:t>Miralles</a:t>
            </a:r>
            <a:r>
              <a:rPr lang="en-GB" sz="1400" dirty="0"/>
              <a:t>, 2014</a:t>
            </a:r>
            <a:r>
              <a:rPr lang="en-GB" sz="1400" dirty="0" smtClean="0"/>
              <a:t>)</a:t>
            </a:r>
          </a:p>
          <a:p>
            <a:pPr lvl="1"/>
            <a:endParaRPr lang="en-GB" sz="1400" dirty="0" smtClean="0"/>
          </a:p>
          <a:p>
            <a:r>
              <a:rPr lang="en-GB" dirty="0" smtClean="0"/>
              <a:t>Exponential </a:t>
            </a:r>
            <a:r>
              <a:rPr lang="en-GB" dirty="0"/>
              <a:t>growth in public and political scrutiny </a:t>
            </a:r>
          </a:p>
          <a:p>
            <a:pPr lvl="1"/>
            <a:r>
              <a:rPr lang="en-GB" dirty="0"/>
              <a:t>The Grenfell </a:t>
            </a:r>
            <a:r>
              <a:rPr lang="en-GB" dirty="0" smtClean="0"/>
              <a:t>Inquiry &amp; </a:t>
            </a:r>
            <a:r>
              <a:rPr lang="en-GB" dirty="0"/>
              <a:t>Manchester Bombing </a:t>
            </a:r>
            <a:r>
              <a:rPr lang="en-GB" dirty="0" smtClean="0"/>
              <a:t>Inquiry</a:t>
            </a:r>
          </a:p>
          <a:p>
            <a:pPr lvl="1"/>
            <a:endParaRPr lang="en-GB" dirty="0" smtClean="0"/>
          </a:p>
          <a:p>
            <a:r>
              <a:rPr lang="en-GB" dirty="0"/>
              <a:t>Decision-Making is compounded by the exponential evolution of these challenges </a:t>
            </a:r>
          </a:p>
          <a:p>
            <a:pPr lvl="1"/>
            <a:endParaRPr lang="en-GB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Emergency Response Decision-Making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OFFICIAL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73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1" y="1131591"/>
            <a:ext cx="5616623" cy="3469780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Strategic guidance and training is widely available to operational agencies, </a:t>
            </a:r>
            <a:r>
              <a:rPr lang="en-GB" dirty="0" smtClean="0"/>
              <a:t>a </a:t>
            </a:r>
            <a:r>
              <a:rPr lang="en-GB" dirty="0"/>
              <a:t>pillar of which incorporates decision-making </a:t>
            </a:r>
            <a:r>
              <a:rPr lang="en-GB" dirty="0" smtClean="0"/>
              <a:t>frameworks </a:t>
            </a:r>
          </a:p>
          <a:p>
            <a:endParaRPr lang="en-GB" dirty="0" smtClean="0"/>
          </a:p>
          <a:p>
            <a:r>
              <a:rPr lang="en-GB" dirty="0" smtClean="0"/>
              <a:t>National endorsement of frameworks in </a:t>
            </a:r>
            <a:r>
              <a:rPr lang="en-GB" dirty="0"/>
              <a:t>response and recovery to emergency events </a:t>
            </a:r>
            <a:r>
              <a:rPr lang="en-GB" sz="1600" dirty="0"/>
              <a:t>(Wilkinson et al., 2013) 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dirty="0" smtClean="0"/>
              <a:t>Limited </a:t>
            </a:r>
            <a:r>
              <a:rPr lang="en-GB" dirty="0"/>
              <a:t>research </a:t>
            </a:r>
            <a:r>
              <a:rPr lang="en-GB" dirty="0" smtClean="0"/>
              <a:t>that, </a:t>
            </a:r>
          </a:p>
          <a:p>
            <a:pPr lvl="1"/>
            <a:r>
              <a:rPr lang="en-GB" dirty="0" smtClean="0"/>
              <a:t>assesses </a:t>
            </a:r>
            <a:r>
              <a:rPr lang="en-GB" dirty="0"/>
              <a:t>the way in which decision-making frameworks are used to support emergency response decision-making in </a:t>
            </a:r>
            <a:r>
              <a:rPr lang="en-GB" dirty="0" smtClean="0"/>
              <a:t>situ</a:t>
            </a:r>
          </a:p>
          <a:p>
            <a:pPr lvl="1"/>
            <a:r>
              <a:rPr lang="en-GB" dirty="0"/>
              <a:t>identify the barriers/challenges that compound decision-making </a:t>
            </a:r>
            <a:endParaRPr lang="en-GB" dirty="0" smtClean="0"/>
          </a:p>
          <a:p>
            <a:pPr lvl="1"/>
            <a:r>
              <a:rPr lang="en-GB" dirty="0" smtClean="0"/>
              <a:t>extends </a:t>
            </a:r>
            <a:r>
              <a:rPr lang="en-GB" dirty="0"/>
              <a:t>decision-making beyond the initial incident </a:t>
            </a:r>
            <a:r>
              <a:rPr lang="en-GB" dirty="0" smtClean="0"/>
              <a:t> </a:t>
            </a:r>
            <a:endParaRPr lang="en-GB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Brief </a:t>
            </a:r>
            <a:r>
              <a:rPr lang="en-GB" dirty="0"/>
              <a:t>H</a:t>
            </a:r>
            <a:r>
              <a:rPr lang="en-GB" dirty="0" smtClean="0"/>
              <a:t>istory of Emergency Response Decision-Making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OFFICIAL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7101" t="17101" r="66334" b="38100"/>
          <a:stretch/>
        </p:blipFill>
        <p:spPr>
          <a:xfrm>
            <a:off x="5868144" y="1455447"/>
            <a:ext cx="2916324" cy="25922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46186" y="4109109"/>
            <a:ext cx="2160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1"/>
              </a:buClr>
              <a:buSzPct val="110000"/>
            </a:pPr>
            <a:r>
              <a:rPr lang="en-GB" sz="1100" dirty="0"/>
              <a:t>Joint Decision Model (JDM</a:t>
            </a:r>
            <a:r>
              <a:rPr lang="en-GB" sz="1100" dirty="0" smtClean="0"/>
              <a:t>)</a:t>
            </a:r>
            <a:r>
              <a:rPr lang="en-GB" sz="1100" dirty="0"/>
              <a:t> </a:t>
            </a:r>
            <a:r>
              <a:rPr lang="en-GB" sz="1100" dirty="0" smtClean="0"/>
              <a:t>(JESIP, 2020)</a:t>
            </a:r>
            <a:r>
              <a:rPr lang="en-GB" sz="1100" dirty="0"/>
              <a:t> </a:t>
            </a:r>
            <a:endParaRPr lang="en-GB" sz="1100" dirty="0" smtClean="0"/>
          </a:p>
        </p:txBody>
      </p:sp>
    </p:spTree>
    <p:extLst>
      <p:ext uri="{BB962C8B-B14F-4D97-AF65-F5344CB8AC3E}">
        <p14:creationId xmlns:p14="http://schemas.microsoft.com/office/powerpoint/2010/main" val="69001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Traditional methodological paradigms of decision-making analysis often focused on ‘back-end’ bottom-up </a:t>
            </a:r>
            <a:r>
              <a:rPr lang="en-GB" dirty="0" smtClean="0"/>
              <a:t>processes </a:t>
            </a:r>
            <a:r>
              <a:rPr lang="en-GB" sz="1600" dirty="0" smtClean="0"/>
              <a:t>(Beach </a:t>
            </a:r>
            <a:r>
              <a:rPr lang="en-GB" sz="1600" dirty="0"/>
              <a:t>&amp; </a:t>
            </a:r>
            <a:r>
              <a:rPr lang="en-GB" sz="1600" dirty="0" err="1"/>
              <a:t>Lipshitz</a:t>
            </a:r>
            <a:r>
              <a:rPr lang="en-GB" sz="1600" dirty="0"/>
              <a:t>, 1993) </a:t>
            </a:r>
            <a:endParaRPr lang="en-GB" sz="1600" dirty="0" smtClean="0"/>
          </a:p>
          <a:p>
            <a:endParaRPr lang="en-GB" sz="1600" dirty="0"/>
          </a:p>
          <a:p>
            <a:r>
              <a:rPr lang="en-GB" dirty="0"/>
              <a:t>Lacked acknowledgement of: </a:t>
            </a:r>
          </a:p>
          <a:p>
            <a:pPr lvl="1"/>
            <a:r>
              <a:rPr lang="en-GB" dirty="0" smtClean="0"/>
              <a:t>Real-world </a:t>
            </a:r>
            <a:r>
              <a:rPr lang="en-GB" dirty="0"/>
              <a:t>judgement </a:t>
            </a:r>
          </a:p>
          <a:p>
            <a:pPr lvl="1"/>
            <a:r>
              <a:rPr lang="en-GB" dirty="0" smtClean="0"/>
              <a:t>Situational </a:t>
            </a:r>
            <a:r>
              <a:rPr lang="en-GB" dirty="0"/>
              <a:t>awareness </a:t>
            </a:r>
          </a:p>
          <a:p>
            <a:pPr lvl="1"/>
            <a:r>
              <a:rPr lang="en-GB" dirty="0" smtClean="0"/>
              <a:t>Experience </a:t>
            </a:r>
            <a:r>
              <a:rPr lang="en-GB" dirty="0"/>
              <a:t>of operational personnel</a:t>
            </a:r>
          </a:p>
          <a:p>
            <a:pPr lvl="1"/>
            <a:r>
              <a:rPr lang="en-GB" dirty="0"/>
              <a:t>Contextual </a:t>
            </a:r>
            <a:r>
              <a:rPr lang="en-GB" dirty="0" smtClean="0"/>
              <a:t>factors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Naturalistic </a:t>
            </a:r>
            <a:r>
              <a:rPr lang="en-GB" dirty="0"/>
              <a:t>decision-making frameworks </a:t>
            </a:r>
            <a:r>
              <a:rPr lang="en-GB" dirty="0" smtClean="0"/>
              <a:t>offered </a:t>
            </a:r>
            <a:r>
              <a:rPr lang="en-GB" dirty="0"/>
              <a:t>a platform to enhance understanding of emergency response decision-making 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Toward Naturalistic Decision-Making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OFFICIAL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880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Limited evidence-base </a:t>
            </a:r>
            <a:r>
              <a:rPr lang="en-GB" dirty="0"/>
              <a:t>to support the use of naturalistic decision-making frameworks in critical incident contexts </a:t>
            </a:r>
            <a:r>
              <a:rPr lang="en-GB" sz="1600" dirty="0"/>
              <a:t>(Wilkinson et al., 2019)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Identification of the barriers and challenges that compounds naturalistic decision-making in critical incident contexts </a:t>
            </a:r>
            <a:r>
              <a:rPr lang="en-GB" sz="1600" dirty="0" smtClean="0"/>
              <a:t>(</a:t>
            </a:r>
            <a:r>
              <a:rPr lang="en-GB" sz="1600" dirty="0"/>
              <a:t>Wilkinson et al., 2019) </a:t>
            </a:r>
            <a:endParaRPr lang="en-GB" sz="1600" dirty="0" smtClean="0"/>
          </a:p>
          <a:p>
            <a:endParaRPr lang="en-GB" sz="1600" dirty="0"/>
          </a:p>
          <a:p>
            <a:r>
              <a:rPr lang="en-GB" dirty="0"/>
              <a:t>In UK emergency services, strategic, tactical and operational decision-making is often based on organisational hierarchies </a:t>
            </a:r>
            <a:r>
              <a:rPr lang="en-GB" sz="1600" dirty="0" smtClean="0"/>
              <a:t>(</a:t>
            </a:r>
            <a:r>
              <a:rPr lang="en-GB" sz="1600" dirty="0" err="1"/>
              <a:t>Borodzicz</a:t>
            </a:r>
            <a:r>
              <a:rPr lang="en-GB" sz="1600" dirty="0"/>
              <a:t>, 2005; Devitt &amp; </a:t>
            </a:r>
            <a:r>
              <a:rPr lang="en-GB" sz="1600" dirty="0" err="1"/>
              <a:t>Borodzicz</a:t>
            </a:r>
            <a:r>
              <a:rPr lang="en-GB" sz="1600" dirty="0"/>
              <a:t>, 2008; House, Alison &amp; Power, 2013</a:t>
            </a:r>
            <a:r>
              <a:rPr lang="en-GB" sz="1600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Fragmented, disconnected, and too centralised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Caveats to Naturalistic Decision-Making In-Situ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588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systematic </a:t>
            </a:r>
            <a:r>
              <a:rPr lang="en-GB" dirty="0"/>
              <a:t>review of </a:t>
            </a:r>
            <a:r>
              <a:rPr lang="en-GB" i="1" dirty="0"/>
              <a:t>critical incident decision-making </a:t>
            </a:r>
            <a:r>
              <a:rPr lang="en-GB" dirty="0"/>
              <a:t>literature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This </a:t>
            </a:r>
            <a:r>
              <a:rPr lang="en-GB" dirty="0"/>
              <a:t>review </a:t>
            </a:r>
            <a:r>
              <a:rPr lang="en-GB" dirty="0" smtClean="0"/>
              <a:t>comprised </a:t>
            </a:r>
            <a:r>
              <a:rPr lang="en-GB" dirty="0"/>
              <a:t>of five core areas relevant to critical incident </a:t>
            </a:r>
            <a:r>
              <a:rPr lang="en-GB" dirty="0" smtClean="0"/>
              <a:t>decision-making </a:t>
            </a:r>
          </a:p>
          <a:p>
            <a:pPr marL="662973" lvl="1" indent="-342900">
              <a:buFont typeface="+mj-lt"/>
              <a:buAutoNum type="arabicPeriod"/>
            </a:pPr>
            <a:r>
              <a:rPr lang="en-GB" dirty="0" smtClean="0"/>
              <a:t>Decision-making</a:t>
            </a:r>
            <a:r>
              <a:rPr lang="en-GB" dirty="0"/>
              <a:t>, such as ‘situational awareness’, ‘interoperability’, ‘common ground’ </a:t>
            </a:r>
          </a:p>
          <a:p>
            <a:pPr marL="662973" lvl="1" indent="-342900">
              <a:buFont typeface="+mj-lt"/>
              <a:buAutoNum type="arabicPeriod"/>
            </a:pPr>
            <a:r>
              <a:rPr lang="en-GB" dirty="0" smtClean="0"/>
              <a:t>Response </a:t>
            </a:r>
            <a:r>
              <a:rPr lang="en-GB" dirty="0"/>
              <a:t>Pillars, such as ‘ crisis response’, ‘emergency response’, ‘emergency management’ </a:t>
            </a:r>
          </a:p>
          <a:p>
            <a:pPr marL="662973" lvl="1" indent="-342900">
              <a:buFont typeface="+mj-lt"/>
              <a:buAutoNum type="arabicPeriod"/>
            </a:pPr>
            <a:r>
              <a:rPr lang="en-GB" dirty="0" smtClean="0"/>
              <a:t>Environment</a:t>
            </a:r>
            <a:r>
              <a:rPr lang="en-GB" dirty="0"/>
              <a:t>, such as ‘urban’, ‘ transport</a:t>
            </a:r>
            <a:r>
              <a:rPr lang="en-GB" dirty="0" smtClean="0"/>
              <a:t>’  </a:t>
            </a:r>
            <a:endParaRPr lang="en-GB" dirty="0"/>
          </a:p>
          <a:p>
            <a:pPr marL="662973" lvl="1" indent="-342900">
              <a:buFont typeface="+mj-lt"/>
              <a:buAutoNum type="arabicPeriod"/>
            </a:pPr>
            <a:r>
              <a:rPr lang="en-GB" dirty="0" smtClean="0"/>
              <a:t>Incident </a:t>
            </a:r>
            <a:r>
              <a:rPr lang="en-GB" dirty="0"/>
              <a:t>type, ‘ Accident’, ‘terror’, ‘disaster’ </a:t>
            </a:r>
          </a:p>
          <a:p>
            <a:pPr marL="662973" lvl="1" indent="-342900">
              <a:buFont typeface="+mj-lt"/>
              <a:buAutoNum type="arabicPeriod"/>
            </a:pPr>
            <a:r>
              <a:rPr lang="en-GB" dirty="0" smtClean="0"/>
              <a:t>And </a:t>
            </a:r>
            <a:r>
              <a:rPr lang="en-GB" dirty="0"/>
              <a:t>case examples, such ‘9/11’, ‘Manchester Arena’, ‘Grenfell’ 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</a:t>
            </a:r>
            <a:r>
              <a:rPr lang="en-GB" dirty="0" smtClean="0"/>
              <a:t>Systematic </a:t>
            </a:r>
            <a:r>
              <a:rPr lang="en-GB" dirty="0"/>
              <a:t>Review of Critical Incident Decision-Making </a:t>
            </a:r>
            <a:r>
              <a:rPr lang="en-GB" dirty="0" smtClean="0"/>
              <a:t>(1/2)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CLASSIFICATION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29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Master PowerPoint Template">
      <a:dk1>
        <a:srgbClr val="000000"/>
      </a:dk1>
      <a:lt1>
        <a:sysClr val="window" lastClr="FFFFFF"/>
      </a:lt1>
      <a:dk2>
        <a:srgbClr val="14022E"/>
      </a:dk2>
      <a:lt2>
        <a:srgbClr val="FFFFFF"/>
      </a:lt2>
      <a:accent1>
        <a:srgbClr val="CD2456"/>
      </a:accent1>
      <a:accent2>
        <a:srgbClr val="36BCEE"/>
      </a:accent2>
      <a:accent3>
        <a:srgbClr val="7B67A8"/>
      </a:accent3>
      <a:accent4>
        <a:srgbClr val="2EB5B2"/>
      </a:accent4>
      <a:accent5>
        <a:srgbClr val="EF7835"/>
      </a:accent5>
      <a:accent6>
        <a:srgbClr val="FDDD3E"/>
      </a:accent6>
      <a:hlink>
        <a:srgbClr val="0092CF"/>
      </a:hlink>
      <a:folHlink>
        <a:srgbClr val="7379B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marL="285750" indent="-285750">
          <a:buClr>
            <a:schemeClr val="accent1"/>
          </a:buClr>
          <a:buSzPct val="110000"/>
          <a:buFont typeface="Wingdings" panose="05000000000000000000" pitchFamily="2" charset="2"/>
          <a:buChar char="§"/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aster PowerPoint Template_TGE_V0.10.potx" id="{E4F5A6EF-9524-4F82-905D-CD9AF9A989B8}" vid="{370626E7-E4EB-4ECC-A82E-CF748A0D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61E5B231530A4EA744FFA60C139F4A" ma:contentTypeVersion="1" ma:contentTypeDescription="Create a new document." ma:contentTypeScope="" ma:versionID="a4efe0a812ad387b22bee5409bc4ee9c">
  <xsd:schema xmlns:xsd="http://www.w3.org/2001/XMLSchema" xmlns:xs="http://www.w3.org/2001/XMLSchema" xmlns:p="http://schemas.microsoft.com/office/2006/metadata/properties" xmlns:ns1="http://schemas.microsoft.com/sharepoint/v3" xmlns:ns2="e45fef5f-20ce-4a01-844f-e62606f21384" targetNamespace="http://schemas.microsoft.com/office/2006/metadata/properties" ma:root="true" ma:fieldsID="80ede0743e0cb841f6e543234c7e0e55" ns1:_="" ns2:_="">
    <xsd:import namespace="http://schemas.microsoft.com/sharepoint/v3"/>
    <xsd:import namespace="e45fef5f-20ce-4a01-844f-e62606f21384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5fef5f-20ce-4a01-844f-e62606f21384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45fef5f-20ce-4a01-844f-e62606f21384">RJSW6R2U7D43-127-2571</_dlc_DocId>
    <_dlc_DocIdUrl xmlns="e45fef5f-20ce-4a01-844f-e62606f21384">
      <Url>http://home/News/_layouts/DocIdRedir.aspx?ID=RJSW6R2U7D43-127-2571</Url>
      <Description>RJSW6R2U7D43-127-2571</Description>
    </_dlc_DocIdUrl>
  </documentManagement>
</p:properties>
</file>

<file path=customXml/itemProps1.xml><?xml version="1.0" encoding="utf-8"?>
<ds:datastoreItem xmlns:ds="http://schemas.openxmlformats.org/officeDocument/2006/customXml" ds:itemID="{3C414178-5CE3-446A-84AA-179B8D75D51A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8C3A1156-0767-485D-AE32-7BABD3E376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ADCBDF-311A-4E52-B6E6-DC40F26B2E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45fef5f-20ce-4a01-844f-e62606f213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F7EDCB0-008E-401E-B872-986C9240FAA5}">
  <ds:schemaRefs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terms/"/>
    <ds:schemaRef ds:uri="http://schemas.openxmlformats.org/package/2006/metadata/core-properties"/>
    <ds:schemaRef ds:uri="e45fef5f-20ce-4a01-844f-e62606f2138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 PowerPoint Template</Template>
  <TotalTime>190</TotalTime>
  <Words>1551</Words>
  <Application>Microsoft Office PowerPoint</Application>
  <PresentationFormat>On-screen Show (16:9)</PresentationFormat>
  <Paragraphs>170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Custom Design</vt:lpstr>
      <vt:lpstr>Critical Incident Decision-Making: A Systematic Review of the Barriers, Processes and Frameworks</vt:lpstr>
      <vt:lpstr>Presentation Overview</vt:lpstr>
      <vt:lpstr>Statement of Aims</vt:lpstr>
      <vt:lpstr>Today’s Aims: Critical Incident Decision-Making</vt:lpstr>
      <vt:lpstr>Emergency Response Decision-Making</vt:lpstr>
      <vt:lpstr>Brief History of Emergency Response Decision-Making</vt:lpstr>
      <vt:lpstr>Toward Naturalistic Decision-Making</vt:lpstr>
      <vt:lpstr>Caveats to Naturalistic Decision-Making In-Situ</vt:lpstr>
      <vt:lpstr>A Systematic Review of Critical Incident Decision-Making (1/2)</vt:lpstr>
      <vt:lpstr>A Systematic Review of Critical Incident Decision-Making (2/2)</vt:lpstr>
      <vt:lpstr>Key Findings</vt:lpstr>
      <vt:lpstr>Identifying Key Decision-making Models</vt:lpstr>
      <vt:lpstr>Discussion </vt:lpstr>
      <vt:lpstr>What’s next? </vt:lpstr>
      <vt:lpstr>PowerPoint Presentation</vt:lpstr>
    </vt:vector>
  </TitlesOfParts>
  <Company>Authorised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Enhancing Critical Incident Decision-Making</dc:title>
  <dc:creator>May Brandon L</dc:creator>
  <cp:lastModifiedBy>Brandon May</cp:lastModifiedBy>
  <cp:revision>23</cp:revision>
  <cp:lastPrinted>2019-07-09T10:44:40Z</cp:lastPrinted>
  <dcterms:created xsi:type="dcterms:W3CDTF">2020-11-05T12:19:37Z</dcterms:created>
  <dcterms:modified xsi:type="dcterms:W3CDTF">2020-11-05T15:30:19Z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0x0101002B61E5B231530A4EA744FFA60C139F4A</vt:lpwstr>
  </property>
  <property fmtid="{D5CDD505-2E9C-101B-9397-08002B2CF9AE}" pid="3" name="_dlc_DocIdItemGuid">
    <vt:lpwstr>5f2c302a-6fb2-4683-9a10-124abc0f9280</vt:lpwstr>
  </property>
</Properties>
</file>