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72" r:id="rId1"/>
    <p:sldMasterId id="2147483720" r:id="rId2"/>
  </p:sldMasterIdLst>
  <p:notesMasterIdLst>
    <p:notesMasterId r:id="rId39"/>
  </p:notesMasterIdLst>
  <p:sldIdLst>
    <p:sldId id="256" r:id="rId3"/>
    <p:sldId id="324" r:id="rId4"/>
    <p:sldId id="257" r:id="rId5"/>
    <p:sldId id="323" r:id="rId6"/>
    <p:sldId id="314" r:id="rId7"/>
    <p:sldId id="322" r:id="rId8"/>
    <p:sldId id="325" r:id="rId9"/>
    <p:sldId id="326" r:id="rId10"/>
    <p:sldId id="330" r:id="rId11"/>
    <p:sldId id="328" r:id="rId12"/>
    <p:sldId id="329" r:id="rId13"/>
    <p:sldId id="331" r:id="rId14"/>
    <p:sldId id="332" r:id="rId15"/>
    <p:sldId id="315" r:id="rId16"/>
    <p:sldId id="316" r:id="rId17"/>
    <p:sldId id="261" r:id="rId18"/>
    <p:sldId id="262" r:id="rId19"/>
    <p:sldId id="283" r:id="rId20"/>
    <p:sldId id="320" r:id="rId21"/>
    <p:sldId id="321" r:id="rId22"/>
    <p:sldId id="337" r:id="rId23"/>
    <p:sldId id="289" r:id="rId24"/>
    <p:sldId id="290" r:id="rId25"/>
    <p:sldId id="286" r:id="rId26"/>
    <p:sldId id="263" r:id="rId27"/>
    <p:sldId id="268" r:id="rId28"/>
    <p:sldId id="265" r:id="rId29"/>
    <p:sldId id="277" r:id="rId30"/>
    <p:sldId id="334" r:id="rId31"/>
    <p:sldId id="271" r:id="rId32"/>
    <p:sldId id="272" r:id="rId33"/>
    <p:sldId id="335" r:id="rId34"/>
    <p:sldId id="303" r:id="rId35"/>
    <p:sldId id="333" r:id="rId36"/>
    <p:sldId id="336" r:id="rId37"/>
    <p:sldId id="338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4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 showGuides="1">
      <p:cViewPr varScale="1">
        <p:scale>
          <a:sx n="110" d="100"/>
          <a:sy n="110" d="100"/>
        </p:scale>
        <p:origin x="1650" y="108"/>
      </p:cViewPr>
      <p:guideLst>
        <p:guide orient="horz" pos="324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184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04064DA-09E3-4593-BE9E-595C9CFDA03C}" type="datetimeFigureOut">
              <a:rPr lang="en-GB"/>
              <a:pPr>
                <a:defRPr/>
              </a:pPr>
              <a:t>14/11/2016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E34892-E86C-4FF8-B4E2-980202E4E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949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-white-transpgif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10788" y="-819150"/>
            <a:ext cx="7270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UoB-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1738" y="549275"/>
            <a:ext cx="270033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ity panora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3999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2938" y="5897563"/>
            <a:ext cx="6149975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533400"/>
            <a:ext cx="22193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7063" y="3235325"/>
            <a:ext cx="8258175" cy="658813"/>
          </a:xfrm>
        </p:spPr>
        <p:txBody>
          <a:bodyPr lIns="0" tIns="0" rIns="0" bIns="0"/>
          <a:lstStyle>
            <a:lvl1pPr marL="0" indent="0">
              <a:buFontTx/>
              <a:buNone/>
              <a:defRPr sz="3600"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6473" y="1909391"/>
            <a:ext cx="82296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012160" y="5301208"/>
            <a:ext cx="3060457" cy="1296143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5940152" y="5045388"/>
            <a:ext cx="228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Supported By 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690B9-E442-49B0-BFFC-2F1C2BCC41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91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91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FC2A2-DBD1-4701-AC08-84FAE833B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273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2735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19693-63E8-4B43-84FB-BF96F3F874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273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DBF03-678F-4E11-AD91-9A1BF3BE66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600200"/>
            <a:ext cx="4038600" cy="4273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2735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2C0F0-D64A-432E-8A0A-1478671568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-white-transpgif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10788" y="-819150"/>
            <a:ext cx="7270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UoB-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1738" y="549275"/>
            <a:ext cx="270033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ity panora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2938" y="5897563"/>
            <a:ext cx="6149975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533400"/>
            <a:ext cx="22193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7063" y="3235325"/>
            <a:ext cx="8258175" cy="658813"/>
          </a:xfrm>
        </p:spPr>
        <p:txBody>
          <a:bodyPr lIns="0" tIns="0" rIns="0" bIns="0"/>
          <a:lstStyle>
            <a:lvl1pPr marL="0" indent="0">
              <a:buFontTx/>
              <a:buNone/>
              <a:defRPr sz="3600"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637928"/>
            <a:ext cx="82296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8244408" y="73025"/>
            <a:ext cx="802755" cy="47625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39AB0A09-8F64-44FA-926C-8BF70E6DFE9A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460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D09C9-94CE-4069-892F-EFD5F316121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254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B53D-E270-4DEA-AE9A-6721A73265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17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A1D0A-E6E6-45CA-927E-29A5640672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671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119A4-74F9-4AED-9E0E-17F3C5F19F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90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72400" y="73025"/>
            <a:ext cx="874763" cy="476250"/>
          </a:xfrm>
        </p:spPr>
        <p:txBody>
          <a:bodyPr/>
          <a:lstStyle>
            <a:lvl1pPr>
              <a:defRPr sz="1600" b="0" smtClean="0"/>
            </a:lvl1pPr>
          </a:lstStyle>
          <a:p>
            <a:pPr>
              <a:defRPr/>
            </a:pPr>
            <a:fld id="{D3D7B3C8-E367-475A-8C0B-CDAE02BBB237}" type="slidenum">
              <a:rPr lang="en-GB"/>
              <a:pPr>
                <a:defRPr/>
              </a:pPr>
              <a:t>‹#›</a:t>
            </a:fld>
            <a:r>
              <a:rPr lang="en-GB" dirty="0"/>
              <a:t>/23</a:t>
            </a:r>
          </a:p>
        </p:txBody>
      </p:sp>
    </p:spTree>
    <p:extLst>
      <p:ext uri="{BB962C8B-B14F-4D97-AF65-F5344CB8AC3E}">
        <p14:creationId xmlns:p14="http://schemas.microsoft.com/office/powerpoint/2010/main" val="2800321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52F97-08AC-4374-9E2E-830D1111C7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703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C6878-FDF7-4DD3-A78D-13887C0833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661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1EBA6-5BDD-4139-A949-780553CD5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72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690B9-E442-49B0-BFFC-2F1C2BCC41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055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91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91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FC2A2-DBD1-4701-AC08-84FAE833B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671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273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2735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19693-63E8-4B43-84FB-BF96F3F874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192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273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DBF03-678F-4E11-AD91-9A1BF3BE66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8595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600200"/>
            <a:ext cx="4038600" cy="4273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2735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2C0F0-D64A-432E-8A0A-1478671568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80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B53D-E270-4DEA-AE9A-6721A73265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72400" y="73025"/>
            <a:ext cx="874763" cy="476250"/>
          </a:xfrm>
        </p:spPr>
        <p:txBody>
          <a:bodyPr/>
          <a:lstStyle>
            <a:lvl1pPr>
              <a:defRPr sz="1600" b="0" smtClean="0"/>
            </a:lvl1pPr>
          </a:lstStyle>
          <a:p>
            <a:pPr>
              <a:defRPr/>
            </a:pPr>
            <a:fld id="{D3D7B3C8-E367-475A-8C0B-CDAE02BBB237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52F97-08AC-4374-9E2E-830D1111C7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C6878-FDF7-4DD3-A78D-13887C0833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1EBA6-5BDD-4139-A949-780553CD5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065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08275"/>
            <a:ext cx="82296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73025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B01C2E"/>
                </a:solidFill>
                <a:latin typeface="+mn-lt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2DD09C9-94CE-4069-892F-EFD5F31612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29" name="Picture 6" descr="City panorama"/>
          <p:cNvPicPr>
            <a:picLocks noChangeAspect="1" noChangeArrowheads="1"/>
          </p:cNvPicPr>
          <p:nvPr/>
        </p:nvPicPr>
        <p:blipFill>
          <a:blip r:embed="rId16" cstate="print"/>
          <a:srcRect b="30608"/>
          <a:stretch>
            <a:fillRect/>
          </a:stretch>
        </p:blipFill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9750" y="188913"/>
            <a:ext cx="22193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8"/>
          <p:cNvSpPr txBox="1">
            <a:spLocks/>
          </p:cNvSpPr>
          <p:nvPr userDrawn="1"/>
        </p:nvSpPr>
        <p:spPr>
          <a:xfrm>
            <a:off x="8676456" y="1017"/>
            <a:ext cx="442715" cy="331639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AB0A09-8F64-44FA-926C-8BF70E6DFE9A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06" r:id="rId3"/>
    <p:sldLayoutId id="2147483707" r:id="rId4"/>
    <p:sldLayoutId id="2147483708" r:id="rId5"/>
    <p:sldLayoutId id="2147483719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3200">
          <a:solidFill>
            <a:srgbClr val="B01C2E"/>
          </a:solidFill>
          <a:latin typeface="+mj-lt"/>
          <a:ea typeface="ＭＳ Ｐゴシック" charset="-128"/>
          <a:cs typeface="ＭＳ Ｐゴシック" charset="-128"/>
        </a:defRPr>
      </a:lvl1pPr>
      <a:lvl2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2pPr>
      <a:lvl3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3pPr>
      <a:lvl4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4pPr>
      <a:lvl5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5pPr>
      <a:lvl6pPr marL="8985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6pPr>
      <a:lvl7pPr marL="13557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7pPr>
      <a:lvl8pPr marL="18129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8pPr>
      <a:lvl9pPr marL="22701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800">
          <a:solidFill>
            <a:schemeClr val="tx1"/>
          </a:solidFill>
          <a:latin typeface="+mn-lt"/>
          <a:ea typeface="ＭＳ Ｐゴシック" pitchFamily="-10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400">
          <a:solidFill>
            <a:schemeClr val="tx1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065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08275"/>
            <a:ext cx="82296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73025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B01C2E"/>
                </a:solidFill>
                <a:latin typeface="+mn-lt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2DD09C9-94CE-4069-892F-EFD5F31612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29" name="Picture 6" descr="City panorama"/>
          <p:cNvPicPr>
            <a:picLocks noChangeAspect="1" noChangeArrowheads="1"/>
          </p:cNvPicPr>
          <p:nvPr/>
        </p:nvPicPr>
        <p:blipFill>
          <a:blip r:embed="rId16" cstate="print"/>
          <a:srcRect b="30608"/>
          <a:stretch>
            <a:fillRect/>
          </a:stretch>
        </p:blipFill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9750" y="188913"/>
            <a:ext cx="22193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460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3200">
          <a:solidFill>
            <a:srgbClr val="B01C2E"/>
          </a:solidFill>
          <a:latin typeface="+mj-lt"/>
          <a:ea typeface="ＭＳ Ｐゴシック" charset="-128"/>
          <a:cs typeface="ＭＳ Ｐゴシック" charset="-128"/>
        </a:defRPr>
      </a:lvl1pPr>
      <a:lvl2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2pPr>
      <a:lvl3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3pPr>
      <a:lvl4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4pPr>
      <a:lvl5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  <a:ea typeface="ＭＳ Ｐゴシック" charset="-128"/>
          <a:cs typeface="ＭＳ Ｐゴシック" charset="-128"/>
        </a:defRPr>
      </a:lvl5pPr>
      <a:lvl6pPr marL="8985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6pPr>
      <a:lvl7pPr marL="13557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7pPr>
      <a:lvl8pPr marL="18129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8pPr>
      <a:lvl9pPr marL="2270125" indent="-441325" algn="l" rtl="0" fontAlgn="base">
        <a:spcBef>
          <a:spcPct val="0"/>
        </a:spcBef>
        <a:spcAft>
          <a:spcPct val="0"/>
        </a:spcAft>
        <a:buBlip>
          <a:blip r:embed="rId18"/>
        </a:buBlip>
        <a:defRPr sz="4400">
          <a:solidFill>
            <a:srgbClr val="B01C2E"/>
          </a:solidFill>
          <a:latin typeface="Arial" pitchFamily="-10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800">
          <a:solidFill>
            <a:schemeClr val="tx1"/>
          </a:solidFill>
          <a:latin typeface="+mn-lt"/>
          <a:ea typeface="ＭＳ Ｐゴシック" pitchFamily="-10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400">
          <a:solidFill>
            <a:schemeClr val="tx1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microsoft.com/office/2007/relationships/media" Target="../media/media2.mp4"/><Relationship Id="rId7" Type="http://schemas.openxmlformats.org/officeDocument/2006/relationships/image" Target="../media/image4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microsoft.com/office/2007/relationships/media" Target="../media/media4.mp4"/><Relationship Id="rId7" Type="http://schemas.openxmlformats.org/officeDocument/2006/relationships/image" Target="../media/image49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8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"/>
          <p:cNvSpPr>
            <a:spLocks noGrp="1"/>
          </p:cNvSpPr>
          <p:nvPr>
            <p:ph type="ctrTitle"/>
          </p:nvPr>
        </p:nvSpPr>
        <p:spPr>
          <a:xfrm>
            <a:off x="442912" y="2570163"/>
            <a:ext cx="8701087" cy="1362893"/>
          </a:xfrm>
        </p:spPr>
        <p:txBody>
          <a:bodyPr/>
          <a:lstStyle/>
          <a:p>
            <a:r>
              <a:rPr lang="en-GB" sz="3200" b="1" dirty="0" smtClean="0"/>
              <a:t>Nonlinear Vibration Analysis of a Complex Aerospace Structure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endParaRPr lang="en-GB" sz="3600" dirty="0" smtClean="0">
              <a:ea typeface="ＭＳ Ｐゴシック" pitchFamily="34" charset="-128"/>
            </a:endParaRPr>
          </a:p>
        </p:txBody>
      </p:sp>
      <p:sp>
        <p:nvSpPr>
          <p:cNvPr id="5123" name="Subtitle 6"/>
          <p:cNvSpPr>
            <a:spLocks noGrp="1"/>
          </p:cNvSpPr>
          <p:nvPr>
            <p:ph type="subTitle" idx="1"/>
          </p:nvPr>
        </p:nvSpPr>
        <p:spPr>
          <a:xfrm>
            <a:off x="442913" y="4581525"/>
            <a:ext cx="8258175" cy="2087835"/>
          </a:xfrm>
        </p:spPr>
        <p:txBody>
          <a:bodyPr>
            <a:noAutofit/>
          </a:bodyPr>
          <a:lstStyle/>
          <a:p>
            <a:r>
              <a:rPr lang="it-IT" sz="2400" dirty="0" smtClean="0"/>
              <a:t>Samson.B.Cooper </a:t>
            </a:r>
            <a:endParaRPr lang="it-IT" sz="1600" dirty="0"/>
          </a:p>
          <a:p>
            <a:r>
              <a:rPr lang="it-IT" sz="2800" dirty="0" smtClean="0"/>
              <a:t>University of Bristol</a:t>
            </a:r>
            <a:endParaRPr lang="it-IT" sz="1600" dirty="0"/>
          </a:p>
          <a:p>
            <a:r>
              <a:rPr lang="it-IT" sz="2000" dirty="0" smtClean="0"/>
              <a:t>Department of Mechanical Engineering </a:t>
            </a:r>
          </a:p>
          <a:p>
            <a:r>
              <a:rPr lang="it-IT" sz="2000" dirty="0" smtClean="0"/>
              <a:t>Bristol, United Kingdom</a:t>
            </a:r>
          </a:p>
          <a:p>
            <a:r>
              <a:rPr lang="it-IT" sz="1600" i="1" dirty="0" smtClean="0"/>
              <a:t>Supervised By: Dr Dario DiMiao and Prof David Ewins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740895"/>
          </a:xfrm>
        </p:spPr>
        <p:txBody>
          <a:bodyPr/>
          <a:lstStyle/>
          <a:p>
            <a:r>
              <a:rPr lang="en-GB" dirty="0" smtClean="0"/>
              <a:t>Nonlinearities were detected at the wing-to-payload mounting interfaces.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Nonlinearity in Current Design </a:t>
            </a:r>
            <a:br>
              <a:rPr lang="en-GB" dirty="0" smtClean="0"/>
            </a:br>
            <a:r>
              <a:rPr lang="en-GB" sz="2400" dirty="0" smtClean="0"/>
              <a:t>An industrial case study-F-16 Aircraft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195" y="3124271"/>
            <a:ext cx="3733921" cy="288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956" r="5816" b="14592"/>
          <a:stretch/>
        </p:blipFill>
        <p:spPr>
          <a:xfrm>
            <a:off x="5956097" y="2767535"/>
            <a:ext cx="2592288" cy="17676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051" y="4535223"/>
            <a:ext cx="3149949" cy="2322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395" y="3539297"/>
            <a:ext cx="2318325" cy="18724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6106741"/>
            <a:ext cx="5956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</a:rPr>
              <a:t>G.Kerschen</a:t>
            </a:r>
            <a:r>
              <a:rPr lang="en-GB" dirty="0" smtClean="0">
                <a:solidFill>
                  <a:srgbClr val="000000"/>
                </a:solidFill>
              </a:rPr>
              <a:t> et al., IFASD 2015, University of Liege Belgium 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75726" y="5523479"/>
            <a:ext cx="2259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GVT Test Campaign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2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923538"/>
            <a:ext cx="8435280" cy="3950213"/>
          </a:xfrm>
        </p:spPr>
        <p:txBody>
          <a:bodyPr/>
          <a:lstStyle/>
          <a:p>
            <a:r>
              <a:rPr lang="en-GB" sz="1800" dirty="0" smtClean="0"/>
              <a:t>Stiffness and Damping characteristics of the wing-to-payload mounting interface across the back wing-to-payload connection.</a:t>
            </a:r>
          </a:p>
          <a:p>
            <a:r>
              <a:rPr lang="en-GB" sz="1800" dirty="0" smtClean="0"/>
              <a:t>Selected results around the third mode at different excitation levels. 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717038"/>
          </a:xfrm>
        </p:spPr>
        <p:txBody>
          <a:bodyPr/>
          <a:lstStyle/>
          <a:p>
            <a:r>
              <a:rPr lang="en-GB" dirty="0" smtClean="0"/>
              <a:t>F-16-Aircraft GVT Campaign-</a:t>
            </a:r>
            <a:r>
              <a:rPr lang="en-GB" sz="2400" dirty="0" smtClean="0"/>
              <a:t>Test Result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24" y="2968924"/>
            <a:ext cx="4343723" cy="18722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547" y="2968924"/>
            <a:ext cx="4157832" cy="18594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-1" b="2255"/>
          <a:stretch/>
        </p:blipFill>
        <p:spPr>
          <a:xfrm>
            <a:off x="278836" y="4841132"/>
            <a:ext cx="4429192" cy="17951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1014" y="4810034"/>
            <a:ext cx="4197019" cy="17807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309119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Stiffness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8449" y="3075625"/>
            <a:ext cx="114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Damping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7915" y="309119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Stiffness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9541" y="3091191"/>
            <a:ext cx="114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Damping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497743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Stiffness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9795" y="4972311"/>
            <a:ext cx="114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Damping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5240" y="4993865"/>
            <a:ext cx="114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Damping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2044" y="50450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Stiffness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414844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9.6N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64872" y="41210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9.6N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45367" y="412674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48N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73494" y="41210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48N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9832" y="60460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76.6N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9510" y="60093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76.6N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45367" y="60460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95.6N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47085" y="601947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95.6N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1655" y="6507933"/>
            <a:ext cx="92525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err="1">
                <a:solidFill>
                  <a:srgbClr val="000000"/>
                </a:solidFill>
              </a:rPr>
              <a:t>G.Kerschen</a:t>
            </a:r>
            <a:r>
              <a:rPr lang="en-GB" sz="1050" dirty="0">
                <a:solidFill>
                  <a:srgbClr val="000000"/>
                </a:solidFill>
              </a:rPr>
              <a:t>, </a:t>
            </a:r>
            <a:r>
              <a:rPr lang="en-GB" sz="1050" dirty="0" err="1">
                <a:solidFill>
                  <a:srgbClr val="000000"/>
                </a:solidFill>
              </a:rPr>
              <a:t>K.Worden</a:t>
            </a:r>
            <a:r>
              <a:rPr lang="en-GB" sz="1050" dirty="0">
                <a:solidFill>
                  <a:srgbClr val="000000"/>
                </a:solidFill>
              </a:rPr>
              <a:t>., A. </a:t>
            </a:r>
            <a:r>
              <a:rPr lang="en-GB" sz="1050" dirty="0" err="1">
                <a:solidFill>
                  <a:srgbClr val="000000"/>
                </a:solidFill>
              </a:rPr>
              <a:t>F.Vakakis</a:t>
            </a:r>
            <a:r>
              <a:rPr lang="en-GB" sz="1050" dirty="0">
                <a:solidFill>
                  <a:srgbClr val="000000"/>
                </a:solidFill>
              </a:rPr>
              <a:t>, </a:t>
            </a:r>
            <a:r>
              <a:rPr lang="en-GB" sz="1050" dirty="0" err="1">
                <a:solidFill>
                  <a:srgbClr val="000000"/>
                </a:solidFill>
              </a:rPr>
              <a:t>J.C.Golinval</a:t>
            </a:r>
            <a:r>
              <a:rPr lang="en-GB" sz="1050" dirty="0">
                <a:solidFill>
                  <a:srgbClr val="000000"/>
                </a:solidFill>
              </a:rPr>
              <a:t>,, </a:t>
            </a:r>
            <a:r>
              <a:rPr lang="en-GB" sz="1050" b="1" i="1" dirty="0">
                <a:solidFill>
                  <a:srgbClr val="000000"/>
                </a:solidFill>
              </a:rPr>
              <a:t>Past, present and future of nonlinear system identification in structural dynamics</a:t>
            </a:r>
            <a:r>
              <a:rPr lang="en-GB" sz="1050" dirty="0">
                <a:solidFill>
                  <a:srgbClr val="000000"/>
                </a:solidFill>
              </a:rPr>
              <a:t>. Mechanical Systems and Signal Processing, 2006. 20(3): p. 505-592.</a:t>
            </a:r>
          </a:p>
        </p:txBody>
      </p:sp>
    </p:spTree>
    <p:extLst>
      <p:ext uri="{BB962C8B-B14F-4D97-AF65-F5344CB8AC3E}">
        <p14:creationId xmlns:p14="http://schemas.microsoft.com/office/powerpoint/2010/main" val="26060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5579" y="2370304"/>
            <a:ext cx="8229600" cy="3165475"/>
          </a:xfrm>
        </p:spPr>
        <p:txBody>
          <a:bodyPr/>
          <a:lstStyle/>
          <a:p>
            <a:r>
              <a:rPr lang="en-GB" dirty="0"/>
              <a:t>Inapplicability of Linear I</a:t>
            </a:r>
            <a:r>
              <a:rPr lang="en-GB" dirty="0" smtClean="0"/>
              <a:t>dentification Concepts.</a:t>
            </a:r>
          </a:p>
          <a:p>
            <a:r>
              <a:rPr lang="en-US" dirty="0" smtClean="0"/>
              <a:t>Nonlinear structures are sensitive </a:t>
            </a:r>
            <a:r>
              <a:rPr lang="en-US" dirty="0"/>
              <a:t>to input signals during </a:t>
            </a:r>
            <a:r>
              <a:rPr lang="en-US" dirty="0" smtClean="0"/>
              <a:t>experiments. </a:t>
            </a:r>
            <a:endParaRPr lang="en-US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in Nonlinearity Identification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573016"/>
            <a:ext cx="3956647" cy="3139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429747"/>
            <a:ext cx="4072481" cy="34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4592" y="1916832"/>
            <a:ext cx="8229600" cy="3380854"/>
          </a:xfrm>
        </p:spPr>
        <p:txBody>
          <a:bodyPr/>
          <a:lstStyle/>
          <a:p>
            <a:r>
              <a:rPr lang="en-GB" dirty="0" smtClean="0"/>
              <a:t>Nonlinear responses are individualistic in nature. </a:t>
            </a:r>
          </a:p>
          <a:p>
            <a:r>
              <a:rPr lang="en-US" dirty="0" smtClean="0"/>
              <a:t>Obtaining </a:t>
            </a:r>
            <a:r>
              <a:rPr lang="en-US" dirty="0"/>
              <a:t>the functional form of nonlinearity is an integral part of  nonlinear identification, its arguably the most important and difficult </a:t>
            </a:r>
            <a:r>
              <a:rPr lang="en-US" dirty="0" smtClean="0"/>
              <a:t>task.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in Nonlinearity Identification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537" y="4394116"/>
            <a:ext cx="3888432" cy="2492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88" y="4365945"/>
            <a:ext cx="3503784" cy="24107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339752" y="3485679"/>
                <a:ext cx="396044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acc>
                        <m:accPr>
                          <m:chr m:val="̈"/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acc>
                        <m:accPr>
                          <m:chr m:val="̇"/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̇"/>
                              <m:ctrlPr>
                                <a:rPr lang="en-GB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d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3485679"/>
                <a:ext cx="3960440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08" t="-1667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4619392" y="3396742"/>
            <a:ext cx="1080120" cy="65051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6481" y="3976183"/>
            <a:ext cx="8152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</a:rPr>
              <a:t>Limited amount of prior knowledge on the nonlinear terms in the EOM. </a:t>
            </a: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86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45139"/>
            <a:ext cx="8229600" cy="699685"/>
          </a:xfrm>
        </p:spPr>
        <p:txBody>
          <a:bodyPr/>
          <a:lstStyle/>
          <a:p>
            <a:r>
              <a:rPr lang="en-GB" dirty="0" smtClean="0"/>
              <a:t>Proposed Methodology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267744" y="1674591"/>
            <a:ext cx="4608512" cy="2494394"/>
          </a:xfrm>
          <a:prstGeom prst="ellipse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u="sng" dirty="0" smtClean="0">
                <a:solidFill>
                  <a:srgbClr val="000000"/>
                </a:solidFill>
              </a:rPr>
              <a:t>ULM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Modal Testing and Solution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FE/EMA Correlation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Model Updating 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Linear Model Validation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00318" y="3552820"/>
            <a:ext cx="4824536" cy="3155083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u="sng" dirty="0" smtClean="0">
                <a:solidFill>
                  <a:srgbClr val="000000"/>
                </a:solidFill>
              </a:rPr>
              <a:t>NL-ID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Detection of Nonlinearity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Location of Nonlinearity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Characterisation of Nonlinearity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Quantification of Nonlinearity </a:t>
            </a:r>
          </a:p>
          <a:p>
            <a:pPr algn="ctr"/>
            <a:endParaRPr lang="en-GB" dirty="0" smtClean="0">
              <a:solidFill>
                <a:srgbClr val="000000"/>
              </a:solidFill>
            </a:endParaRP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412386" y="3464939"/>
            <a:ext cx="4289648" cy="3155083"/>
          </a:xfrm>
          <a:prstGeom prst="ellipse">
            <a:avLst/>
          </a:prstGeom>
          <a:gradFill>
            <a:gsLst>
              <a:gs pos="1000">
                <a:schemeClr val="accent6">
                  <a:tint val="50000"/>
                  <a:satMod val="300000"/>
                </a:schemeClr>
              </a:gs>
              <a:gs pos="30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u="sng" dirty="0" smtClean="0">
                <a:solidFill>
                  <a:srgbClr val="000000"/>
                </a:solidFill>
              </a:rPr>
              <a:t>NLMV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Model Upgrading 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Nonlinear Model Updating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</a:rPr>
              <a:t>Nonlinear Model Verification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00826" y="3321594"/>
            <a:ext cx="2942348" cy="1407615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NLFEA</a:t>
            </a:r>
            <a:endParaRPr lang="en-GB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1932705"/>
            <a:ext cx="2304256" cy="49530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Phase 1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594" y="3481000"/>
            <a:ext cx="1954014" cy="49530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Phase 2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57210" y="3717032"/>
            <a:ext cx="2304256" cy="49530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Phase 3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8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2558" y="3641200"/>
            <a:ext cx="8598884" cy="828351"/>
          </a:xfrm>
        </p:spPr>
        <p:txBody>
          <a:bodyPr/>
          <a:lstStyle/>
          <a:p>
            <a:pPr lvl="0"/>
            <a:r>
              <a:rPr lang="en-GB" sz="2000" dirty="0">
                <a:solidFill>
                  <a:srgbClr val="000000"/>
                </a:solidFill>
              </a:rPr>
              <a:t>The </a:t>
            </a:r>
            <a:r>
              <a:rPr lang="en-GB" sz="2000" dirty="0" smtClean="0">
                <a:solidFill>
                  <a:srgbClr val="000000"/>
                </a:solidFill>
              </a:rPr>
              <a:t>missile assembly </a:t>
            </a:r>
            <a:r>
              <a:rPr lang="en-GB" sz="2000" dirty="0">
                <a:solidFill>
                  <a:srgbClr val="000000"/>
                </a:solidFill>
              </a:rPr>
              <a:t>is designed to understand the effect of </a:t>
            </a:r>
            <a:r>
              <a:rPr lang="en-GB" sz="2000" dirty="0" smtClean="0">
                <a:solidFill>
                  <a:srgbClr val="000000"/>
                </a:solidFill>
              </a:rPr>
              <a:t>nonlinearities caused by bolted joints. 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773667"/>
          </a:xfrm>
        </p:spPr>
        <p:txBody>
          <a:bodyPr/>
          <a:lstStyle/>
          <a:p>
            <a:r>
              <a:rPr lang="en-GB" dirty="0" smtClean="0"/>
              <a:t>Case Study –</a:t>
            </a:r>
            <a:r>
              <a:rPr lang="en-GB" sz="2000" dirty="0" smtClean="0"/>
              <a:t>Missile Test Structure  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58" y="1844825"/>
            <a:ext cx="8598884" cy="17963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60" y="4453564"/>
            <a:ext cx="8414242" cy="215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-7614" y="2195914"/>
            <a:ext cx="8388424" cy="1224136"/>
          </a:xfrm>
        </p:spPr>
        <p:txBody>
          <a:bodyPr/>
          <a:lstStyle/>
          <a:p>
            <a:r>
              <a:rPr lang="en-GB" dirty="0" smtClean="0"/>
              <a:t>several type of test were performed on the structure.</a:t>
            </a:r>
          </a:p>
          <a:p>
            <a:r>
              <a:rPr lang="en-GB" dirty="0" smtClean="0"/>
              <a:t>Several excitation methods were attempted.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1- Modal Test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30270"/>
              </p:ext>
            </p:extLst>
          </p:nvPr>
        </p:nvGraphicFramePr>
        <p:xfrm>
          <a:off x="179512" y="4149080"/>
          <a:ext cx="3816424" cy="1935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815"/>
                <a:gridCol w="1844609"/>
              </a:tblGrid>
              <a:tr h="370914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Force Levels</a:t>
                      </a:r>
                    </a:p>
                  </a:txBody>
                  <a:tcPr anchor="ctr"/>
                </a:tc>
              </a:tr>
              <a:tr h="4429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Random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</a:tr>
              <a:tr h="461890">
                <a:tc>
                  <a:txBody>
                    <a:bodyPr/>
                    <a:lstStyle/>
                    <a:p>
                      <a:r>
                        <a:rPr lang="en-GB" dirty="0" smtClean="0"/>
                        <a:t>Stepped Sine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</a:p>
                  </a:txBody>
                  <a:tcPr anchor="ctr"/>
                </a:tc>
              </a:tr>
              <a:tr h="65984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Impact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3573016"/>
            <a:ext cx="4611522" cy="2511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496944" cy="638324"/>
          </a:xfrm>
        </p:spPr>
        <p:txBody>
          <a:bodyPr/>
          <a:lstStyle/>
          <a:p>
            <a:r>
              <a:rPr lang="en-GB" dirty="0" smtClean="0"/>
              <a:t>Phase </a:t>
            </a:r>
            <a:r>
              <a:rPr lang="en-GB" sz="2400" dirty="0" smtClean="0"/>
              <a:t>1-Broadband Excitation Test-Results    (Step 1)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9855" y="1844824"/>
            <a:ext cx="45365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>
                <a:solidFill>
                  <a:prstClr val="black"/>
                </a:solidFill>
                <a:latin typeface="+mj-lt"/>
                <a:cs typeface="+mn-cs"/>
              </a:rPr>
              <a:t>Random excitation specified between 120-600 Hz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2000" dirty="0" smtClean="0">
              <a:solidFill>
                <a:prstClr val="black"/>
              </a:solidFill>
              <a:latin typeface="+mj-lt"/>
              <a:cs typeface="+mn-cs"/>
            </a:endParaRP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Font typeface="Arial"/>
              <a:buChar char="•"/>
            </a:pPr>
            <a:r>
              <a:rPr lang="en-GB" sz="2000" dirty="0" smtClean="0">
                <a:solidFill>
                  <a:prstClr val="black"/>
                </a:solidFill>
                <a:latin typeface="+mj-lt"/>
                <a:cs typeface="+mn-cs"/>
              </a:rPr>
              <a:t>FrFs and Coherence Function of selected points on the test structure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4365105"/>
            <a:ext cx="3785988" cy="2481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08" y="3501008"/>
            <a:ext cx="3863830" cy="3184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1988" y="1844825"/>
            <a:ext cx="3646660" cy="2430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507288" cy="854348"/>
          </a:xfrm>
        </p:spPr>
        <p:txBody>
          <a:bodyPr/>
          <a:lstStyle/>
          <a:p>
            <a:r>
              <a:rPr lang="en-GB" dirty="0" smtClean="0"/>
              <a:t> Phase 1-</a:t>
            </a:r>
            <a:r>
              <a:rPr lang="en-GB" sz="2800" dirty="0" smtClean="0"/>
              <a:t>Linear Identification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132856"/>
            <a:ext cx="7355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815806"/>
              </p:ext>
            </p:extLst>
          </p:nvPr>
        </p:nvGraphicFramePr>
        <p:xfrm>
          <a:off x="682625" y="3670300"/>
          <a:ext cx="7791450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" name="Document" r:id="rId3" imgW="5886333" imgH="2396015" progId="Word.Document.12">
                  <p:embed/>
                </p:oleObj>
              </mc:Choice>
              <mc:Fallback>
                <p:oleObj name="Document" r:id="rId3" imgW="5886333" imgH="23960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2625" y="3670300"/>
                        <a:ext cx="7791450" cy="316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395536" y="2060848"/>
            <a:ext cx="813690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3366FF"/>
              </a:buClr>
              <a:buFont typeface="Arial"/>
              <a:buChar char="•"/>
            </a:pPr>
            <a:r>
              <a:rPr lang="en-GB" dirty="0" smtClean="0"/>
              <a:t>FRFs </a:t>
            </a:r>
            <a:r>
              <a:rPr lang="en-GB" dirty="0"/>
              <a:t>and associated coherence functions obtained from the test </a:t>
            </a:r>
            <a:r>
              <a:rPr lang="en-GB" dirty="0" smtClean="0"/>
              <a:t>were </a:t>
            </a:r>
            <a:r>
              <a:rPr lang="en-GB" dirty="0"/>
              <a:t>exploited to identify the linear modal properties of the test </a:t>
            </a:r>
            <a:r>
              <a:rPr lang="en-GB" dirty="0" smtClean="0"/>
              <a:t>structure.</a:t>
            </a:r>
          </a:p>
          <a:p>
            <a:pPr marL="285750" indent="-285750">
              <a:buClr>
                <a:srgbClr val="3366FF"/>
              </a:buClr>
              <a:buFont typeface="Arial"/>
              <a:buChar char="•"/>
            </a:pPr>
            <a:endParaRPr lang="en-GB" dirty="0"/>
          </a:p>
          <a:p>
            <a:pPr marL="285750" indent="-285750">
              <a:buClr>
                <a:srgbClr val="3366FF"/>
              </a:buClr>
              <a:buFont typeface="Arial"/>
              <a:buChar char="•"/>
            </a:pPr>
            <a:r>
              <a:rPr lang="en-GB" dirty="0"/>
              <a:t>linear resonance frequencies and damping ratios were estimated using the </a:t>
            </a:r>
            <a:r>
              <a:rPr lang="en-GB" dirty="0" smtClean="0"/>
              <a:t>Polymax frequency</a:t>
            </a:r>
            <a:r>
              <a:rPr lang="en-GB" dirty="0"/>
              <a:t>-domain </a:t>
            </a:r>
            <a:r>
              <a:rPr lang="en-GB" dirty="0" smtClean="0"/>
              <a:t>identification method.</a:t>
            </a:r>
          </a:p>
          <a:p>
            <a:pPr>
              <a:buClr>
                <a:srgbClr val="3366FF"/>
              </a:buClr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689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0229" y="2132856"/>
            <a:ext cx="8229600" cy="3165475"/>
          </a:xfrm>
        </p:spPr>
        <p:txBody>
          <a:bodyPr/>
          <a:lstStyle/>
          <a:p>
            <a:r>
              <a:rPr lang="en-GB" dirty="0" smtClean="0"/>
              <a:t>Reconstructed Synthesised FRF compared with measured the FRF.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782341"/>
          </a:xfrm>
        </p:spPr>
        <p:txBody>
          <a:bodyPr/>
          <a:lstStyle/>
          <a:p>
            <a:r>
              <a:rPr lang="en-GB" dirty="0" smtClean="0"/>
              <a:t>Phase 1- Validation of Linear Identification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28" y="3140968"/>
            <a:ext cx="4436204" cy="33123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751" y="3140968"/>
            <a:ext cx="3971106" cy="331236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563888" y="3284984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63888" y="3429000"/>
            <a:ext cx="36004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44627" y="30596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Measured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923928" y="3289811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Reconstructed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1279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72816"/>
            <a:ext cx="8820472" cy="508518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PhD research in Nonlinear Dynamics of Engineering Structures. </a:t>
            </a:r>
          </a:p>
          <a:p>
            <a:pPr marL="0" indent="0">
              <a:buNone/>
            </a:pPr>
            <a:r>
              <a:rPr lang="en-GB" dirty="0" smtClean="0"/>
              <a:t>Department of Aerospace Engineering.</a:t>
            </a:r>
          </a:p>
          <a:p>
            <a:pPr marL="0" indent="0">
              <a:buNone/>
            </a:pPr>
            <a:r>
              <a:rPr lang="en-GB" dirty="0" smtClean="0"/>
              <a:t>2008-2010: A Levels @Wigan and Leigh College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Maths, Physics and Further Maths</a:t>
            </a:r>
          </a:p>
          <a:p>
            <a:pPr marL="0" indent="0">
              <a:buNone/>
            </a:pPr>
            <a:r>
              <a:rPr lang="en-GB" dirty="0" smtClean="0"/>
              <a:t>2010-2014: BEng, Degree @ </a:t>
            </a:r>
            <a:r>
              <a:rPr lang="en-GB" dirty="0" err="1" smtClean="0"/>
              <a:t>U.W.E,Bristol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Aerospace Design Engineering.</a:t>
            </a:r>
          </a:p>
          <a:p>
            <a:pPr marL="0" indent="0">
              <a:buNone/>
            </a:pPr>
            <a:r>
              <a:rPr lang="en-GB" dirty="0" smtClean="0"/>
              <a:t>2011-2012: Placement @ General Electric.</a:t>
            </a:r>
          </a:p>
          <a:p>
            <a:pPr marL="0" indent="0">
              <a:buNone/>
            </a:pPr>
            <a:r>
              <a:rPr lang="en-GB" dirty="0" smtClean="0"/>
              <a:t>                   Process and Design Engineer, Aviation Sector.</a:t>
            </a:r>
          </a:p>
          <a:p>
            <a:pPr marL="0" indent="0">
              <a:buNone/>
            </a:pPr>
            <a:r>
              <a:rPr lang="en-GB" dirty="0" smtClean="0"/>
              <a:t>Since 2014:PhD Student @ University of Bristol.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</a:t>
            </a:r>
            <a:r>
              <a:rPr lang="en-GB" i="1" dirty="0" smtClean="0">
                <a:solidFill>
                  <a:srgbClr val="00B050"/>
                </a:solidFill>
              </a:rPr>
              <a:t>Nonlinear Identification in Engineering Structure</a:t>
            </a:r>
          </a:p>
          <a:p>
            <a:pPr marL="0" indent="0">
              <a:buNone/>
            </a:pPr>
            <a:r>
              <a:rPr lang="en-GB" i="1" dirty="0">
                <a:solidFill>
                  <a:srgbClr val="00B050"/>
                </a:solidFill>
              </a:rPr>
              <a:t> </a:t>
            </a:r>
            <a:r>
              <a:rPr lang="en-GB" i="1" dirty="0" smtClean="0">
                <a:solidFill>
                  <a:srgbClr val="00B050"/>
                </a:solidFill>
              </a:rPr>
              <a:t>                  Experimental and Computational Methods.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854348"/>
          </a:xfrm>
        </p:spPr>
        <p:txBody>
          <a:bodyPr/>
          <a:lstStyle/>
          <a:p>
            <a:r>
              <a:rPr lang="en-GB" dirty="0" smtClean="0"/>
              <a:t>Myself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33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de_1Miss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3825" y="4077072"/>
            <a:ext cx="4389365" cy="223289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Mode-Shapes</a:t>
            </a:r>
            <a:endParaRPr lang="en-GB" dirty="0"/>
          </a:p>
        </p:txBody>
      </p:sp>
      <p:pic>
        <p:nvPicPr>
          <p:cNvPr id="5" name="Mode_3Miss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08068" y="4077072"/>
            <a:ext cx="4142640" cy="22328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9680" y="415836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MODE 1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418641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MODE 3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584" y="1964350"/>
            <a:ext cx="7128792" cy="19442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1327750">
            <a:off x="1835696" y="474363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Missil</a:t>
            </a:r>
            <a:r>
              <a:rPr lang="en-GB" dirty="0">
                <a:ln>
                  <a:solidFill>
                    <a:srgbClr val="FF0000"/>
                  </a:solidFill>
                </a:ln>
              </a:rPr>
              <a:t>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21002" y="519351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Hanger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474363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Missile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 rot="21327082">
            <a:off x="6863539" y="520164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Hanger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6647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6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Mode-Shapes</a:t>
            </a:r>
            <a:endParaRPr lang="en-GB" dirty="0"/>
          </a:p>
        </p:txBody>
      </p:sp>
      <p:pic>
        <p:nvPicPr>
          <p:cNvPr id="6" name="Mode_4Mis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3069" y="4279811"/>
            <a:ext cx="4396410" cy="2374495"/>
          </a:xfrm>
          <a:prstGeom prst="rect">
            <a:avLst/>
          </a:prstGeom>
        </p:spPr>
      </p:pic>
      <p:pic>
        <p:nvPicPr>
          <p:cNvPr id="7" name="Mode_5Miss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961328" y="4318600"/>
            <a:ext cx="4125558" cy="23744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8703" y="43310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MODE 4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92684" y="43310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MODE 6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5656" y="1988840"/>
            <a:ext cx="6408713" cy="20882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0851883">
            <a:off x="2074607" y="498540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Missile 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 rot="21081862">
            <a:off x="2647262" y="540723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Hanger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 rot="794220">
            <a:off x="6588224" y="498540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Missile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TextBox 15"/>
          <p:cNvSpPr txBox="1"/>
          <p:nvPr/>
        </p:nvSpPr>
        <p:spPr>
          <a:xfrm rot="1478011">
            <a:off x="6488737" y="56688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rgbClr val="FF0000"/>
                  </a:solidFill>
                </a:ln>
              </a:rPr>
              <a:t>Hanger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0152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repeatCount="indefinite" fill="remove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5335" y="1259714"/>
            <a:ext cx="8435280" cy="710332"/>
          </a:xfrm>
        </p:spPr>
        <p:txBody>
          <a:bodyPr/>
          <a:lstStyle/>
          <a:p>
            <a:r>
              <a:rPr lang="en-GB" dirty="0" smtClean="0"/>
              <a:t>Phase 1-</a:t>
            </a:r>
            <a:r>
              <a:rPr lang="en-GB" sz="2400" dirty="0" smtClean="0"/>
              <a:t>Linear Finite Element Model 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5335" y="2043196"/>
            <a:ext cx="45622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The assembly was modelled using ABAQUS CAE simulation software.</a:t>
            </a:r>
            <a:endParaRPr lang="en-GB" sz="2000" dirty="0"/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Shell elements were used to model each part.</a:t>
            </a:r>
          </a:p>
          <a:p>
            <a:pPr>
              <a:buClr>
                <a:srgbClr val="0070C0"/>
              </a:buClr>
            </a:pP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384" y="1732783"/>
            <a:ext cx="3931818" cy="15202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4" y="3345946"/>
            <a:ext cx="3168352" cy="21022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030" y="4627650"/>
            <a:ext cx="3249450" cy="20484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237" y="2989121"/>
            <a:ext cx="5901542" cy="30081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01181" y="180141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Nose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20608881">
            <a:off x="1189104" y="36550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Tube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865162" y="43877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20073677">
            <a:off x="3024108" y="3513721"/>
            <a:ext cx="332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Complete Missile  Assembly 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6222" y="5250535"/>
            <a:ext cx="2479085" cy="15460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20244820">
            <a:off x="2979495" y="54375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Hanger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4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710332"/>
          </a:xfrm>
        </p:spPr>
        <p:txBody>
          <a:bodyPr/>
          <a:lstStyle/>
          <a:p>
            <a:r>
              <a:rPr lang="en-GB" sz="2800" dirty="0" smtClean="0"/>
              <a:t>Linear FE Frequency and  Modes Shapes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578196"/>
            <a:ext cx="4053022" cy="2592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2999" y="3212976"/>
            <a:ext cx="4345213" cy="3338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218" y="1786108"/>
            <a:ext cx="4752528" cy="20882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6744" y="4252887"/>
            <a:ext cx="4827964" cy="229904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14613" y="255161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268 Hz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891957" y="41490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679 Hz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850912" y="31330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514 Hz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410752" y="19168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224 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36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998364"/>
          </a:xfrm>
        </p:spPr>
        <p:txBody>
          <a:bodyPr/>
          <a:lstStyle/>
          <a:p>
            <a:r>
              <a:rPr lang="en-GB" dirty="0" smtClean="0"/>
              <a:t>Phase 2  Nonlinear Identification 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1916832"/>
            <a:ext cx="820891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</a:pPr>
            <a:endParaRPr lang="en-US" sz="2000" dirty="0" smtClean="0"/>
          </a:p>
          <a:p>
            <a:pPr>
              <a:buClr>
                <a:srgbClr val="3366FF"/>
              </a:buClr>
            </a:pPr>
            <a:r>
              <a:rPr lang="en-US" sz="2000" dirty="0" smtClean="0"/>
              <a:t>The whole nonlinear parametric identification was conducted based on experimental data. Mainly swept sine driven experiments.  </a:t>
            </a:r>
          </a:p>
          <a:p>
            <a:pPr>
              <a:buClr>
                <a:srgbClr val="3366FF"/>
              </a:buClr>
            </a:pPr>
            <a:endParaRPr lang="en-US" sz="2000" dirty="0"/>
          </a:p>
          <a:p>
            <a:pPr marL="342900" indent="-342900">
              <a:buClr>
                <a:srgbClr val="3366FF"/>
              </a:buClr>
              <a:buFont typeface="Arial"/>
              <a:buChar char="•"/>
            </a:pPr>
            <a:r>
              <a:rPr lang="en-US" sz="2000" dirty="0" smtClean="0"/>
              <a:t>Detection of Nonlinearity: </a:t>
            </a:r>
          </a:p>
          <a:p>
            <a:pPr>
              <a:buClr>
                <a:srgbClr val="3366FF"/>
              </a:buClr>
            </a:pPr>
            <a:r>
              <a:rPr lang="en-US" i="1" dirty="0" smtClean="0"/>
              <a:t>Time series inspection and time envelop analysis. </a:t>
            </a:r>
          </a:p>
          <a:p>
            <a:pPr>
              <a:buClr>
                <a:srgbClr val="3366FF"/>
              </a:buClr>
            </a:pPr>
            <a:endParaRPr lang="en-US" sz="2000" dirty="0" smtClean="0"/>
          </a:p>
          <a:p>
            <a:pPr marL="342900" indent="-342900">
              <a:buClr>
                <a:srgbClr val="3366FF"/>
              </a:buClr>
              <a:buFont typeface="Arial"/>
              <a:buChar char="•"/>
            </a:pPr>
            <a:r>
              <a:rPr lang="en-US" sz="2000" dirty="0" smtClean="0"/>
              <a:t>Characterization of Nonlinearity: </a:t>
            </a:r>
          </a:p>
          <a:p>
            <a:pPr>
              <a:buClr>
                <a:srgbClr val="3366FF"/>
              </a:buClr>
            </a:pPr>
            <a:r>
              <a:rPr lang="en-US" i="1" dirty="0" smtClean="0"/>
              <a:t>3D Representation of the measured acceleration response</a:t>
            </a:r>
          </a:p>
          <a:p>
            <a:pPr>
              <a:buClr>
                <a:srgbClr val="3366FF"/>
              </a:buClr>
            </a:pPr>
            <a:endParaRPr lang="en-US" i="1" dirty="0"/>
          </a:p>
          <a:p>
            <a:pPr marL="342900" indent="-342900">
              <a:buClr>
                <a:srgbClr val="3366FF"/>
              </a:buClr>
              <a:buFont typeface="Arial"/>
              <a:buChar char="•"/>
            </a:pPr>
            <a:r>
              <a:rPr lang="en-US" sz="2000" dirty="0" smtClean="0"/>
              <a:t>Direct Parameter Estimation of Nonlinear Terms </a:t>
            </a:r>
          </a:p>
          <a:p>
            <a:pPr>
              <a:buClr>
                <a:srgbClr val="3366FF"/>
              </a:buClr>
            </a:pPr>
            <a:r>
              <a:rPr lang="en-US" i="1" dirty="0" smtClean="0"/>
              <a:t>Curve Fitting Approach</a:t>
            </a:r>
            <a:endParaRPr lang="en-US" sz="2000" i="1" dirty="0" smtClean="0"/>
          </a:p>
          <a:p>
            <a:pPr>
              <a:buClr>
                <a:srgbClr val="3366FF"/>
              </a:buClr>
            </a:pPr>
            <a:r>
              <a:rPr lang="en-US" i="1" dirty="0" smtClean="0"/>
              <a:t>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6477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8798"/>
            <a:ext cx="8229600" cy="854348"/>
          </a:xfrm>
        </p:spPr>
        <p:txBody>
          <a:bodyPr/>
          <a:lstStyle/>
          <a:p>
            <a:r>
              <a:rPr lang="en-GB" dirty="0" smtClean="0"/>
              <a:t>Phase 2- </a:t>
            </a:r>
            <a:r>
              <a:rPr lang="en-GB" sz="2800" dirty="0" smtClean="0"/>
              <a:t>Detection of Nonlinearity     </a:t>
            </a:r>
            <a:endParaRPr lang="en-GB" sz="2800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1844824"/>
            <a:ext cx="894086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</a:pPr>
            <a:r>
              <a:rPr lang="en-GB" dirty="0" smtClean="0"/>
              <a:t> </a:t>
            </a:r>
            <a:r>
              <a:rPr lang="en-GB" sz="2400" dirty="0" smtClean="0"/>
              <a:t>Evidence of nonlinear behaviour based on experimental data</a:t>
            </a:r>
            <a:r>
              <a:rPr lang="en-GB" dirty="0" smtClean="0"/>
              <a:t>.</a:t>
            </a:r>
          </a:p>
          <a:p>
            <a:pPr>
              <a:buClr>
                <a:srgbClr val="3366FF"/>
              </a:buClr>
            </a:pPr>
            <a:endParaRPr lang="en-GB" dirty="0" smtClean="0"/>
          </a:p>
          <a:p>
            <a:pPr>
              <a:buClr>
                <a:srgbClr val="3366FF"/>
              </a:buClr>
            </a:pPr>
            <a:r>
              <a:rPr lang="en-GB" dirty="0" smtClean="0"/>
              <a:t>Envelope based analysis of swept time series data.</a:t>
            </a:r>
          </a:p>
          <a:p>
            <a:pPr marL="285750" indent="-285750">
              <a:buClr>
                <a:srgbClr val="3366FF"/>
              </a:buClr>
              <a:buFont typeface="Arial"/>
              <a:buChar char="•"/>
            </a:pPr>
            <a:r>
              <a:rPr lang="en-GB" i="1" dirty="0" smtClean="0"/>
              <a:t>Time response expressed in terms of Acceleration and Sweep Frequency.</a:t>
            </a:r>
          </a:p>
          <a:p>
            <a:pPr marL="285750" indent="-285750">
              <a:buClr>
                <a:srgbClr val="3366FF"/>
              </a:buClr>
              <a:buFont typeface="Arial"/>
              <a:buChar char="•"/>
            </a:pPr>
            <a:r>
              <a:rPr lang="en-GB" i="1" dirty="0"/>
              <a:t>A</a:t>
            </a:r>
            <a:r>
              <a:rPr lang="en-GB" i="1" dirty="0" smtClean="0"/>
              <a:t>bsence </a:t>
            </a:r>
            <a:r>
              <a:rPr lang="en-GB" i="1" dirty="0"/>
              <a:t>of proportionality is </a:t>
            </a:r>
            <a:r>
              <a:rPr lang="en-GB" i="1" dirty="0" smtClean="0"/>
              <a:t>noticed in the time envelope of 5N compared to 1N.</a:t>
            </a:r>
          </a:p>
          <a:p>
            <a:pPr marL="285750" indent="-285750">
              <a:buClr>
                <a:srgbClr val="3366FF"/>
              </a:buClr>
              <a:buFont typeface="Arial"/>
              <a:buChar char="•"/>
            </a:pPr>
            <a:r>
              <a:rPr lang="en-GB" i="1" dirty="0"/>
              <a:t>S</a:t>
            </a:r>
            <a:r>
              <a:rPr lang="en-GB" i="1" dirty="0" smtClean="0"/>
              <a:t>udden </a:t>
            </a:r>
            <a:r>
              <a:rPr lang="en-GB" i="1" dirty="0"/>
              <a:t>transition from large to small amplitude of </a:t>
            </a:r>
            <a:r>
              <a:rPr lang="en-GB" i="1" dirty="0" smtClean="0"/>
              <a:t>vibration noticed at 10N </a:t>
            </a:r>
            <a:r>
              <a:rPr lang="en-GB" i="1" dirty="0"/>
              <a:t>can also be described as a jump </a:t>
            </a:r>
            <a:r>
              <a:rPr lang="en-GB" i="1" dirty="0" smtClean="0"/>
              <a:t>phenomenon.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857224"/>
            <a:ext cx="4116693" cy="29742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2" y="3822726"/>
            <a:ext cx="4055707" cy="30087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396848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Mode 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82443" y="396873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Mode 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2081135"/>
            <a:ext cx="7344816" cy="1224136"/>
          </a:xfrm>
        </p:spPr>
        <p:txBody>
          <a:bodyPr/>
          <a:lstStyle/>
          <a:p>
            <a:r>
              <a:rPr lang="en-GB" sz="1800" dirty="0" smtClean="0"/>
              <a:t>Frequency domain inspection</a:t>
            </a:r>
          </a:p>
          <a:p>
            <a:r>
              <a:rPr lang="en-GB" sz="1800" dirty="0" smtClean="0"/>
              <a:t>Distortions and non-smoothness of resonance peak of the FRF.</a:t>
            </a:r>
          </a:p>
          <a:p>
            <a:r>
              <a:rPr lang="en-GB" sz="1800" dirty="0" smtClean="0"/>
              <a:t>Nature of Nonlinearity Softening and damping nonlinearities .  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926356"/>
          </a:xfrm>
        </p:spPr>
        <p:txBody>
          <a:bodyPr/>
          <a:lstStyle/>
          <a:p>
            <a:r>
              <a:rPr lang="en-GB" dirty="0" smtClean="0"/>
              <a:t>Phase 2   </a:t>
            </a:r>
            <a:r>
              <a:rPr lang="en-GB" sz="2800" dirty="0" smtClean="0"/>
              <a:t>Detection of Nonlinearity    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875"/>
          <a:stretch/>
        </p:blipFill>
        <p:spPr>
          <a:xfrm>
            <a:off x="755576" y="3429000"/>
            <a:ext cx="3816424" cy="30691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875"/>
          <a:stretch/>
        </p:blipFill>
        <p:spPr>
          <a:xfrm>
            <a:off x="4860032" y="3429000"/>
            <a:ext cx="3826768" cy="3069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3120605"/>
            <a:ext cx="30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FRF Response of the Missile Nose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365428" y="3120604"/>
            <a:ext cx="30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FRF Response of the Hanger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686800" cy="710332"/>
          </a:xfrm>
        </p:spPr>
        <p:txBody>
          <a:bodyPr/>
          <a:lstStyle/>
          <a:p>
            <a:r>
              <a:rPr lang="en-GB" dirty="0" smtClean="0"/>
              <a:t>Phase 2 </a:t>
            </a:r>
            <a:r>
              <a:rPr lang="en-GB" sz="2800" dirty="0" smtClean="0"/>
              <a:t>Characterisation of Nonlinearity 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41869" y="2146160"/>
            <a:ext cx="8579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aim of this step is to characterise the aspect of motion that drives the nonlinearity in the nonlinear behaviour of the structure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441869" y="3083374"/>
            <a:ext cx="7956376" cy="3745060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T</a:t>
            </a:r>
            <a:r>
              <a:rPr lang="en-US" sz="2000" dirty="0" smtClean="0">
                <a:solidFill>
                  <a:srgbClr val="000000"/>
                </a:solidFill>
              </a:rPr>
              <a:t>he </a:t>
            </a:r>
            <a:r>
              <a:rPr lang="en-US" sz="2000" dirty="0">
                <a:solidFill>
                  <a:srgbClr val="000000"/>
                </a:solidFill>
              </a:rPr>
              <a:t>strength of the </a:t>
            </a:r>
            <a:r>
              <a:rPr lang="en-US" sz="2000" dirty="0" smtClean="0">
                <a:solidFill>
                  <a:srgbClr val="000000"/>
                </a:solidFill>
              </a:rPr>
              <a:t>nonlinearity. </a:t>
            </a:r>
            <a:r>
              <a:rPr lang="en-US" sz="2000" dirty="0" err="1">
                <a:solidFill>
                  <a:srgbClr val="000000"/>
                </a:solidFill>
              </a:rPr>
              <a:t>i.e</a:t>
            </a:r>
            <a:r>
              <a:rPr lang="en-US" sz="2000" dirty="0">
                <a:solidFill>
                  <a:srgbClr val="000000"/>
                </a:solidFill>
              </a:rPr>
              <a:t> is it weak or strong </a:t>
            </a:r>
            <a:r>
              <a:rPr lang="en-US" sz="2000" dirty="0" smtClean="0">
                <a:solidFill>
                  <a:srgbClr val="000000"/>
                </a:solidFill>
              </a:rPr>
              <a:t>nonlinearity? 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>
                <a:solidFill>
                  <a:srgbClr val="000000"/>
                </a:solidFill>
              </a:rPr>
              <a:t>source of the </a:t>
            </a:r>
            <a:r>
              <a:rPr lang="en-US" sz="2000" dirty="0" smtClean="0">
                <a:solidFill>
                  <a:srgbClr val="000000"/>
                </a:solidFill>
              </a:rPr>
              <a:t>nonlinearity. </a:t>
            </a:r>
            <a:r>
              <a:rPr lang="en-US" sz="2000" dirty="0">
                <a:solidFill>
                  <a:srgbClr val="000000"/>
                </a:solidFill>
              </a:rPr>
              <a:t>i.e. is it stiffness or damping nonlinearity or </a:t>
            </a:r>
            <a:r>
              <a:rPr lang="en-US" sz="2000" dirty="0" smtClean="0">
                <a:solidFill>
                  <a:srgbClr val="000000"/>
                </a:solidFill>
              </a:rPr>
              <a:t>both? 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T</a:t>
            </a:r>
            <a:r>
              <a:rPr lang="en-US" sz="2000" dirty="0" smtClean="0">
                <a:solidFill>
                  <a:srgbClr val="000000"/>
                </a:solidFill>
              </a:rPr>
              <a:t>he </a:t>
            </a:r>
            <a:r>
              <a:rPr lang="en-US" sz="2000" dirty="0">
                <a:solidFill>
                  <a:srgbClr val="000000"/>
                </a:solidFill>
              </a:rPr>
              <a:t>nonlinear stiffness </a:t>
            </a:r>
            <a:r>
              <a:rPr lang="en-US" sz="2000" dirty="0" smtClean="0">
                <a:solidFill>
                  <a:srgbClr val="000000"/>
                </a:solidFill>
              </a:rPr>
              <a:t>characteristic. </a:t>
            </a:r>
            <a:r>
              <a:rPr lang="en-US" sz="2000" dirty="0">
                <a:solidFill>
                  <a:srgbClr val="000000"/>
                </a:solidFill>
              </a:rPr>
              <a:t>i.e. is it hardening or </a:t>
            </a:r>
            <a:r>
              <a:rPr lang="en-US" sz="2000" dirty="0" smtClean="0">
                <a:solidFill>
                  <a:srgbClr val="000000"/>
                </a:solidFill>
              </a:rPr>
              <a:t>softening? 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>
                <a:solidFill>
                  <a:srgbClr val="000000"/>
                </a:solidFill>
              </a:rPr>
              <a:t>characteristic of the restoring </a:t>
            </a:r>
            <a:r>
              <a:rPr lang="en-US" sz="2000" dirty="0" smtClean="0">
                <a:solidFill>
                  <a:srgbClr val="000000"/>
                </a:solidFill>
              </a:rPr>
              <a:t>force. </a:t>
            </a:r>
            <a:r>
              <a:rPr lang="en-US" sz="2000" dirty="0">
                <a:solidFill>
                  <a:srgbClr val="000000"/>
                </a:solidFill>
              </a:rPr>
              <a:t>i.e. is it symmetric or </a:t>
            </a:r>
            <a:r>
              <a:rPr lang="en-US" sz="2000" dirty="0" smtClean="0">
                <a:solidFill>
                  <a:srgbClr val="000000"/>
                </a:solidFill>
              </a:rPr>
              <a:t>asymmetric?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The type of nonlinearity in the structure. i.e. is it geometric, material or contact nonlinearities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?   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 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532" y="2619118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/>
              <a:t>linear sine-sweep excitation was applied on the test structure at low and high forcing </a:t>
            </a:r>
            <a:r>
              <a:rPr lang="en-US" dirty="0" smtClean="0"/>
              <a:t>amplitudes.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swept sine excitation was conducted on the second, third and fourth </a:t>
            </a:r>
            <a:r>
              <a:rPr lang="en-US" dirty="0" smtClean="0"/>
              <a:t>vibration modes </a:t>
            </a:r>
            <a:r>
              <a:rPr lang="en-US" dirty="0"/>
              <a:t>of the </a:t>
            </a:r>
            <a:r>
              <a:rPr lang="en-US" dirty="0" smtClean="0"/>
              <a:t>missile structure</a:t>
            </a:r>
            <a:r>
              <a:rPr lang="en-US" dirty="0"/>
              <a:t>. </a:t>
            </a:r>
            <a:endParaRPr lang="en-US" dirty="0" smtClean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/>
              <a:t>Modes </a:t>
            </a:r>
            <a:r>
              <a:rPr lang="en-US" dirty="0" smtClean="0"/>
              <a:t>4 was selected were </a:t>
            </a:r>
            <a:r>
              <a:rPr lang="en-US" dirty="0"/>
              <a:t>selected due </a:t>
            </a:r>
            <a:r>
              <a:rPr lang="en-US" dirty="0" smtClean="0"/>
              <a:t>to the severity of distortion observed around the resonance peak.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096" y="2619118"/>
            <a:ext cx="4055707" cy="3008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Characterisation of Nonlinearity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686800" cy="998364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/>
              <a:t>Application of the Restoring Force Surface Method (RFS).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41869" y="2146160"/>
            <a:ext cx="85792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Restoring force is based on a 3D representation of the measured </a:t>
            </a:r>
            <a:r>
              <a:rPr lang="en-GB" dirty="0" smtClean="0"/>
              <a:t>Acceleration, Velocity and displacement  of a selected mode of interest.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41869" y="2867350"/>
                <a:ext cx="7956376" cy="3153938"/>
              </a:xfrm>
            </p:spPr>
            <p:txBody>
              <a:bodyPr>
                <a:noAutofit/>
              </a:bodyPr>
              <a:lstStyle/>
              <a:p>
                <a:r>
                  <a:rPr lang="en-GB" sz="1800" dirty="0"/>
                  <a:t>The characterisation step is performed by taking the difference  between to displacement and velocity of two measured DOF</a:t>
                </a:r>
                <a:r>
                  <a:rPr lang="en-GB" sz="2000" dirty="0"/>
                  <a:t>.</a:t>
                </a:r>
              </a:p>
              <a:p>
                <a:pPr marL="0" indent="0">
                  <a:buNone/>
                </a:pPr>
                <a:r>
                  <a:rPr lang="en-GB" sz="2000" dirty="0"/>
                  <a:t>                            </a:t>
                </a:r>
              </a:p>
              <a:p>
                <a:pPr marL="0" indent="0">
                  <a:buNone/>
                </a:pPr>
                <a:r>
                  <a:rPr lang="en-GB" sz="2000" dirty="0"/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acc>
                          <m:accPr>
                            <m:chr m:val="̈"/>
                            <m:ctrlPr>
                              <a:rPr lang="en-GB" sz="2200" i="1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accPr>
                          <m:e>
                            <m:r>
                              <a:rPr lang="en-GB" sz="2200" i="1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GB" sz="2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2200" i="1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accPr>
                          <m:e>
                            <m:r>
                              <a:rPr lang="en-GB" sz="2200" i="1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2200" i="1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accPr>
                          <m:e>
                            <m:r>
                              <a:rPr lang="en-GB" sz="2200" i="1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GB" sz="2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)≈</m:t>
                    </m:r>
                    <m:sSub>
                      <m:sSubPr>
                        <m:ctrlP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200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200" dirty="0"/>
                  <a:t>              </a:t>
                </a:r>
              </a:p>
              <a:p>
                <a:pPr marL="0" indent="0">
                  <a:buNone/>
                </a:pPr>
                <a:r>
                  <a:rPr lang="en-GB" sz="1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GB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accPr>
                          <m:e>
                            <m: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dirty="0"/>
                  <a:t> are the displacement and velocity of the nonlinear connection                     </a:t>
                </a:r>
              </a:p>
              <a:p>
                <a:pPr marL="0" indent="0">
                  <a:buNone/>
                </a:pPr>
                <a:r>
                  <a:rPr lang="en-GB" sz="2200" dirty="0"/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−</m:t>
                        </m:r>
                        <m:acc>
                          <m:accPr>
                            <m:chr m:val="̇"/>
                            <m:ctrlP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=−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𝑖𝑟</m:t>
                        </m:r>
                      </m:sub>
                    </m:sSub>
                    <m:acc>
                      <m:accPr>
                        <m:chr m:val="̈"/>
                        <m:ctrlPr>
                          <a:rPr lang="en-GB" i="1">
                            <a:latin typeface="Cambria Math" panose="02040503050406030204" pitchFamily="18" charset="0"/>
                            <a:ea typeface="MS Mincho" panose="02020609040205080304" pitchFamily="49" charset="-128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r>
                  <a:rPr lang="en-GB" sz="1800" dirty="0"/>
                  <a:t>The method is based on </a:t>
                </a:r>
                <a:r>
                  <a:rPr lang="en-GB" sz="1800" dirty="0" smtClean="0"/>
                  <a:t>computing the relative acceleration, velocity and displacement  across </a:t>
                </a:r>
                <a:r>
                  <a:rPr lang="en-GB" sz="1800" dirty="0"/>
                  <a:t>a </a:t>
                </a:r>
                <a:r>
                  <a:rPr lang="en-GB" sz="1800" dirty="0" smtClean="0"/>
                  <a:t>selected </a:t>
                </a:r>
                <a:r>
                  <a:rPr lang="en-GB" sz="1800" dirty="0"/>
                  <a:t>nonlinear </a:t>
                </a:r>
                <a:r>
                  <a:rPr lang="en-GB" sz="1800" dirty="0" smtClean="0"/>
                  <a:t>connection or bolted joint. </a:t>
                </a:r>
                <a:endParaRPr lang="en-GB" sz="18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 algn="just">
                  <a:spcAft>
                    <a:spcPts val="0"/>
                  </a:spcAft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 </a:t>
                </a:r>
              </a:p>
              <a:p>
                <a:endParaRPr lang="en-GB" sz="2000" dirty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13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1869" y="2867350"/>
                <a:ext cx="7956376" cy="3153938"/>
              </a:xfrm>
              <a:blipFill rotWithShape="0">
                <a:blip r:embed="rId2"/>
                <a:stretch>
                  <a:fillRect l="-613" t="-965" r="-13170" b="-42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982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69964"/>
            <a:ext cx="8579296" cy="5112568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 smtClean="0"/>
              <a:t>Motivation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/>
              <a:t>Project Goal </a:t>
            </a:r>
            <a:endParaRPr lang="en-GB" sz="32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/>
              <a:t>Overview of Current </a:t>
            </a:r>
            <a:r>
              <a:rPr lang="en-GB" sz="3200" dirty="0" smtClean="0"/>
              <a:t>Challenges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 smtClean="0"/>
              <a:t>Proposed Methodology </a:t>
            </a:r>
            <a:endParaRPr lang="en-GB" sz="3200" dirty="0"/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 smtClean="0"/>
              <a:t>Case Study </a:t>
            </a:r>
            <a:r>
              <a:rPr lang="en-GB" dirty="0" smtClean="0"/>
              <a:t>– Missile Test Structure </a:t>
            </a:r>
            <a:r>
              <a:rPr lang="en-GB" sz="1800" dirty="0" smtClean="0"/>
              <a:t>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 smtClean="0"/>
              <a:t>Preliminary  Results  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 smtClean="0"/>
              <a:t>Conclusion </a:t>
            </a:r>
            <a:endParaRPr lang="en-GB" sz="3200" dirty="0"/>
          </a:p>
          <a:p>
            <a:pPr marL="514350" indent="-514350" algn="just">
              <a:buFont typeface="+mj-lt"/>
              <a:buAutoNum type="arabicPeriod"/>
            </a:pPr>
            <a:r>
              <a:rPr lang="en-GB" sz="3200" dirty="0" smtClean="0"/>
              <a:t>Future Work</a:t>
            </a:r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854348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85434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Computation of the RFS for the Bolted connection of the Assembly </a:t>
            </a:r>
            <a:endParaRPr lang="en-GB" sz="2000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520" y="2060848"/>
            <a:ext cx="8435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restoring force </a:t>
            </a:r>
            <a:r>
              <a:rPr lang="en-US" dirty="0" smtClean="0">
                <a:solidFill>
                  <a:schemeClr val="tx2"/>
                </a:solidFill>
              </a:rPr>
              <a:t>surface was </a:t>
            </a:r>
            <a:r>
              <a:rPr lang="en-US" dirty="0">
                <a:solidFill>
                  <a:schemeClr val="tx2"/>
                </a:solidFill>
              </a:rPr>
              <a:t>computed using the acceleration obtained from the swept-sine excitation test </a:t>
            </a:r>
            <a:r>
              <a:rPr lang="en-US" dirty="0" smtClean="0">
                <a:solidFill>
                  <a:schemeClr val="tx2"/>
                </a:solidFill>
              </a:rPr>
              <a:t>of mode 4 for 5N excitation.</a:t>
            </a:r>
          </a:p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To visualise the form of elastic nonlinearities in the </a:t>
            </a:r>
            <a:r>
              <a:rPr lang="en-US" dirty="0" smtClean="0">
                <a:solidFill>
                  <a:schemeClr val="tx2"/>
                </a:solidFill>
              </a:rPr>
              <a:t>this mode, </a:t>
            </a:r>
            <a:r>
              <a:rPr lang="en-US" dirty="0">
                <a:solidFill>
                  <a:schemeClr val="tx2"/>
                </a:solidFill>
              </a:rPr>
              <a:t>a cross section along the axis of the zero velocity value of the restoring force </a:t>
            </a:r>
            <a:r>
              <a:rPr lang="en-US" dirty="0" smtClean="0">
                <a:solidFill>
                  <a:schemeClr val="tx2"/>
                </a:solidFill>
              </a:rPr>
              <a:t>surface was plotted.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717404"/>
            <a:ext cx="3930419" cy="3024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069" y="3713460"/>
            <a:ext cx="3600400" cy="296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2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92635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Static Elastic Force Characterisation  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2060848"/>
            <a:ext cx="8435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dirty="0" smtClean="0">
                <a:solidFill>
                  <a:schemeClr val="tx2"/>
                </a:solidFill>
              </a:rPr>
              <a:t>static elastic force was characterised </a:t>
            </a:r>
            <a:r>
              <a:rPr lang="en-US" dirty="0">
                <a:solidFill>
                  <a:schemeClr val="tx2"/>
                </a:solidFill>
              </a:rPr>
              <a:t>using the acceleration obtained from the swept-sine excitation test </a:t>
            </a:r>
            <a:r>
              <a:rPr lang="en-US" dirty="0" smtClean="0">
                <a:solidFill>
                  <a:schemeClr val="tx2"/>
                </a:solidFill>
              </a:rPr>
              <a:t>of mode 4 for 5N excitation.</a:t>
            </a:r>
          </a:p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 Hilbert transform algorithm was used to compute the envelop of the measured signal and also extract the force displacement curve for the selected mode 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40" y="3560252"/>
            <a:ext cx="3898776" cy="3008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225992"/>
            <a:ext cx="4218489" cy="363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6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2060848"/>
            <a:ext cx="8928992" cy="46805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last step in the nonlinear identification is the estimation of the coefficients associated to the stiffness and damping parameters.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No Prior information on the mass of the system.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Least square fitting method for stiffness parameter estimation.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203949"/>
            <a:ext cx="9036496" cy="638324"/>
          </a:xfrm>
        </p:spPr>
        <p:txBody>
          <a:bodyPr/>
          <a:lstStyle/>
          <a:p>
            <a:r>
              <a:rPr lang="en-GB" dirty="0"/>
              <a:t>Phase 2- </a:t>
            </a:r>
            <a:r>
              <a:rPr lang="en-GB" sz="2800" dirty="0"/>
              <a:t>Qualitative Parameter Estimation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541121"/>
            <a:ext cx="3782564" cy="32623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41121"/>
            <a:ext cx="3960440" cy="326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9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66020"/>
            <a:ext cx="8229600" cy="4159324"/>
          </a:xfrm>
        </p:spPr>
        <p:txBody>
          <a:bodyPr/>
          <a:lstStyle/>
          <a:p>
            <a:r>
              <a:rPr lang="en-GB" sz="2000" dirty="0" smtClean="0"/>
              <a:t>The aim of this section is to compute the response of the structure with the identified nonlinear functions added to the validated linear Finite element model.</a:t>
            </a:r>
          </a:p>
          <a:p>
            <a:endParaRPr lang="en-GB" sz="2000" dirty="0" smtClean="0"/>
          </a:p>
          <a:p>
            <a:r>
              <a:rPr lang="en-US" sz="2000" dirty="0"/>
              <a:t>The </a:t>
            </a:r>
            <a:r>
              <a:rPr lang="en-US" sz="2000" dirty="0" smtClean="0"/>
              <a:t>nonlinear frequency </a:t>
            </a:r>
            <a:r>
              <a:rPr lang="en-US" sz="2000" dirty="0"/>
              <a:t>response function </a:t>
            </a:r>
            <a:r>
              <a:rPr lang="en-US" sz="2000" dirty="0" smtClean="0"/>
              <a:t>(NLFRF</a:t>
            </a:r>
            <a:r>
              <a:rPr lang="en-US" sz="2000" dirty="0"/>
              <a:t>) </a:t>
            </a:r>
            <a:r>
              <a:rPr lang="en-US" sz="2000" dirty="0" smtClean="0"/>
              <a:t>would be used a  tool </a:t>
            </a:r>
            <a:r>
              <a:rPr lang="en-US" sz="2000" dirty="0"/>
              <a:t>for understanding the mechanical response of </a:t>
            </a:r>
            <a:r>
              <a:rPr lang="en-US" sz="2000" dirty="0" smtClean="0"/>
              <a:t>the structure </a:t>
            </a:r>
            <a:r>
              <a:rPr lang="en-US" sz="2000" dirty="0"/>
              <a:t>where the response amplitudes are normalized </a:t>
            </a:r>
            <a:r>
              <a:rPr lang="en-US" sz="2000" dirty="0" smtClean="0"/>
              <a:t>with </a:t>
            </a:r>
            <a:r>
              <a:rPr lang="en-US" sz="2000" dirty="0"/>
              <a:t>the forcing </a:t>
            </a:r>
            <a:r>
              <a:rPr lang="en-US" sz="2000" dirty="0" smtClean="0"/>
              <a:t>amplitude.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New nonlinear numerical codes and solvers would be used to compute the numerical solution of the FE model in the frequency domain.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3. </a:t>
            </a:r>
            <a:r>
              <a:rPr lang="en-GB" sz="2800" dirty="0" smtClean="0"/>
              <a:t>Nonlinear Finite Element Model Validation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9290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3308846"/>
          </a:xfrm>
        </p:spPr>
        <p:txBody>
          <a:bodyPr/>
          <a:lstStyle/>
          <a:p>
            <a:r>
              <a:rPr lang="en-GB" dirty="0" smtClean="0"/>
              <a:t>Nonlinearity is individualistic in nature. </a:t>
            </a:r>
            <a:r>
              <a:rPr lang="en-GB" dirty="0" err="1" smtClean="0"/>
              <a:t>i.e</a:t>
            </a:r>
            <a:r>
              <a:rPr lang="en-GB" dirty="0" smtClean="0"/>
              <a:t> toolbox philosophy.</a:t>
            </a:r>
          </a:p>
          <a:p>
            <a:r>
              <a:rPr lang="en-GB" dirty="0" smtClean="0"/>
              <a:t>Nonlinearity leads to new phenomena. </a:t>
            </a:r>
          </a:p>
          <a:p>
            <a:r>
              <a:rPr lang="en-GB" dirty="0" smtClean="0"/>
              <a:t>Three important aspect are required for effective modelling of nonlinearities. </a:t>
            </a:r>
            <a:r>
              <a:rPr lang="en-GB" dirty="0" err="1" smtClean="0"/>
              <a:t>i.e</a:t>
            </a:r>
            <a:r>
              <a:rPr lang="en-GB" dirty="0" smtClean="0"/>
              <a:t> (Theory, Simulation and Experiments).</a:t>
            </a:r>
          </a:p>
          <a:p>
            <a:r>
              <a:rPr lang="en-GB" dirty="0" smtClean="0"/>
              <a:t>identification of nonlinearities in structures requires experimental measurement for appropriate nonlinear modelling. 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1143000"/>
          </a:xfrm>
        </p:spPr>
        <p:txBody>
          <a:bodyPr/>
          <a:lstStyle/>
          <a:p>
            <a:r>
              <a:rPr lang="en-GB" dirty="0" smtClean="0"/>
              <a:t>Conclusion and Facts of Nonlinearities in Structural Dynamics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966399"/>
          </a:xfrm>
        </p:spPr>
        <p:txBody>
          <a:bodyPr/>
          <a:lstStyle/>
          <a:p>
            <a:r>
              <a:rPr lang="en-GB" sz="2800" dirty="0" smtClean="0"/>
              <a:t>Future Design </a:t>
            </a:r>
            <a:r>
              <a:rPr lang="en-GB" sz="2800" dirty="0"/>
              <a:t>Cycle </a:t>
            </a:r>
            <a:r>
              <a:rPr lang="en-GB" sz="2800" dirty="0" smtClean="0"/>
              <a:t>For Structures With Nonlinear Response   </a:t>
            </a:r>
            <a:endParaRPr lang="en-GB" sz="2800" dirty="0"/>
          </a:p>
        </p:txBody>
      </p:sp>
      <p:sp>
        <p:nvSpPr>
          <p:cNvPr id="6" name="Pentagon 5"/>
          <p:cNvSpPr/>
          <p:nvPr/>
        </p:nvSpPr>
        <p:spPr>
          <a:xfrm rot="5400000">
            <a:off x="588539" y="4375348"/>
            <a:ext cx="871501" cy="50250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72385" y="5062351"/>
            <a:ext cx="150381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MEASURE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199" y="5213574"/>
            <a:ext cx="995601" cy="53039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2683876" y="5118733"/>
            <a:ext cx="150381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IDENTIFY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390" y="3775289"/>
            <a:ext cx="597460" cy="126784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932040" y="4974717"/>
            <a:ext cx="1440160" cy="902555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MODEL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7691" y="5245228"/>
            <a:ext cx="744349" cy="530398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7190816" y="5170706"/>
            <a:ext cx="1845680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UNDERSTAND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7069" y="5096477"/>
            <a:ext cx="888879" cy="713275"/>
          </a:xfrm>
          <a:prstGeom prst="rect">
            <a:avLst/>
          </a:prstGeom>
        </p:spPr>
      </p:pic>
      <p:sp>
        <p:nvSpPr>
          <p:cNvPr id="16" name="Pentagon 15"/>
          <p:cNvSpPr/>
          <p:nvPr/>
        </p:nvSpPr>
        <p:spPr>
          <a:xfrm rot="16200000">
            <a:off x="7581023" y="4150797"/>
            <a:ext cx="1417902" cy="50250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538067" y="2898790"/>
            <a:ext cx="150381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DESIGN</a:t>
            </a:r>
          </a:p>
        </p:txBody>
      </p:sp>
      <p:cxnSp>
        <p:nvCxnSpPr>
          <p:cNvPr id="28" name="Elbow Connector 27"/>
          <p:cNvCxnSpPr/>
          <p:nvPr/>
        </p:nvCxnSpPr>
        <p:spPr>
          <a:xfrm rot="16200000" flipV="1">
            <a:off x="4912007" y="-644051"/>
            <a:ext cx="734335" cy="6231942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95514" y="2085294"/>
            <a:ext cx="0" cy="3227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26370" y="3775289"/>
            <a:ext cx="72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b="22894"/>
          <a:stretch/>
        </p:blipFill>
        <p:spPr>
          <a:xfrm>
            <a:off x="272385" y="2502868"/>
            <a:ext cx="2824179" cy="1641753"/>
          </a:xfrm>
          <a:prstGeom prst="rect">
            <a:avLst/>
          </a:prstGeom>
        </p:spPr>
      </p:pic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 rot="20975438">
            <a:off x="2864602" y="2432783"/>
            <a:ext cx="4624148" cy="163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3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94421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               </a:t>
            </a:r>
            <a:r>
              <a:rPr lang="en-GB" dirty="0" smtClean="0"/>
              <a:t>   </a:t>
            </a:r>
            <a:r>
              <a:rPr lang="en-GB" dirty="0" smtClean="0"/>
              <a:t>Thanks for Listening</a:t>
            </a:r>
            <a:br>
              <a:rPr lang="en-GB" dirty="0" smtClean="0"/>
            </a:b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               </a:t>
            </a:r>
            <a:r>
              <a:rPr lang="en-GB" dirty="0" smtClean="0"/>
              <a:t>   </a:t>
            </a:r>
            <a:r>
              <a:rPr lang="en-GB" dirty="0" smtClean="0"/>
              <a:t>Any Questions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81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3848" y="3877025"/>
            <a:ext cx="2880320" cy="288185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238471"/>
            <a:ext cx="8229600" cy="1143000"/>
          </a:xfrm>
        </p:spPr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32645" y="350769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Vibrations Response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5024"/>
            <a:ext cx="3203849" cy="31138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4173" y="59492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    Aircraft Structures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Content Placeholder 7"/>
          <p:cNvSpPr txBox="1">
            <a:spLocks/>
          </p:cNvSpPr>
          <p:nvPr/>
        </p:nvSpPr>
        <p:spPr bwMode="auto">
          <a:xfrm>
            <a:off x="224173" y="1796403"/>
            <a:ext cx="8229600" cy="200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858BB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858BB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858BB"/>
              </a:buClr>
              <a:buChar char="•"/>
              <a:defRPr sz="18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5" charset="-128"/>
              </a:defRPr>
            </a:lvl9pPr>
          </a:lstStyle>
          <a:p>
            <a:r>
              <a:rPr lang="en-GB" sz="2000" kern="0" dirty="0" smtClean="0"/>
              <a:t>Modelling the vibration response of Aircraft structures is challenging. </a:t>
            </a:r>
          </a:p>
          <a:p>
            <a:r>
              <a:rPr lang="en-GB" sz="2000" kern="0" dirty="0" smtClean="0"/>
              <a:t>Current design have been proven to exhibit complex nonlinear behaviour.  </a:t>
            </a:r>
          </a:p>
          <a:p>
            <a:r>
              <a:rPr lang="en-GB" sz="2000" kern="0" dirty="0" smtClean="0"/>
              <a:t>Identification and modelling of nonlinearities in structural dynamics is an area of growing interest yet with limited knowledge.</a:t>
            </a:r>
            <a:endParaRPr lang="en-GB" sz="2000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941" y="3507693"/>
            <a:ext cx="3134607" cy="309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9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538" y="2052513"/>
            <a:ext cx="8496944" cy="625277"/>
          </a:xfrm>
        </p:spPr>
        <p:txBody>
          <a:bodyPr/>
          <a:lstStyle/>
          <a:p>
            <a:pPr lvl="0"/>
            <a:r>
              <a:rPr lang="en-GB" sz="2000" dirty="0" smtClean="0">
                <a:solidFill>
                  <a:srgbClr val="000000"/>
                </a:solidFill>
              </a:rPr>
              <a:t>Integration of Nonlinearities in the development and validation of structural models.  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1143000"/>
          </a:xfrm>
        </p:spPr>
        <p:txBody>
          <a:bodyPr/>
          <a:lstStyle/>
          <a:p>
            <a:r>
              <a:rPr lang="en-GB" dirty="0" smtClean="0"/>
              <a:t>Project Goal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843808" y="2492896"/>
            <a:ext cx="3456384" cy="17281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Theoretical Model </a:t>
            </a:r>
          </a:p>
        </p:txBody>
      </p:sp>
      <p:sp>
        <p:nvSpPr>
          <p:cNvPr id="7" name="Oval 6"/>
          <p:cNvSpPr/>
          <p:nvPr/>
        </p:nvSpPr>
        <p:spPr>
          <a:xfrm>
            <a:off x="323528" y="4941168"/>
            <a:ext cx="3240360" cy="17281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Experimental Measurement </a:t>
            </a:r>
          </a:p>
        </p:txBody>
      </p:sp>
      <p:sp>
        <p:nvSpPr>
          <p:cNvPr id="8" name="Oval 7"/>
          <p:cNvSpPr/>
          <p:nvPr/>
        </p:nvSpPr>
        <p:spPr>
          <a:xfrm>
            <a:off x="5669053" y="4797152"/>
            <a:ext cx="3017747" cy="17281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Numerical Analysis </a:t>
            </a:r>
          </a:p>
        </p:txBody>
      </p:sp>
      <p:cxnSp>
        <p:nvCxnSpPr>
          <p:cNvPr id="5" name="Straight Arrow Connector 4"/>
          <p:cNvCxnSpPr>
            <a:stCxn id="6" idx="5"/>
          </p:cNvCxnSpPr>
          <p:nvPr/>
        </p:nvCxnSpPr>
        <p:spPr>
          <a:xfrm>
            <a:off x="5794016" y="3968000"/>
            <a:ext cx="1154248" cy="829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</p:cNvCxnSpPr>
          <p:nvPr/>
        </p:nvCxnSpPr>
        <p:spPr>
          <a:xfrm flipH="1">
            <a:off x="2195736" y="3968000"/>
            <a:ext cx="1154248" cy="9731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563888" y="5949280"/>
            <a:ext cx="2230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194552">
            <a:off x="5782351" y="432445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Simulation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9433756">
            <a:off x="1898643" y="4131833"/>
            <a:ext cx="1542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Identification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92075" y="5661248"/>
            <a:ext cx="1542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Validation  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700808"/>
            <a:ext cx="8507288" cy="4392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General Definition</a:t>
            </a:r>
          </a:p>
          <a:p>
            <a:r>
              <a:rPr lang="en-US" sz="1800" dirty="0" smtClean="0"/>
              <a:t>Nonlinearity </a:t>
            </a:r>
            <a:r>
              <a:rPr lang="en-US" sz="1800" dirty="0"/>
              <a:t>occurs when a system violates the homogeneity </a:t>
            </a:r>
            <a:r>
              <a:rPr lang="en-US" sz="1800" dirty="0" smtClean="0"/>
              <a:t>principle. </a:t>
            </a:r>
            <a:r>
              <a:rPr lang="en-US" sz="1800" dirty="0" err="1" smtClean="0"/>
              <a:t>i.e</a:t>
            </a:r>
            <a:r>
              <a:rPr lang="en-US" sz="1800" dirty="0" smtClean="0"/>
              <a:t> </a:t>
            </a:r>
            <a:r>
              <a:rPr lang="en-US" sz="1800" dirty="0"/>
              <a:t>the absence of the superposition principle</a:t>
            </a:r>
            <a:r>
              <a:rPr lang="en-US" dirty="0"/>
              <a:t>. </a:t>
            </a:r>
          </a:p>
          <a:p>
            <a:r>
              <a:rPr lang="en-US" sz="1800" dirty="0" smtClean="0"/>
              <a:t>A linear system has an output directly proportional to its input.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Structural Dynamics </a:t>
            </a:r>
            <a:endParaRPr lang="en-GB" dirty="0" smtClean="0"/>
          </a:p>
          <a:p>
            <a:r>
              <a:rPr lang="en-GB" sz="1800" dirty="0" smtClean="0"/>
              <a:t>Nonlinearity occurs when the natural frequencies and mode shapes of a structure vary with the excitation amplitude.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72008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Engineering Nonlinearity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97" y="5520706"/>
            <a:ext cx="4882960" cy="13372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697" y="3136379"/>
            <a:ext cx="5136162" cy="144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0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00808"/>
                <a:ext cx="8892480" cy="446449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 smtClean="0"/>
                  <a:t>    For a linear system, the Equation of motion: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</m:t>
                      </m:r>
                      <m:acc>
                        <m:accPr>
                          <m:chr m:val="̈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</m:t>
                      </m:r>
                      <m:acc>
                        <m:accPr>
                          <m:chr m:val="̇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The solution of the system can be solved in two routes</a:t>
                </a:r>
                <a:r>
                  <a:rPr lang="en-GB" dirty="0" smtClean="0"/>
                  <a:t>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Experimental Route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00808"/>
                <a:ext cx="8892480" cy="4464496"/>
              </a:xfrm>
              <a:blipFill rotWithShape="0">
                <a:blip r:embed="rId2"/>
                <a:stretch>
                  <a:fillRect l="-685" t="-9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62007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Overview on Linear Identification &amp; Design 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2439982" y="3603153"/>
            <a:ext cx="908657" cy="4464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100141" y="3818251"/>
            <a:ext cx="1198598" cy="4456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876878" y="5267495"/>
            <a:ext cx="1224136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5085855" y="5289274"/>
            <a:ext cx="1329826" cy="5828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7449" y="6454641"/>
            <a:ext cx="2962795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        Modal Analysis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flipV="1">
            <a:off x="2420867" y="5652042"/>
            <a:ext cx="528631" cy="101925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Bent-Up Arrow 24"/>
          <p:cNvSpPr/>
          <p:nvPr/>
        </p:nvSpPr>
        <p:spPr>
          <a:xfrm>
            <a:off x="6122251" y="6463896"/>
            <a:ext cx="1758633" cy="340446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4" y="2931404"/>
            <a:ext cx="2402032" cy="17217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32951"/>
          <a:stretch/>
        </p:blipFill>
        <p:spPr>
          <a:xfrm>
            <a:off x="3348639" y="2931404"/>
            <a:ext cx="1896159" cy="19809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8739" y="2851959"/>
            <a:ext cx="2806358" cy="18086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42" y="4961342"/>
            <a:ext cx="2324434" cy="1785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19883" y="3671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Linear FEM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5629" y="4786815"/>
            <a:ext cx="2298945" cy="16430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50981" y="6028747"/>
            <a:ext cx="228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Linear Identification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8896" y="4660608"/>
            <a:ext cx="2546045" cy="17940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19748" y="5005574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Identified Model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016" y="6180519"/>
            <a:ext cx="2543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Measured Response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060848"/>
                <a:ext cx="8435280" cy="3960439"/>
              </a:xfrm>
            </p:spPr>
            <p:txBody>
              <a:bodyPr/>
              <a:lstStyle/>
              <a:p>
                <a:r>
                  <a:rPr lang="en-GB" dirty="0" smtClean="0"/>
                  <a:t>Equation of motion for a nonlinear system is expressed:</a:t>
                </a:r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  <a:r>
                  <a:rPr lang="en-GB" dirty="0" smtClean="0"/>
                  <a:t>         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  <m:acc>
                      <m:accPr>
                        <m:chr m:val="̈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𝐾𝑥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)+</m:t>
                    </m:r>
                    <m:nary>
                      <m:naryPr>
                        <m:chr m:val="∑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it-IT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it-IT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it-IT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)=0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The solution for the type of problem often involves trying different approaches.</a:t>
                </a:r>
              </a:p>
              <a:p>
                <a:pPr marL="0" indent="0">
                  <a:buNone/>
                </a:pPr>
                <a:r>
                  <a:rPr lang="en-GB" dirty="0" smtClean="0"/>
                  <a:t>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060848"/>
                <a:ext cx="8435280" cy="3960439"/>
              </a:xfrm>
              <a:blipFill rotWithShape="0">
                <a:blip r:embed="rId2"/>
                <a:stretch>
                  <a:fillRect l="-939" t="-1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686800" cy="56631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Nonlinear System  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6097" y="3840872"/>
                <a:ext cx="2808312" cy="750205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0000"/>
                    </a:solidFill>
                  </a:rPr>
                  <a:t>Linear Model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acc>
                        <m:accPr>
                          <m:chr m:val="̈"/>
                          <m:ctrlPr>
                            <a:rPr lang="en-GB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GB" sz="24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acc>
                        <m:accPr>
                          <m:chr m:val="̇"/>
                          <m:ctrlPr>
                            <a:rPr lang="en-GB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GB" sz="24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𝐾𝑋</m:t>
                      </m:r>
                      <m:r>
                        <a:rPr lang="en-GB" sz="2400" kern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97" y="3840872"/>
                <a:ext cx="2808312" cy="750205"/>
              </a:xfrm>
              <a:prstGeom prst="rect">
                <a:avLst/>
              </a:prstGeom>
              <a:blipFill rotWithShape="0">
                <a:blip r:embed="rId3"/>
                <a:stretch>
                  <a:fillRect l="-1728" t="-3200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3059832" y="3971248"/>
            <a:ext cx="1440160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5569" y="3879865"/>
            <a:ext cx="1240126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Modal Analysis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756849" y="4021915"/>
            <a:ext cx="1080120" cy="3622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8620" y="3892810"/>
            <a:ext cx="1872208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Linear Identification</a:t>
            </a:r>
          </a:p>
        </p:txBody>
      </p:sp>
      <p:sp>
        <p:nvSpPr>
          <p:cNvPr id="10" name="Plus 9"/>
          <p:cNvSpPr/>
          <p:nvPr/>
        </p:nvSpPr>
        <p:spPr>
          <a:xfrm>
            <a:off x="7697919" y="4413383"/>
            <a:ext cx="792088" cy="1482146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071900" y="5756549"/>
                <a:ext cx="2041376" cy="1032975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0000"/>
                    </a:solidFill>
                  </a:rPr>
                  <a:t>Addition of nonlinear terms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sSub>
                          <m:sSubPr>
                            <m:ctrlPr>
                              <a:rPr lang="en-GB" sz="24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sz="24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24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it-IT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it-IT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it-IT" sz="24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24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900" y="5756549"/>
                <a:ext cx="2041376" cy="1032975"/>
              </a:xfrm>
              <a:prstGeom prst="rect">
                <a:avLst/>
              </a:prstGeom>
              <a:blipFill rotWithShape="0">
                <a:blip r:embed="rId4"/>
                <a:stretch>
                  <a:fillRect l="-2077" t="-2326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8190" y="6012802"/>
            <a:ext cx="2808312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Identification of nonlinear terms is required 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6098933" y="6093887"/>
            <a:ext cx="960679" cy="35830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24612" y="5867701"/>
            <a:ext cx="2362033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The addition of these terms changes the system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2886821" y="6141564"/>
            <a:ext cx="825503" cy="38880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Bent Arrow 16"/>
          <p:cNvSpPr/>
          <p:nvPr/>
        </p:nvSpPr>
        <p:spPr>
          <a:xfrm>
            <a:off x="563287" y="4772483"/>
            <a:ext cx="2280522" cy="1123046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3809" y="4698857"/>
            <a:ext cx="4743510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The major challenge with nonlinear identification is the unknown function which maps the input unto the output of a system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3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1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Nonlinearities can arise from a combination of different sources:</a:t>
            </a:r>
          </a:p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 smtClean="0"/>
          </a:p>
          <a:p>
            <a:pPr marL="514350" lvl="0" indent="-514350">
              <a:buFont typeface="+mj-lt"/>
              <a:buAutoNum type="romanLcPeriod"/>
            </a:pPr>
            <a:endParaRPr lang="en-GB" sz="2000" dirty="0" smtClean="0"/>
          </a:p>
          <a:p>
            <a:pPr marL="0" lvl="0" indent="0">
              <a:buNone/>
            </a:pPr>
            <a:endParaRPr lang="en-GB" dirty="0" smtClean="0"/>
          </a:p>
          <a:p>
            <a:pPr marL="514350" lvl="0" indent="-514350">
              <a:buFont typeface="+mj-lt"/>
              <a:buAutoNum type="romanUcPeriod"/>
            </a:pP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00"/>
            <a:ext cx="8229600" cy="854348"/>
          </a:xfrm>
        </p:spPr>
        <p:txBody>
          <a:bodyPr/>
          <a:lstStyle/>
          <a:p>
            <a:r>
              <a:rPr lang="en-GB" dirty="0" smtClean="0"/>
              <a:t> Sources of Nonlinearity in Structures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42" y="2621919"/>
            <a:ext cx="3400937" cy="1750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101" y="2273274"/>
            <a:ext cx="2756109" cy="2335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954" t="5763" r="2538" b="6246"/>
          <a:stretch/>
        </p:blipFill>
        <p:spPr>
          <a:xfrm>
            <a:off x="611560" y="4670702"/>
            <a:ext cx="3049852" cy="15249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2996" y="40856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Material properties. i.e. nonlinear material </a:t>
            </a:r>
            <a:r>
              <a:rPr lang="en-US" dirty="0" smtClean="0">
                <a:solidFill>
                  <a:srgbClr val="000000"/>
                </a:solidFill>
              </a:rPr>
              <a:t>behavior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0204" y="4597907"/>
            <a:ext cx="5193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The geometry of the structure. i.e. </a:t>
            </a:r>
            <a:r>
              <a:rPr lang="en-US" dirty="0" smtClean="0">
                <a:solidFill>
                  <a:srgbClr val="000000"/>
                </a:solidFill>
              </a:rPr>
              <a:t>geometrical </a:t>
            </a:r>
            <a:r>
              <a:rPr lang="en-US" dirty="0">
                <a:solidFill>
                  <a:srgbClr val="000000"/>
                </a:solidFill>
              </a:rPr>
              <a:t>nonlinearity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578976" y="61956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Friction and Bolted Joints Which leads to different types nonlinearity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3228" y="5054708"/>
            <a:ext cx="2601983" cy="15245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6136" y="6453336"/>
            <a:ext cx="367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Sliding bodies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OBtemplate 13 Feb">
  <a:themeElements>
    <a:clrScheme name="UOBtemplate 13 Fe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OBtemplate 13 Fe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OBtemplate 13 Fe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UOBtemplate 13 Feb">
  <a:themeElements>
    <a:clrScheme name="UOBtemplate 13 Fe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OBtemplate 13 Fe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OBtemplate 13 Fe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template 13 Fe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template 13 Fe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33773</TotalTime>
  <Words>1526</Words>
  <Application>Microsoft Office PowerPoint</Application>
  <PresentationFormat>On-screen Show (4:3)</PresentationFormat>
  <Paragraphs>285</Paragraphs>
  <Slides>36</Slides>
  <Notes>0</Notes>
  <HiddenSlides>0</HiddenSlides>
  <MMClips>4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MS Mincho</vt:lpstr>
      <vt:lpstr>ＭＳ Ｐゴシック</vt:lpstr>
      <vt:lpstr>Arial</vt:lpstr>
      <vt:lpstr>Calibri</vt:lpstr>
      <vt:lpstr>Cambria Math</vt:lpstr>
      <vt:lpstr>Times New Roman</vt:lpstr>
      <vt:lpstr>UOBtemplate 13 Feb</vt:lpstr>
      <vt:lpstr>1_UOBtemplate 13 Feb</vt:lpstr>
      <vt:lpstr>Document</vt:lpstr>
      <vt:lpstr>Nonlinear Vibration Analysis of a Complex Aerospace Structure </vt:lpstr>
      <vt:lpstr>Myself </vt:lpstr>
      <vt:lpstr>Outline</vt:lpstr>
      <vt:lpstr>Motivation</vt:lpstr>
      <vt:lpstr>Project Goal</vt:lpstr>
      <vt:lpstr>Engineering Nonlinearity</vt:lpstr>
      <vt:lpstr>Overview on Linear Identification &amp; Design </vt:lpstr>
      <vt:lpstr> Nonlinear System   </vt:lpstr>
      <vt:lpstr> Sources of Nonlinearity in Structures</vt:lpstr>
      <vt:lpstr>Nonlinearity in Current Design  An industrial case study-F-16 Aircraft</vt:lpstr>
      <vt:lpstr>F-16-Aircraft GVT Campaign-Test Result </vt:lpstr>
      <vt:lpstr>Challenges in Nonlinearity Identification </vt:lpstr>
      <vt:lpstr>Challenges in Nonlinearity Identification </vt:lpstr>
      <vt:lpstr>Proposed Methodology</vt:lpstr>
      <vt:lpstr>Case Study –Missile Test Structure  </vt:lpstr>
      <vt:lpstr>Phase 1- Modal Test</vt:lpstr>
      <vt:lpstr>Phase 1-Broadband Excitation Test-Results    (Step 1)</vt:lpstr>
      <vt:lpstr> Phase 1-Linear Identification</vt:lpstr>
      <vt:lpstr>Phase 1- Validation of Linear Identification </vt:lpstr>
      <vt:lpstr>Experimental Mode-Shapes</vt:lpstr>
      <vt:lpstr>Experimental Mode-Shapes</vt:lpstr>
      <vt:lpstr>Phase 1-Linear Finite Element Model </vt:lpstr>
      <vt:lpstr>Linear FE Frequency and  Modes Shapes </vt:lpstr>
      <vt:lpstr>Phase 2  Nonlinear Identification </vt:lpstr>
      <vt:lpstr>Phase 2- Detection of Nonlinearity     </vt:lpstr>
      <vt:lpstr>Phase 2   Detection of Nonlinearity    </vt:lpstr>
      <vt:lpstr>Phase 2 Characterisation of Nonlinearity </vt:lpstr>
      <vt:lpstr>Characterisation of Nonlinearity </vt:lpstr>
      <vt:lpstr>Application of the Restoring Force Surface Method (RFS). </vt:lpstr>
      <vt:lpstr>Computation of the RFS for the Bolted connection of the Assembly </vt:lpstr>
      <vt:lpstr>Static Elastic Force Characterisation  </vt:lpstr>
      <vt:lpstr>Phase 2- Qualitative Parameter Estimation </vt:lpstr>
      <vt:lpstr>Phase 3. Nonlinear Finite Element Model Validation</vt:lpstr>
      <vt:lpstr>Conclusion and Facts of Nonlinearities in Structural Dynamics</vt:lpstr>
      <vt:lpstr>Future Design Cycle For Structures With Nonlinear Response   </vt:lpstr>
      <vt:lpstr>                   Thanks for Listening                          Any Questions 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-</dc:creator>
  <cp:lastModifiedBy>S Cooper</cp:lastModifiedBy>
  <cp:revision>803</cp:revision>
  <dcterms:created xsi:type="dcterms:W3CDTF">2013-01-28T14:18:36Z</dcterms:created>
  <dcterms:modified xsi:type="dcterms:W3CDTF">2016-11-14T14:26:39Z</dcterms:modified>
</cp:coreProperties>
</file>