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68" r:id="rId2"/>
    <p:sldId id="369" r:id="rId3"/>
    <p:sldId id="370" r:id="rId4"/>
    <p:sldId id="257" r:id="rId5"/>
    <p:sldId id="260" r:id="rId6"/>
    <p:sldId id="261" r:id="rId7"/>
    <p:sldId id="259" r:id="rId8"/>
    <p:sldId id="371" r:id="rId9"/>
    <p:sldId id="372" r:id="rId10"/>
    <p:sldId id="373" r:id="rId11"/>
    <p:sldId id="374" r:id="rId12"/>
    <p:sldId id="375" r:id="rId13"/>
    <p:sldId id="376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cranfield-my.sharepoint.com/personal/a_h_grenyer_cranfield_ac_uk/Documents/Documents/_PhD%20Cranfield/Journal%203%20-%20CIRP%20JMST%20-%20Forecasting%20(UPLD%20framework)/Symmetry%20trends%20-%20correlation%20factor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1"/>
          <c:order val="0"/>
          <c:tx>
            <c:strRef>
              <c:f>'C-MAPSSgooddata'!$H$59</c:f>
              <c:strCache>
                <c:ptCount val="1"/>
                <c:pt idx="0">
                  <c:v>Cumltve % inc sym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D95319"/>
              </a:solidFill>
              <a:ln w="9525">
                <a:noFill/>
              </a:ln>
              <a:effectLst/>
            </c:spPr>
          </c:marker>
          <c:trendline>
            <c:spPr>
              <a:ln w="19050" cap="rnd">
                <a:solidFill>
                  <a:srgbClr val="D95319"/>
                </a:solidFill>
                <a:prstDash val="sysDot"/>
              </a:ln>
              <a:effectLst/>
            </c:spPr>
            <c:trendlineType val="exp"/>
            <c:dispRSqr val="0"/>
            <c:dispEq val="0"/>
          </c:trendline>
          <c:yVal>
            <c:numRef>
              <c:f>'C-MAPSSgooddata'!$H$60:$H$109</c:f>
              <c:numCache>
                <c:formatCode>0.00%</c:formatCode>
                <c:ptCount val="50"/>
                <c:pt idx="0">
                  <c:v>0.44016693173732047</c:v>
                </c:pt>
                <c:pt idx="1">
                  <c:v>0.17924124241680361</c:v>
                </c:pt>
                <c:pt idx="2">
                  <c:v>0.28779567231690723</c:v>
                </c:pt>
                <c:pt idx="3">
                  <c:v>0.22760318804609792</c:v>
                </c:pt>
                <c:pt idx="4">
                  <c:v>0.16253025519685724</c:v>
                </c:pt>
                <c:pt idx="5">
                  <c:v>0.10684876890529731</c:v>
                </c:pt>
                <c:pt idx="6">
                  <c:v>9.9552897134935536E-2</c:v>
                </c:pt>
                <c:pt idx="7">
                  <c:v>0.16329041829564131</c:v>
                </c:pt>
                <c:pt idx="8">
                  <c:v>7.402472606967278E-2</c:v>
                </c:pt>
                <c:pt idx="9">
                  <c:v>6.5028982117728049E-2</c:v>
                </c:pt>
                <c:pt idx="10">
                  <c:v>0.10083303080720717</c:v>
                </c:pt>
                <c:pt idx="11">
                  <c:v>7.4028457553280566E-2</c:v>
                </c:pt>
                <c:pt idx="12">
                  <c:v>6.5996789242258311E-2</c:v>
                </c:pt>
                <c:pt idx="13">
                  <c:v>7.1224113208381193E-2</c:v>
                </c:pt>
                <c:pt idx="14">
                  <c:v>4.9368793609853391E-2</c:v>
                </c:pt>
                <c:pt idx="15">
                  <c:v>5.0314457725491292E-2</c:v>
                </c:pt>
                <c:pt idx="16">
                  <c:v>6.6696046801827752E-2</c:v>
                </c:pt>
                <c:pt idx="17">
                  <c:v>5.7576252506768628E-2</c:v>
                </c:pt>
                <c:pt idx="18">
                  <c:v>6.7664651676489593E-2</c:v>
                </c:pt>
                <c:pt idx="19">
                  <c:v>3.1310520068933111E-2</c:v>
                </c:pt>
                <c:pt idx="20">
                  <c:v>4.557808398911057E-2</c:v>
                </c:pt>
                <c:pt idx="21">
                  <c:v>4.3799729911179142E-2</c:v>
                </c:pt>
                <c:pt idx="22">
                  <c:v>2.2471909649146405E-2</c:v>
                </c:pt>
                <c:pt idx="23">
                  <c:v>4.7333278021580494E-2</c:v>
                </c:pt>
                <c:pt idx="24">
                  <c:v>3.5132717703361863E-2</c:v>
                </c:pt>
                <c:pt idx="25">
                  <c:v>2.0479951228984682E-2</c:v>
                </c:pt>
                <c:pt idx="26">
                  <c:v>3.1928499823242744E-2</c:v>
                </c:pt>
                <c:pt idx="27">
                  <c:v>3.9295487209890914E-2</c:v>
                </c:pt>
                <c:pt idx="28">
                  <c:v>4.0560795568738706E-2</c:v>
                </c:pt>
                <c:pt idx="29">
                  <c:v>2.3141049777540116E-2</c:v>
                </c:pt>
                <c:pt idx="30">
                  <c:v>3.2401122695689358E-2</c:v>
                </c:pt>
                <c:pt idx="31">
                  <c:v>2.6384808967474242E-2</c:v>
                </c:pt>
                <c:pt idx="32">
                  <c:v>2.7609197533238032E-2</c:v>
                </c:pt>
                <c:pt idx="33">
                  <c:v>2.162914014941867E-2</c:v>
                </c:pt>
                <c:pt idx="34">
                  <c:v>3.3388394884040891E-2</c:v>
                </c:pt>
                <c:pt idx="35">
                  <c:v>1.9856481453245162E-2</c:v>
                </c:pt>
                <c:pt idx="36">
                  <c:v>2.6389609026498038E-2</c:v>
                </c:pt>
                <c:pt idx="37">
                  <c:v>2.3043327179521268E-2</c:v>
                </c:pt>
                <c:pt idx="38">
                  <c:v>1.9035301505161081E-2</c:v>
                </c:pt>
                <c:pt idx="39">
                  <c:v>2.0917963401699022E-2</c:v>
                </c:pt>
                <c:pt idx="40">
                  <c:v>2.1544073660418234E-2</c:v>
                </c:pt>
                <c:pt idx="41">
                  <c:v>3.088434232447039E-2</c:v>
                </c:pt>
                <c:pt idx="42">
                  <c:v>2.9770904675595993E-2</c:v>
                </c:pt>
                <c:pt idx="43">
                  <c:v>3.1043468243316181E-2</c:v>
                </c:pt>
                <c:pt idx="44">
                  <c:v>1.5622903581232665E-2</c:v>
                </c:pt>
                <c:pt idx="45">
                  <c:v>2.275717511580572E-2</c:v>
                </c:pt>
                <c:pt idx="46">
                  <c:v>1.2956688795683147E-2</c:v>
                </c:pt>
                <c:pt idx="47">
                  <c:v>3.1109872967425262E-2</c:v>
                </c:pt>
                <c:pt idx="48">
                  <c:v>1.8447678420936531E-2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183-436D-B882-190A91F121AE}"/>
            </c:ext>
          </c:extLst>
        </c:ser>
        <c:ser>
          <c:idx val="2"/>
          <c:order val="1"/>
          <c:tx>
            <c:strRef>
              <c:f>'C-MAPSSgooddata'!$I$59</c:f>
              <c:strCache>
                <c:ptCount val="1"/>
                <c:pt idx="0">
                  <c:v>Cumltve % inc act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0072BD"/>
              </a:solidFill>
              <a:ln w="9525">
                <a:noFill/>
              </a:ln>
              <a:effectLst/>
            </c:spPr>
          </c:marker>
          <c:trendline>
            <c:spPr>
              <a:ln w="19050" cap="rnd">
                <a:solidFill>
                  <a:srgbClr val="0072BD"/>
                </a:solidFill>
                <a:prstDash val="sysDot"/>
              </a:ln>
              <a:effectLst/>
            </c:spPr>
            <c:trendlineType val="exp"/>
            <c:dispRSqr val="0"/>
            <c:dispEq val="0"/>
          </c:trendline>
          <c:yVal>
            <c:numRef>
              <c:f>'C-MAPSSgooddata'!$I$60:$I$109</c:f>
              <c:numCache>
                <c:formatCode>0.00%</c:formatCode>
                <c:ptCount val="50"/>
                <c:pt idx="0">
                  <c:v>0.5</c:v>
                </c:pt>
                <c:pt idx="1">
                  <c:v>0.36869340232858994</c:v>
                </c:pt>
                <c:pt idx="2">
                  <c:v>0.15360899005906931</c:v>
                </c:pt>
                <c:pt idx="3">
                  <c:v>0.22497152683177374</c:v>
                </c:pt>
                <c:pt idx="4">
                  <c:v>0.16232041304998507</c:v>
                </c:pt>
                <c:pt idx="5">
                  <c:v>0.12769047502488531</c:v>
                </c:pt>
                <c:pt idx="6">
                  <c:v>8.4743484429840962E-2</c:v>
                </c:pt>
                <c:pt idx="7">
                  <c:v>0.13822174170463614</c:v>
                </c:pt>
                <c:pt idx="8">
                  <c:v>0.10145028103532017</c:v>
                </c:pt>
                <c:pt idx="9">
                  <c:v>9.0951144380079271E-2</c:v>
                </c:pt>
                <c:pt idx="10">
                  <c:v>6.281283253852514E-2</c:v>
                </c:pt>
                <c:pt idx="11">
                  <c:v>0.10671032248979023</c:v>
                </c:pt>
                <c:pt idx="12">
                  <c:v>6.7521318417964049E-2</c:v>
                </c:pt>
                <c:pt idx="13">
                  <c:v>6.9808454274088313E-2</c:v>
                </c:pt>
                <c:pt idx="14">
                  <c:v>5.5343607791664584E-2</c:v>
                </c:pt>
                <c:pt idx="15">
                  <c:v>5.2454266521795571E-2</c:v>
                </c:pt>
                <c:pt idx="16">
                  <c:v>4.7917398602490502E-2</c:v>
                </c:pt>
                <c:pt idx="17">
                  <c:v>6.4293237064950659E-2</c:v>
                </c:pt>
                <c:pt idx="18">
                  <c:v>4.7154160285860086E-2</c:v>
                </c:pt>
                <c:pt idx="19">
                  <c:v>3.3183967158135569E-2</c:v>
                </c:pt>
                <c:pt idx="20">
                  <c:v>2.6219212495221467E-2</c:v>
                </c:pt>
                <c:pt idx="21">
                  <c:v>3.6526845284448405E-2</c:v>
                </c:pt>
                <c:pt idx="22">
                  <c:v>4.6584193681084372E-2</c:v>
                </c:pt>
                <c:pt idx="23">
                  <c:v>2.9120822922602579E-2</c:v>
                </c:pt>
                <c:pt idx="24">
                  <c:v>3.3142614960796839E-2</c:v>
                </c:pt>
                <c:pt idx="25">
                  <c:v>2.9229847907876087E-2</c:v>
                </c:pt>
                <c:pt idx="26">
                  <c:v>2.8434250791690922E-2</c:v>
                </c:pt>
                <c:pt idx="27">
                  <c:v>4.2228536911152872E-2</c:v>
                </c:pt>
                <c:pt idx="28">
                  <c:v>3.7921946108764724E-2</c:v>
                </c:pt>
                <c:pt idx="29">
                  <c:v>3.1787166258529252E-2</c:v>
                </c:pt>
                <c:pt idx="30">
                  <c:v>1.9499970860772747E-2</c:v>
                </c:pt>
                <c:pt idx="31">
                  <c:v>2.8904416591836957E-2</c:v>
                </c:pt>
                <c:pt idx="32">
                  <c:v>1.8202696695806746E-2</c:v>
                </c:pt>
                <c:pt idx="33">
                  <c:v>2.5615667534117592E-2</c:v>
                </c:pt>
                <c:pt idx="34">
                  <c:v>2.4460923085590384E-2</c:v>
                </c:pt>
                <c:pt idx="35">
                  <c:v>2.7756476967738419E-2</c:v>
                </c:pt>
                <c:pt idx="36">
                  <c:v>2.0110228877550651E-2</c:v>
                </c:pt>
                <c:pt idx="37">
                  <c:v>2.4260356966342499E-2</c:v>
                </c:pt>
                <c:pt idx="38">
                  <c:v>2.3857297131501112E-2</c:v>
                </c:pt>
                <c:pt idx="39">
                  <c:v>1.8671164886295628E-2</c:v>
                </c:pt>
                <c:pt idx="40">
                  <c:v>1.8972098588473339E-2</c:v>
                </c:pt>
                <c:pt idx="41">
                  <c:v>2.6453616335722022E-2</c:v>
                </c:pt>
                <c:pt idx="42">
                  <c:v>3.4631984574601878E-2</c:v>
                </c:pt>
                <c:pt idx="43">
                  <c:v>2.5448224568678981E-2</c:v>
                </c:pt>
                <c:pt idx="44">
                  <c:v>3.0924176115189619E-2</c:v>
                </c:pt>
                <c:pt idx="45">
                  <c:v>1.4353487596100296E-2</c:v>
                </c:pt>
                <c:pt idx="46">
                  <c:v>2.1718127660470713E-2</c:v>
                </c:pt>
                <c:pt idx="47">
                  <c:v>1.7451514947725674E-2</c:v>
                </c:pt>
                <c:pt idx="48">
                  <c:v>2.4054444985775331E-2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C183-436D-B882-190A91F121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37402655"/>
        <c:axId val="1037391423"/>
        <c:extLst>
          <c:ext xmlns:c15="http://schemas.microsoft.com/office/drawing/2012/chart" uri="{02D57815-91ED-43cb-92C2-25804820EDAC}">
            <c15:filteredScatterSeries>
              <c15:ser>
                <c:idx val="3"/>
                <c:order val="2"/>
                <c:tx>
                  <c:strRef>
                    <c:extLst>
                      <c:ext uri="{02D57815-91ED-43cb-92C2-25804820EDAC}">
                        <c15:formulaRef>
                          <c15:sqref>'C-MAPSS scaled (var) _reduced'!$J$24</c15:sqref>
                        </c15:formulaRef>
                      </c:ext>
                    </c:extLst>
                    <c:strCache>
                      <c:ptCount val="1"/>
                      <c:pt idx="0">
                        <c:v>Cumltve % inc ref</c:v>
                      </c:pt>
                    </c:strCache>
                  </c:strRef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/>
                    </a:solidFill>
                    <a:ln w="9525">
                      <a:noFill/>
                    </a:ln>
                    <a:effectLst/>
                  </c:spPr>
                </c:marker>
                <c:trendline>
                  <c:spPr>
                    <a:ln w="19050" cap="rnd">
                      <a:solidFill>
                        <a:schemeClr val="accent3"/>
                      </a:solidFill>
                      <a:prstDash val="sysDot"/>
                    </a:ln>
                    <a:effectLst/>
                  </c:spPr>
                  <c:trendlineType val="exp"/>
                  <c:dispRSqr val="1"/>
                  <c:dispEq val="1"/>
                  <c:trendlineLbl>
                    <c:layout>
                      <c:manualLayout>
                        <c:x val="5.0563744960058853E-2"/>
                        <c:y val="-0.53227894313924773"/>
                      </c:manualLayout>
                    </c:layout>
                    <c:numFmt formatCode="General" sourceLinked="0"/>
                    <c:spPr>
                      <a:noFill/>
                      <a:ln>
                        <a:solidFill>
                          <a:schemeClr val="accent3"/>
                        </a:solidFill>
                      </a:ln>
                      <a:effectLst/>
                    </c:spPr>
                    <c:txPr>
                      <a:bodyPr rot="0" spcFirstLastPara="1" vertOverflow="ellipsis" vert="horz" wrap="square" anchor="ctr" anchorCtr="1"/>
                      <a:lstStyle/>
                      <a:p>
                        <a:pPr>
                          <a:defRPr sz="1400" b="0" i="0" u="none" strike="noStrike" kern="1200" baseline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defRPr>
                        </a:pPr>
                        <a:endParaRPr lang="en-US"/>
                      </a:p>
                    </c:txPr>
                  </c:trendlineLbl>
                </c:trendline>
                <c:yVal>
                  <c:numRef>
                    <c:extLst>
                      <c:ext uri="{02D57815-91ED-43cb-92C2-25804820EDAC}">
                        <c15:formulaRef>
                          <c15:sqref>'C-MAPSS scaled (var) _reduced'!$J$25:$J$40</c15:sqref>
                        </c15:formulaRef>
                      </c:ext>
                    </c:extLst>
                    <c:numCache>
                      <c:formatCode>0.00%</c:formatCode>
                      <c:ptCount val="16"/>
                      <c:pt idx="0">
                        <c:v>0.54481805619530177</c:v>
                      </c:pt>
                      <c:pt idx="1">
                        <c:v>0.32669643964768635</c:v>
                      </c:pt>
                      <c:pt idx="2">
                        <c:v>0.31848156915793036</c:v>
                      </c:pt>
                      <c:pt idx="3">
                        <c:v>0.18596008258774946</c:v>
                      </c:pt>
                      <c:pt idx="4">
                        <c:v>9.7739692001987066E-2</c:v>
                      </c:pt>
                      <c:pt idx="5">
                        <c:v>0.12563796286241721</c:v>
                      </c:pt>
                      <c:pt idx="6">
                        <c:v>0.13785517015400467</c:v>
                      </c:pt>
                      <c:pt idx="7">
                        <c:v>0.10693532879060232</c:v>
                      </c:pt>
                      <c:pt idx="8">
                        <c:v>0.12126221438542349</c:v>
                      </c:pt>
                      <c:pt idx="9">
                        <c:v>0.11337654300882652</c:v>
                      </c:pt>
                      <c:pt idx="10">
                        <c:v>9.1989885696541276E-2</c:v>
                      </c:pt>
                      <c:pt idx="11">
                        <c:v>5.3797291246921883E-2</c:v>
                      </c:pt>
                      <c:pt idx="12">
                        <c:v>0.13111346146832489</c:v>
                      </c:pt>
                      <c:pt idx="13">
                        <c:v>6.4527868442301267E-2</c:v>
                      </c:pt>
                      <c:pt idx="14">
                        <c:v>3.3863294254666852E-2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5-C183-436D-B882-190A91F121AE}"/>
                  </c:ext>
                </c:extLst>
              </c15:ser>
            </c15:filteredScatterSeries>
          </c:ext>
        </c:extLst>
      </c:scatterChart>
      <c:valAx>
        <c:axId val="103740265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/>
                  <a:t>Time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037391423"/>
        <c:crosses val="autoZero"/>
        <c:crossBetween val="midCat"/>
      </c:valAx>
      <c:valAx>
        <c:axId val="103739142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/>
                  <a:t>Percent change for cumulative inc.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%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037402655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93C179-0CDF-4A82-9B37-ADB0EE7CA5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7EF39C-E954-4FC8-B977-1A8C5CCEC6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3D6B21-78E8-4559-BBE3-01AF0CFD4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D813A-894C-4235-90FC-8A41002B725A}" type="datetimeFigureOut">
              <a:rPr lang="en-GB" smtClean="0"/>
              <a:t>09/01/2022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9B98DE-C88C-41CF-8FFA-76CD1CCC82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F5C2F9-1581-4275-81FD-9CE40D13E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5BFB4-15E0-4228-B3C8-60284543C3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6977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30EBE-82D2-49EC-AB9B-62FB506DC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F4E76A-976A-4CC8-8269-7F28D48090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515F48-2453-4073-BC20-3984BAA7E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D813A-894C-4235-90FC-8A41002B725A}" type="datetimeFigureOut">
              <a:rPr lang="en-GB" smtClean="0"/>
              <a:t>09/01/2022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AD303E-5776-443A-AADB-61347DF80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CB81FA-DBE4-4693-87B9-D303A6235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5BFB4-15E0-4228-B3C8-60284543C3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7630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E0A9805-63D4-425A-8F1B-CA79EA774B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F057FD-BF86-4015-AF16-1A163400B2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2B345-879C-43F1-A5B1-899E594DD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D813A-894C-4235-90FC-8A41002B725A}" type="datetimeFigureOut">
              <a:rPr lang="en-GB" smtClean="0"/>
              <a:t>09/01/2022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1D0CCD-BF13-447F-A251-6C81A4C9C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3BEBED-94F3-4E39-AD7D-D84E1E2ED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5BFB4-15E0-4228-B3C8-60284543C3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4533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929F2-B098-4FAD-B37E-6802B3CC7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5F870A-6ED9-48E4-A9EF-65FB63CDDE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4CBBBA-BF18-40AE-A5ED-7194950B2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D813A-894C-4235-90FC-8A41002B725A}" type="datetimeFigureOut">
              <a:rPr lang="en-GB" smtClean="0"/>
              <a:t>09/01/2022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4B4436-EF92-4F7E-ABF2-4A7C91BCD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29EFF7-4A5A-4B35-A588-3996F92D6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5BFB4-15E0-4228-B3C8-60284543C3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7283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065D0-9B7A-44AD-B151-8497E0382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1AA50C-5094-4424-B43B-B54758B472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DAA8F5-68EE-4C2F-BE80-2BFD4EC66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D813A-894C-4235-90FC-8A41002B725A}" type="datetimeFigureOut">
              <a:rPr lang="en-GB" smtClean="0"/>
              <a:t>09/01/2022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2B9AC7-3D5C-414E-AFB7-37B3C22DE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6A589E-DF4B-40BB-BAAE-09DABA5B1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5BFB4-15E0-4228-B3C8-60284543C3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1380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4412BE-6C28-4C8E-B13D-DB269D392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81232F-FA15-4AA5-A1FD-751D1E5A1F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447FD0-DA07-4803-95E3-80AEF7D8D9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6A0941-ED35-4531-8B7A-5F95D8C59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D813A-894C-4235-90FC-8A41002B725A}" type="datetimeFigureOut">
              <a:rPr lang="en-GB" smtClean="0"/>
              <a:t>09/01/2022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23F597-F79E-4222-9268-872CFD085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6621B6-1F32-4F65-94BD-C80398C9C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5BFB4-15E0-4228-B3C8-60284543C3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8952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BB9575-2E5F-429F-B9AD-89765431E5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8CDF6A-5DE4-46C8-A464-2A8E1C8527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3A9089-E5B5-4D52-A8BB-1DD4255A48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923C4D-E7BB-4D41-AAAA-F1C3AC08DB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3D3BF98-9711-45F0-8AF3-FDD447AED9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AEAFCA4-BFED-4F31-B1E0-B56C6B82F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D813A-894C-4235-90FC-8A41002B725A}" type="datetimeFigureOut">
              <a:rPr lang="en-GB" smtClean="0"/>
              <a:t>09/01/2022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440F017-B970-4C31-8C1F-2FE76E4865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73CDC0C-A3D3-4B9C-A9D1-F979A4395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5BFB4-15E0-4228-B3C8-60284543C3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4749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3F98BE-6D5D-48E2-89AE-F4A32D459A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EDF8C8-AB33-4EF9-AB37-5735C5585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D813A-894C-4235-90FC-8A41002B725A}" type="datetimeFigureOut">
              <a:rPr lang="en-GB" smtClean="0"/>
              <a:t>09/01/2022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B5F97A-2AF8-4DFB-9055-8DA9ECF62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636167-C90E-4EF2-9998-47912DC72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5BFB4-15E0-4228-B3C8-60284543C3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0808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9E94C9-E0FF-4086-B670-9D4980E1B3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D813A-894C-4235-90FC-8A41002B725A}" type="datetimeFigureOut">
              <a:rPr lang="en-GB" smtClean="0"/>
              <a:t>09/01/2022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1988BA-3DAC-4A18-A419-644EB16556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16E5E9-58CB-472B-89AF-4DF8B9A38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5BFB4-15E0-4228-B3C8-60284543C3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3829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F6A8BF-7A00-48D6-8049-619773FC3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43C9FC-EBE4-4BD7-B4B8-1F73E8E9B2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E197D8-B94F-41CA-A8C6-18CCC5597D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E18F28-0E55-4446-BBEC-364FADDAFA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D813A-894C-4235-90FC-8A41002B725A}" type="datetimeFigureOut">
              <a:rPr lang="en-GB" smtClean="0"/>
              <a:t>09/01/2022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17E49B-E93A-45B1-BA2D-03489CDEA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5D17F8-AF50-47DF-A3C3-1DB56672B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5BFB4-15E0-4228-B3C8-60284543C3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7637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29D8A0-D666-46A7-8530-1AF1A315F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3922637-0F53-458A-9C29-9699B070F3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15B38C-BAAF-49FD-B285-AD7267CCE9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2E4B64-BE4B-4A69-A7D2-3C73B4FFD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D813A-894C-4235-90FC-8A41002B725A}" type="datetimeFigureOut">
              <a:rPr lang="en-GB" smtClean="0"/>
              <a:t>09/01/2022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CB47B7-2D51-4DF9-B120-4AC4BA948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8E8605-4E65-4022-AE1B-3279B8DBC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5BFB4-15E0-4228-B3C8-60284543C3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0842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EE85BD0-4C4F-43D5-9C05-605EE081C2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44B0F6-5EF9-4085-B663-955937FA46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11902F-DECA-49E8-9CBE-A6520CE8DD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D813A-894C-4235-90FC-8A41002B725A}" type="datetimeFigureOut">
              <a:rPr lang="en-GB" smtClean="0"/>
              <a:t>09/01/2022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E9B296-73AB-4285-98CF-93C5AD5D2B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94793C-2F08-4D68-867A-1E4C0EAAEC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B5BFB4-15E0-4228-B3C8-60284543C3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230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emf"/><Relationship Id="rId5" Type="http://schemas.openxmlformats.org/officeDocument/2006/relationships/image" Target="../media/image6.png"/><Relationship Id="rId4" Type="http://schemas.openxmlformats.org/officeDocument/2006/relationships/image" Target="../media/image5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FEA71-51F3-4621-AEC4-6AE4DE5285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Additional simulated data</a:t>
            </a:r>
          </a:p>
        </p:txBody>
      </p:sp>
    </p:spTree>
    <p:extLst>
      <p:ext uri="{BB962C8B-B14F-4D97-AF65-F5344CB8AC3E}">
        <p14:creationId xmlns:p14="http://schemas.microsoft.com/office/powerpoint/2010/main" val="30998674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CFCA4AB-80C5-4F5E-BD36-979F7E22FAA5}"/>
              </a:ext>
            </a:extLst>
          </p:cNvPr>
          <p:cNvSpPr txBox="1"/>
          <p:nvPr/>
        </p:nvSpPr>
        <p:spPr>
          <a:xfrm>
            <a:off x="622883" y="5351617"/>
            <a:ext cx="6094602" cy="8735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900"/>
              </a:spcBef>
              <a:spcAft>
                <a:spcPts val="600"/>
              </a:spcAft>
            </a:pPr>
            <a:r>
              <a:rPr lang="en-GB" sz="1800" b="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Observed vs. predicted uncertainty for (a) initial forecast and (b) updated forecast</a:t>
            </a:r>
            <a:endParaRPr lang="en-GB" sz="1800" b="1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53EBDAD-1118-4824-8D53-00A054DC2F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4338"/>
          <a:stretch/>
        </p:blipFill>
        <p:spPr>
          <a:xfrm>
            <a:off x="417003" y="891854"/>
            <a:ext cx="5353627" cy="4000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62B1ABD-3044-4128-93E9-659834D3C77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4454"/>
          <a:stretch/>
        </p:blipFill>
        <p:spPr>
          <a:xfrm>
            <a:off x="5951682" y="891854"/>
            <a:ext cx="5353627" cy="4000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30D1E90-66F7-46B4-AD0B-6C35A19186F5}"/>
              </a:ext>
            </a:extLst>
          </p:cNvPr>
          <p:cNvSpPr txBox="1"/>
          <p:nvPr/>
        </p:nvSpPr>
        <p:spPr>
          <a:xfrm>
            <a:off x="6945175" y="585655"/>
            <a:ext cx="1108935" cy="4580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900"/>
              </a:spcBef>
              <a:spcAft>
                <a:spcPts val="600"/>
              </a:spcAft>
            </a:pPr>
            <a:r>
              <a:rPr lang="en-GB" sz="1800" b="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Updated</a:t>
            </a:r>
            <a:endParaRPr lang="en-GB" sz="1800" b="1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4118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9F9B97A7-AE7D-4501-A180-84618AEF6723}"/>
              </a:ext>
            </a:extLst>
          </p:cNvPr>
          <p:cNvGraphicFramePr>
            <a:graphicFrameLocks noGrp="1"/>
          </p:cNvGraphicFramePr>
          <p:nvPr/>
        </p:nvGraphicFramePr>
        <p:xfrm>
          <a:off x="2307916" y="750322"/>
          <a:ext cx="6059137" cy="55888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19883">
                  <a:extLst>
                    <a:ext uri="{9D8B030D-6E8A-4147-A177-3AD203B41FA5}">
                      <a16:colId xmlns:a16="http://schemas.microsoft.com/office/drawing/2014/main" val="2858474316"/>
                    </a:ext>
                  </a:extLst>
                </a:gridCol>
                <a:gridCol w="985119">
                  <a:extLst>
                    <a:ext uri="{9D8B030D-6E8A-4147-A177-3AD203B41FA5}">
                      <a16:colId xmlns:a16="http://schemas.microsoft.com/office/drawing/2014/main" val="3000490497"/>
                    </a:ext>
                  </a:extLst>
                </a:gridCol>
                <a:gridCol w="961837">
                  <a:extLst>
                    <a:ext uri="{9D8B030D-6E8A-4147-A177-3AD203B41FA5}">
                      <a16:colId xmlns:a16="http://schemas.microsoft.com/office/drawing/2014/main" val="4293052615"/>
                    </a:ext>
                  </a:extLst>
                </a:gridCol>
                <a:gridCol w="771216">
                  <a:extLst>
                    <a:ext uri="{9D8B030D-6E8A-4147-A177-3AD203B41FA5}">
                      <a16:colId xmlns:a16="http://schemas.microsoft.com/office/drawing/2014/main" val="1665682038"/>
                    </a:ext>
                  </a:extLst>
                </a:gridCol>
                <a:gridCol w="989484">
                  <a:extLst>
                    <a:ext uri="{9D8B030D-6E8A-4147-A177-3AD203B41FA5}">
                      <a16:colId xmlns:a16="http://schemas.microsoft.com/office/drawing/2014/main" val="174499276"/>
                    </a:ext>
                  </a:extLst>
                </a:gridCol>
                <a:gridCol w="961837">
                  <a:extLst>
                    <a:ext uri="{9D8B030D-6E8A-4147-A177-3AD203B41FA5}">
                      <a16:colId xmlns:a16="http://schemas.microsoft.com/office/drawing/2014/main" val="3336741374"/>
                    </a:ext>
                  </a:extLst>
                </a:gridCol>
                <a:gridCol w="769761">
                  <a:extLst>
                    <a:ext uri="{9D8B030D-6E8A-4147-A177-3AD203B41FA5}">
                      <a16:colId xmlns:a16="http://schemas.microsoft.com/office/drawing/2014/main" val="2189252027"/>
                    </a:ext>
                  </a:extLst>
                </a:gridCol>
              </a:tblGrid>
              <a:tr h="313391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Symmetry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Aggregate vector magnitude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5914937"/>
                  </a:ext>
                </a:extLst>
              </a:tr>
              <a:tr h="313391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Time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Observed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Predicted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Diff.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Observed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Predicted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Diff.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3802097"/>
                  </a:ext>
                </a:extLst>
              </a:tr>
              <a:tr h="26115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92.629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104.1715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11%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0.5105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1.2616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60%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6358524"/>
                  </a:ext>
                </a:extLst>
              </a:tr>
              <a:tr h="26115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106.8738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95.5523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12%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0.7906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1.2517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37%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5240143"/>
                  </a:ext>
                </a:extLst>
              </a:tr>
              <a:tr h="26115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112.213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89.479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25%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0.6341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1.2427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49%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4297633"/>
                  </a:ext>
                </a:extLst>
              </a:tr>
              <a:tr h="26115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101.0656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88.534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14%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0.688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1.2336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44%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4981837"/>
                  </a:ext>
                </a:extLst>
              </a:tr>
              <a:tr h="26115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91.8602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86.4408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6%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0.6753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1.2240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45%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0330078"/>
                  </a:ext>
                </a:extLst>
              </a:tr>
              <a:tr h="26115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80.1403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69.2713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16%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0.8215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1.2145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32%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2827041"/>
                  </a:ext>
                </a:extLst>
              </a:tr>
              <a:tr h="26115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118.1601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128.8332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8%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0.9445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1.206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22%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3719301"/>
                  </a:ext>
                </a:extLst>
              </a:tr>
              <a:tr h="26115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103.4112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131.0811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21%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0.5557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1.1995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54%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2986217"/>
                  </a:ext>
                </a:extLst>
              </a:tr>
              <a:tr h="26115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101.7574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127.8667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20%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0.7621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1.1954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36%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3855364"/>
                  </a:ext>
                </a:extLst>
              </a:tr>
              <a:tr h="26115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109.9298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131.5239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16%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0.5279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1.1936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56%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1781242"/>
                  </a:ext>
                </a:extLst>
              </a:tr>
              <a:tr h="26115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89.9378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73.8003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22%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0.5667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1.1938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53%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7995321"/>
                  </a:ext>
                </a:extLst>
              </a:tr>
              <a:tr h="26115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116.5322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127.6724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9%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0.9251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1.1956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23%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245669"/>
                  </a:ext>
                </a:extLst>
              </a:tr>
              <a:tr h="26115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129.274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109.1592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18%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0.8676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1.1984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28%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93872"/>
                  </a:ext>
                </a:extLst>
              </a:tr>
              <a:tr h="26115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117.2868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117.6617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0.9969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1.2017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17%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3936966"/>
                  </a:ext>
                </a:extLst>
              </a:tr>
              <a:tr h="26115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105.3678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102.6005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3%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0.8599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1.2052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29%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603392"/>
                  </a:ext>
                </a:extLst>
              </a:tr>
              <a:tr h="26115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111.9071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102.3624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9%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0.8225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1.2087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32%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992659"/>
                  </a:ext>
                </a:extLst>
              </a:tr>
              <a:tr h="26115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92.4093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105.438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12%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0.4416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1.2119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64%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406590"/>
                  </a:ext>
                </a:extLst>
              </a:tr>
              <a:tr h="26115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130.4497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103.3316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26%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0.7286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1.2148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40%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06375"/>
                  </a:ext>
                </a:extLst>
              </a:tr>
              <a:tr h="26115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93.797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97.8427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4%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0.3625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1.2171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70%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2048644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B6E6D44C-28F8-401B-AD73-12E2F2ECAD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509" y="257716"/>
            <a:ext cx="494558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Observed vs. predicted symmetry and aggregate vector magnitude</a:t>
            </a:r>
            <a:endParaRPr kumimoji="0" lang="en-GB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88337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>
            <a:extLst>
              <a:ext uri="{FF2B5EF4-FFF2-40B4-BE49-F238E27FC236}">
                <a16:creationId xmlns:a16="http://schemas.microsoft.com/office/drawing/2014/main" id="{36898FD8-B451-484F-BCE5-C57DFADB7C30}"/>
              </a:ext>
            </a:extLst>
          </p:cNvPr>
          <p:cNvSpPr txBox="1"/>
          <p:nvPr/>
        </p:nvSpPr>
        <p:spPr>
          <a:xfrm>
            <a:off x="305095" y="249005"/>
            <a:ext cx="27484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Forecasts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2B258CA-2C5F-4490-9DF1-9EFB22DC19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4109" y="1027704"/>
            <a:ext cx="6953019" cy="5072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1207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07B79F9-FB6A-432A-83A1-16D44CEE34E6}"/>
              </a:ext>
            </a:extLst>
          </p:cNvPr>
          <p:cNvGraphicFramePr>
            <a:graphicFrameLocks noGrp="1"/>
          </p:cNvGraphicFramePr>
          <p:nvPr/>
        </p:nvGraphicFramePr>
        <p:xfrm>
          <a:off x="4219663" y="2732107"/>
          <a:ext cx="2197616" cy="20094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5473">
                  <a:extLst>
                    <a:ext uri="{9D8B030D-6E8A-4147-A177-3AD203B41FA5}">
                      <a16:colId xmlns:a16="http://schemas.microsoft.com/office/drawing/2014/main" val="3157816778"/>
                    </a:ext>
                  </a:extLst>
                </a:gridCol>
                <a:gridCol w="801108">
                  <a:extLst>
                    <a:ext uri="{9D8B030D-6E8A-4147-A177-3AD203B41FA5}">
                      <a16:colId xmlns:a16="http://schemas.microsoft.com/office/drawing/2014/main" val="1260319152"/>
                    </a:ext>
                  </a:extLst>
                </a:gridCol>
                <a:gridCol w="791035">
                  <a:extLst>
                    <a:ext uri="{9D8B030D-6E8A-4147-A177-3AD203B41FA5}">
                      <a16:colId xmlns:a16="http://schemas.microsoft.com/office/drawing/2014/main" val="3210013327"/>
                    </a:ext>
                  </a:extLst>
                </a:gridCol>
              </a:tblGrid>
              <a:tr h="290943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Input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MAPE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RMSE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3653160"/>
                  </a:ext>
                </a:extLst>
              </a:tr>
              <a:tr h="245496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28%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0.0241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9444573"/>
                  </a:ext>
                </a:extLst>
              </a:tr>
              <a:tr h="245496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24%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0.0416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6272742"/>
                  </a:ext>
                </a:extLst>
              </a:tr>
              <a:tr h="245496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27%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0.0485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4906728"/>
                  </a:ext>
                </a:extLst>
              </a:tr>
              <a:tr h="245496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27%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0.043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6467111"/>
                  </a:ext>
                </a:extLst>
              </a:tr>
              <a:tr h="245496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31%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0.0519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9900100"/>
                  </a:ext>
                </a:extLst>
              </a:tr>
              <a:tr h="245496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26%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0.0414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7582304"/>
                  </a:ext>
                </a:extLst>
              </a:tr>
              <a:tr h="245496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23%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0.0367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1241741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AFA24CD3-6735-480F-995E-7E667E999B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7884" y="2114361"/>
            <a:ext cx="504016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MAPE and</a:t>
            </a:r>
            <a:r>
              <a:rPr kumimoji="0" lang="en-GB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RMSE of observed vs. predicted values over test period</a:t>
            </a:r>
            <a:endParaRPr kumimoji="0" lang="en-GB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75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900F83B-C071-43BD-9670-8DC284B576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9488" y="1633572"/>
            <a:ext cx="6633023" cy="359085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AA49E3B-24EE-4635-B733-A63F9DB0D20B}"/>
              </a:ext>
            </a:extLst>
          </p:cNvPr>
          <p:cNvSpPr txBox="1"/>
          <p:nvPr/>
        </p:nvSpPr>
        <p:spPr>
          <a:xfrm>
            <a:off x="1042880" y="5508681"/>
            <a:ext cx="49970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b="1">
                <a:effectLst/>
                <a:latin typeface="Times New Roman" panose="02020603050405020304" pitchFamily="18" charset="0"/>
                <a:ea typeface="Calibri" panose="020F0502020204030204" pitchFamily="34" charset="0"/>
              </a:defRPr>
            </a:lvl1pPr>
          </a:lstStyle>
          <a:p>
            <a:r>
              <a:rPr lang="en-GB" b="0" dirty="0"/>
              <a:t>Time series data (50 time units)</a:t>
            </a:r>
          </a:p>
        </p:txBody>
      </p:sp>
    </p:spTree>
    <p:extLst>
      <p:ext uri="{BB962C8B-B14F-4D97-AF65-F5344CB8AC3E}">
        <p14:creationId xmlns:p14="http://schemas.microsoft.com/office/powerpoint/2010/main" val="24889248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A4A32E9-D299-4710-992E-B9D96019DF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655" y="1319693"/>
            <a:ext cx="5334000" cy="40005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06E6695-E819-4383-90BA-B1CE953DFC3C}"/>
              </a:ext>
            </a:extLst>
          </p:cNvPr>
          <p:cNvSpPr txBox="1"/>
          <p:nvPr/>
        </p:nvSpPr>
        <p:spPr>
          <a:xfrm>
            <a:off x="7149518" y="5757254"/>
            <a:ext cx="35800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/>
            </a:lvl1pPr>
          </a:lstStyle>
          <a:p>
            <a:r>
              <a:rPr lang="en-US" sz="1600" dirty="0"/>
              <a:t>Change in symmetry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397B17-6431-459F-AF04-9DB9B8A4631D}"/>
              </a:ext>
            </a:extLst>
          </p:cNvPr>
          <p:cNvSpPr txBox="1"/>
          <p:nvPr/>
        </p:nvSpPr>
        <p:spPr>
          <a:xfrm>
            <a:off x="1275127" y="5755664"/>
            <a:ext cx="3919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/>
            </a:lvl1pPr>
          </a:lstStyle>
          <a:p>
            <a:r>
              <a:rPr lang="en-US" sz="1600" dirty="0"/>
              <a:t>Change in actual &amp; reference area over time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E1F980E-4CB7-4FE8-A41D-A28297CBA4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1655" y="1319693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712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CF0ED84-851B-4427-A1F3-7CE4D1E0DD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655" y="1428750"/>
            <a:ext cx="5334000" cy="40005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A63ACBB-EB1B-43BC-81AF-7CDB87178692}"/>
              </a:ext>
            </a:extLst>
          </p:cNvPr>
          <p:cNvSpPr txBox="1"/>
          <p:nvPr/>
        </p:nvSpPr>
        <p:spPr>
          <a:xfrm>
            <a:off x="1275127" y="5755664"/>
            <a:ext cx="3919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/>
            </a:lvl1pPr>
          </a:lstStyle>
          <a:p>
            <a:r>
              <a:rPr lang="en-US" sz="1600" dirty="0"/>
              <a:t>Cumulative increase</a:t>
            </a:r>
          </a:p>
        </p:txBody>
      </p:sp>
    </p:spTree>
    <p:extLst>
      <p:ext uri="{BB962C8B-B14F-4D97-AF65-F5344CB8AC3E}">
        <p14:creationId xmlns:p14="http://schemas.microsoft.com/office/powerpoint/2010/main" val="2465043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6A89D504-1BA9-4EDD-9298-C6759CE82A6E}"/>
              </a:ext>
            </a:extLst>
          </p:cNvPr>
          <p:cNvGraphicFramePr>
            <a:graphicFrameLocks/>
          </p:cNvGraphicFramePr>
          <p:nvPr/>
        </p:nvGraphicFramePr>
        <p:xfrm>
          <a:off x="717345" y="1788994"/>
          <a:ext cx="468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F87647ED-F715-495E-A1A3-23B838833B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3173" y="2200194"/>
            <a:ext cx="1528755" cy="370506"/>
          </a:xfrm>
          <a:prstGeom prst="rect">
            <a:avLst/>
          </a:prstGeom>
          <a:ln>
            <a:solidFill>
              <a:schemeClr val="tx1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47E154F-E0E3-430E-AF2A-9C3891C75A1D}"/>
                  </a:ext>
                </a:extLst>
              </p:cNvPr>
              <p:cNvSpPr txBox="1"/>
              <p:nvPr/>
            </p:nvSpPr>
            <p:spPr>
              <a:xfrm>
                <a:off x="3324493" y="2715937"/>
                <a:ext cx="1646111" cy="52322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0072BD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Y</m:t>
                      </m:r>
                      <m:r>
                        <m:rPr>
                          <m:nor/>
                        </m:rPr>
                        <a:rPr lang="en-GB" sz="1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= 0.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1573</m:t>
                      </m:r>
                      <m:sSup>
                        <m:sSupPr>
                          <m:ctrlPr>
                            <a:rPr lang="en-GB" sz="140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  <m:t>−0.05</m:t>
                          </m:r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endPara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en-GB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p>
                        <m:r>
                          <a:rPr lang="en-GB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GB" sz="1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=0.6432</m:t>
                    </m:r>
                  </m:oMath>
                </a14:m>
                <a:r>
                  <a:rPr lang="en-GB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47E154F-E0E3-430E-AF2A-9C3891C75A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4493" y="2715937"/>
                <a:ext cx="1646111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2700">
                <a:solidFill>
                  <a:srgbClr val="0072BD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7C556A6-2F59-4EBD-987D-EF32120FD101}"/>
                  </a:ext>
                </a:extLst>
              </p:cNvPr>
              <p:cNvSpPr txBox="1"/>
              <p:nvPr/>
            </p:nvSpPr>
            <p:spPr>
              <a:xfrm>
                <a:off x="3324493" y="3328920"/>
                <a:ext cx="1646113" cy="52322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95319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Y</m:t>
                      </m:r>
                      <m:r>
                        <m:rPr>
                          <m:nor/>
                        </m:rPr>
                        <a:rPr lang="en-GB" sz="1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= 0.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1554</m:t>
                      </m:r>
                      <m:sSup>
                        <m:sSupPr>
                          <m:ctrlPr>
                            <a:rPr lang="en-GB" sz="140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  <m:t>−0.049</m:t>
                          </m:r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endPara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en-GB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p>
                        <m:r>
                          <a:rPr lang="en-GB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GB" sz="1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=0.6807</m:t>
                    </m:r>
                  </m:oMath>
                </a14:m>
                <a:r>
                  <a:rPr lang="en-GB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7C556A6-2F59-4EBD-987D-EF32120FD1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4493" y="3328920"/>
                <a:ext cx="1646113" cy="52322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12700">
                <a:solidFill>
                  <a:srgbClr val="D95319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5D4221F6-B285-4963-B564-3B3C0E324F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97345" y="1688869"/>
            <a:ext cx="4933500" cy="370012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FE96104-4707-4B5C-BC69-9DC412B47948}"/>
              </a:ext>
            </a:extLst>
          </p:cNvPr>
          <p:cNvSpPr txBox="1"/>
          <p:nvPr/>
        </p:nvSpPr>
        <p:spPr>
          <a:xfrm>
            <a:off x="7149518" y="5757254"/>
            <a:ext cx="35800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/>
            </a:lvl1pPr>
          </a:lstStyle>
          <a:p>
            <a:r>
              <a:rPr lang="en-US" sz="1600" dirty="0"/>
              <a:t>Actual : Symmetry correlation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94D2B3-A344-401A-B01B-66D46D6D2C8D}"/>
              </a:ext>
            </a:extLst>
          </p:cNvPr>
          <p:cNvSpPr txBox="1"/>
          <p:nvPr/>
        </p:nvSpPr>
        <p:spPr>
          <a:xfrm>
            <a:off x="1275127" y="5755664"/>
            <a:ext cx="3919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/>
            </a:lvl1pPr>
          </a:lstStyle>
          <a:p>
            <a:r>
              <a:rPr lang="en-US" sz="1600" dirty="0"/>
              <a:t>Percent change for cumulative increase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FA071B-48B9-4162-A829-96232D97ABD2}"/>
              </a:ext>
            </a:extLst>
          </p:cNvPr>
          <p:cNvSpPr txBox="1"/>
          <p:nvPr/>
        </p:nvSpPr>
        <p:spPr>
          <a:xfrm>
            <a:off x="644396" y="1693883"/>
            <a:ext cx="33898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2400"/>
            </a:lvl1pPr>
          </a:lstStyle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799D1F-6D27-4338-8546-6B30E1C42EE7}"/>
              </a:ext>
            </a:extLst>
          </p:cNvPr>
          <p:cNvSpPr txBox="1"/>
          <p:nvPr/>
        </p:nvSpPr>
        <p:spPr>
          <a:xfrm>
            <a:off x="5567170" y="1693883"/>
            <a:ext cx="31482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(b)</a:t>
            </a:r>
          </a:p>
        </p:txBody>
      </p:sp>
    </p:spTree>
    <p:extLst>
      <p:ext uri="{BB962C8B-B14F-4D97-AF65-F5344CB8AC3E}">
        <p14:creationId xmlns:p14="http://schemas.microsoft.com/office/powerpoint/2010/main" val="2699247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FA500A7-AD8A-4BB5-816A-A38115BF77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358" y="995797"/>
            <a:ext cx="5334000" cy="40005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85AB15C-32ED-4C43-92EA-1D496B9EA2A0}"/>
              </a:ext>
            </a:extLst>
          </p:cNvPr>
          <p:cNvSpPr txBox="1"/>
          <p:nvPr/>
        </p:nvSpPr>
        <p:spPr>
          <a:xfrm>
            <a:off x="1275127" y="5755664"/>
            <a:ext cx="42783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/>
            </a:lvl1pPr>
          </a:lstStyle>
          <a:p>
            <a:r>
              <a:rPr lang="en-US" sz="1600" dirty="0"/>
              <a:t>Actual : Symmetry correlation factor exponential (Corrected ref &amp; </a:t>
            </a:r>
            <a:r>
              <a:rPr lang="en-US" sz="1600" dirty="0" err="1"/>
              <a:t>sym</a:t>
            </a:r>
            <a:r>
              <a:rPr lang="en-US" sz="1600" dirty="0"/>
              <a:t> trend </a:t>
            </a:r>
            <a:r>
              <a:rPr lang="en-US" sz="1600" dirty="0" err="1"/>
              <a:t>eqns</a:t>
            </a:r>
            <a:r>
              <a:rPr lang="en-US" sz="16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927950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C6DAA32-F209-48E4-9D2C-479A65AEB0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971" y="1428750"/>
            <a:ext cx="5334000" cy="40005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A0C08B3-22CF-4EE7-B1CB-730A147A1E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1807" y="1428750"/>
            <a:ext cx="5334000" cy="4000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821AD63-BF9D-4D73-A6E5-C070E35B51B8}"/>
              </a:ext>
            </a:extLst>
          </p:cNvPr>
          <p:cNvSpPr txBox="1"/>
          <p:nvPr/>
        </p:nvSpPr>
        <p:spPr>
          <a:xfrm>
            <a:off x="7149518" y="5757254"/>
            <a:ext cx="35800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/>
            </a:lvl1pPr>
          </a:lstStyle>
          <a:p>
            <a:r>
              <a:rPr lang="en-US" sz="1600" dirty="0"/>
              <a:t>Actual : Symmetry correlation factor log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24B8ADD-8970-488E-9C65-8A5A6ED0B782}"/>
              </a:ext>
            </a:extLst>
          </p:cNvPr>
          <p:cNvSpPr txBox="1"/>
          <p:nvPr/>
        </p:nvSpPr>
        <p:spPr>
          <a:xfrm>
            <a:off x="1275127" y="5755664"/>
            <a:ext cx="3919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/>
            </a:lvl1pPr>
          </a:lstStyle>
          <a:p>
            <a:r>
              <a:rPr lang="en-US" sz="1600" dirty="0"/>
              <a:t>Actual : Symmetry correlation factor linear</a:t>
            </a:r>
          </a:p>
        </p:txBody>
      </p:sp>
    </p:spTree>
    <p:extLst>
      <p:ext uri="{BB962C8B-B14F-4D97-AF65-F5344CB8AC3E}">
        <p14:creationId xmlns:p14="http://schemas.microsoft.com/office/powerpoint/2010/main" val="34932734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347C9D61-85F9-4C2A-ACDA-8DB05FDEBD85}"/>
              </a:ext>
            </a:extLst>
          </p:cNvPr>
          <p:cNvSpPr/>
          <p:nvPr/>
        </p:nvSpPr>
        <p:spPr>
          <a:xfrm>
            <a:off x="3198843" y="4202065"/>
            <a:ext cx="2525098" cy="1870236"/>
          </a:xfrm>
          <a:prstGeom prst="roundRect">
            <a:avLst>
              <a:gd name="adj" fmla="val 486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7" name="Rectangle: Rounded Corners 176">
            <a:extLst>
              <a:ext uri="{FF2B5EF4-FFF2-40B4-BE49-F238E27FC236}">
                <a16:creationId xmlns:a16="http://schemas.microsoft.com/office/drawing/2014/main" id="{825FD0D9-BFB1-4769-99BC-5F10190B600F}"/>
              </a:ext>
            </a:extLst>
          </p:cNvPr>
          <p:cNvSpPr/>
          <p:nvPr/>
        </p:nvSpPr>
        <p:spPr>
          <a:xfrm>
            <a:off x="1582130" y="1320921"/>
            <a:ext cx="8759291" cy="1337755"/>
          </a:xfrm>
          <a:prstGeom prst="roundRect">
            <a:avLst>
              <a:gd name="adj" fmla="val 5535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6" name="Rectangle: Rounded Corners 175">
            <a:extLst>
              <a:ext uri="{FF2B5EF4-FFF2-40B4-BE49-F238E27FC236}">
                <a16:creationId xmlns:a16="http://schemas.microsoft.com/office/drawing/2014/main" id="{3AC71AF6-8016-422E-8C20-2D2F739AD7DB}"/>
              </a:ext>
            </a:extLst>
          </p:cNvPr>
          <p:cNvSpPr/>
          <p:nvPr/>
        </p:nvSpPr>
        <p:spPr>
          <a:xfrm>
            <a:off x="1582123" y="4500655"/>
            <a:ext cx="8759298" cy="1337755"/>
          </a:xfrm>
          <a:prstGeom prst="roundRect">
            <a:avLst>
              <a:gd name="adj" fmla="val 6295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6A6D612D-7076-490E-B37D-7C6E876E3B92}"/>
              </a:ext>
            </a:extLst>
          </p:cNvPr>
          <p:cNvSpPr/>
          <p:nvPr/>
        </p:nvSpPr>
        <p:spPr>
          <a:xfrm>
            <a:off x="1567780" y="2775299"/>
            <a:ext cx="8759291" cy="1320865"/>
          </a:xfrm>
          <a:prstGeom prst="roundRect">
            <a:avLst>
              <a:gd name="adj" fmla="val 7400"/>
            </a:avLst>
          </a:prstGeom>
          <a:solidFill>
            <a:srgbClr val="FDE5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ounded Rectangle 3"/>
          <p:cNvSpPr/>
          <p:nvPr/>
        </p:nvSpPr>
        <p:spPr>
          <a:xfrm>
            <a:off x="1708346" y="3048621"/>
            <a:ext cx="1530870" cy="468000"/>
          </a:xfrm>
          <a:prstGeom prst="roundRect">
            <a:avLst>
              <a:gd name="adj" fmla="val 13866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Sequence input</a:t>
            </a:r>
          </a:p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485012" y="1418965"/>
            <a:ext cx="1883970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LSTM layer 1</a:t>
            </a:r>
          </a:p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Hidden units </a:t>
            </a:r>
            <a:r>
              <a:rPr lang="en-US" sz="11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</a:t>
            </a:r>
            <a:endParaRPr lang="en-GB" sz="11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Straight Arrow Connector 9"/>
          <p:cNvCxnSpPr>
            <a:cxnSpLocks/>
            <a:stCxn id="5" idx="2"/>
            <a:endCxn id="109" idx="0"/>
          </p:cNvCxnSpPr>
          <p:nvPr/>
        </p:nvCxnSpPr>
        <p:spPr>
          <a:xfrm>
            <a:off x="4426997" y="1886965"/>
            <a:ext cx="0" cy="11700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cxnSpLocks/>
            <a:stCxn id="4" idx="3"/>
            <a:endCxn id="23" idx="1"/>
          </p:cNvCxnSpPr>
          <p:nvPr/>
        </p:nvCxnSpPr>
        <p:spPr>
          <a:xfrm flipV="1">
            <a:off x="3239216" y="3120686"/>
            <a:ext cx="230318" cy="161935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25AED5DD-9FD4-47A4-AFF6-824662B5C04D}"/>
              </a:ext>
            </a:extLst>
          </p:cNvPr>
          <p:cNvSpPr txBox="1"/>
          <p:nvPr/>
        </p:nvSpPr>
        <p:spPr>
          <a:xfrm>
            <a:off x="305095" y="249005"/>
            <a:ext cx="27484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LSTM architecture</a:t>
            </a:r>
          </a:p>
        </p:txBody>
      </p:sp>
      <p:sp>
        <p:nvSpPr>
          <p:cNvPr id="109" name="Rounded Rectangle 4">
            <a:extLst>
              <a:ext uri="{FF2B5EF4-FFF2-40B4-BE49-F238E27FC236}">
                <a16:creationId xmlns:a16="http://schemas.microsoft.com/office/drawing/2014/main" id="{F048C480-AA6E-4F0B-A1C6-9FCD02A7A07D}"/>
              </a:ext>
            </a:extLst>
          </p:cNvPr>
          <p:cNvSpPr/>
          <p:nvPr/>
        </p:nvSpPr>
        <p:spPr>
          <a:xfrm>
            <a:off x="3485012" y="2003974"/>
            <a:ext cx="1883970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LSTM layer 2</a:t>
            </a:r>
          </a:p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Hidden units </a:t>
            </a:r>
            <a:r>
              <a:rPr lang="en-US" sz="11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</a:t>
            </a:r>
            <a:endParaRPr lang="en-GB" sz="11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1156D41-3357-4BF6-AB86-1F7509A36EEA}"/>
              </a:ext>
            </a:extLst>
          </p:cNvPr>
          <p:cNvSpPr txBox="1"/>
          <p:nvPr/>
        </p:nvSpPr>
        <p:spPr>
          <a:xfrm>
            <a:off x="305095" y="675329"/>
            <a:ext cx="27484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Additional data</a:t>
            </a:r>
          </a:p>
        </p:txBody>
      </p:sp>
      <p:sp>
        <p:nvSpPr>
          <p:cNvPr id="23" name="Rounded Rectangle 4">
            <a:extLst>
              <a:ext uri="{FF2B5EF4-FFF2-40B4-BE49-F238E27FC236}">
                <a16:creationId xmlns:a16="http://schemas.microsoft.com/office/drawing/2014/main" id="{B4750636-221B-41E5-AC3B-8B637EB4A0AB}"/>
              </a:ext>
            </a:extLst>
          </p:cNvPr>
          <p:cNvSpPr/>
          <p:nvPr/>
        </p:nvSpPr>
        <p:spPr>
          <a:xfrm>
            <a:off x="3469534" y="2886686"/>
            <a:ext cx="1883970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LSTM layer 1</a:t>
            </a:r>
          </a:p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en-US" sz="11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Hidden units </a:t>
            </a:r>
            <a:r>
              <a:rPr lang="en-US" sz="11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246</a:t>
            </a:r>
            <a:endParaRPr lang="en-GB" sz="11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9" name="Straight Arrow Connector 12">
            <a:extLst>
              <a:ext uri="{FF2B5EF4-FFF2-40B4-BE49-F238E27FC236}">
                <a16:creationId xmlns:a16="http://schemas.microsoft.com/office/drawing/2014/main" id="{C2C0ECE3-8E93-4F5F-9311-B0BF35334B3D}"/>
              </a:ext>
            </a:extLst>
          </p:cNvPr>
          <p:cNvCxnSpPr>
            <a:cxnSpLocks/>
            <a:stCxn id="109" idx="3"/>
            <a:endCxn id="281" idx="1"/>
          </p:cNvCxnSpPr>
          <p:nvPr/>
        </p:nvCxnSpPr>
        <p:spPr>
          <a:xfrm flipV="1">
            <a:off x="5368982" y="1672806"/>
            <a:ext cx="222781" cy="56516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Arrow Connector 12">
            <a:extLst>
              <a:ext uri="{FF2B5EF4-FFF2-40B4-BE49-F238E27FC236}">
                <a16:creationId xmlns:a16="http://schemas.microsoft.com/office/drawing/2014/main" id="{67875B20-E7FB-4730-896D-E1CFDCBB21E2}"/>
              </a:ext>
            </a:extLst>
          </p:cNvPr>
          <p:cNvCxnSpPr>
            <a:cxnSpLocks/>
            <a:stCxn id="58" idx="3"/>
            <a:endCxn id="231" idx="1"/>
          </p:cNvCxnSpPr>
          <p:nvPr/>
        </p:nvCxnSpPr>
        <p:spPr>
          <a:xfrm flipV="1">
            <a:off x="5353504" y="3122836"/>
            <a:ext cx="223902" cy="565206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" name="Rounded Rectangle 6">
            <a:extLst>
              <a:ext uri="{FF2B5EF4-FFF2-40B4-BE49-F238E27FC236}">
                <a16:creationId xmlns:a16="http://schemas.microsoft.com/office/drawing/2014/main" id="{98ADB941-1E64-4EBB-96B2-66555A3E43A0}"/>
              </a:ext>
            </a:extLst>
          </p:cNvPr>
          <p:cNvSpPr/>
          <p:nvPr/>
        </p:nvSpPr>
        <p:spPr>
          <a:xfrm>
            <a:off x="9126927" y="3487885"/>
            <a:ext cx="1049112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Regression output</a:t>
            </a:r>
            <a:endParaRPr lang="en-GB" sz="1200" b="1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6" name="Rounded Rectangle 8">
            <a:extLst>
              <a:ext uri="{FF2B5EF4-FFF2-40B4-BE49-F238E27FC236}">
                <a16:creationId xmlns:a16="http://schemas.microsoft.com/office/drawing/2014/main" id="{25878D7D-AC28-4DD2-9BC7-520FD3D5114D}"/>
              </a:ext>
            </a:extLst>
          </p:cNvPr>
          <p:cNvSpPr/>
          <p:nvPr/>
        </p:nvSpPr>
        <p:spPr>
          <a:xfrm>
            <a:off x="7345889" y="3487884"/>
            <a:ext cx="1630006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Fully connected layer</a:t>
            </a:r>
          </a:p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en-US" sz="11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Output size 4</a:t>
            </a:r>
            <a:endParaRPr lang="en-GB" sz="110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27" name="Straight Arrow Connector 226">
            <a:extLst>
              <a:ext uri="{FF2B5EF4-FFF2-40B4-BE49-F238E27FC236}">
                <a16:creationId xmlns:a16="http://schemas.microsoft.com/office/drawing/2014/main" id="{A7E743E5-D1FB-449E-9E12-88850D95F3E3}"/>
              </a:ext>
            </a:extLst>
          </p:cNvPr>
          <p:cNvCxnSpPr>
            <a:cxnSpLocks/>
            <a:stCxn id="229" idx="3"/>
            <a:endCxn id="226" idx="1"/>
          </p:cNvCxnSpPr>
          <p:nvPr/>
        </p:nvCxnSpPr>
        <p:spPr>
          <a:xfrm flipV="1">
            <a:off x="7176849" y="3721884"/>
            <a:ext cx="169040" cy="472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Straight Arrow Connector 227">
            <a:extLst>
              <a:ext uri="{FF2B5EF4-FFF2-40B4-BE49-F238E27FC236}">
                <a16:creationId xmlns:a16="http://schemas.microsoft.com/office/drawing/2014/main" id="{83CBD657-5A67-43DC-802D-C51948BC0F09}"/>
              </a:ext>
            </a:extLst>
          </p:cNvPr>
          <p:cNvCxnSpPr>
            <a:cxnSpLocks/>
            <a:stCxn id="226" idx="3"/>
            <a:endCxn id="225" idx="1"/>
          </p:cNvCxnSpPr>
          <p:nvPr/>
        </p:nvCxnSpPr>
        <p:spPr>
          <a:xfrm>
            <a:off x="8975895" y="3721884"/>
            <a:ext cx="151032" cy="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9" name="Rounded Rectangle 30">
            <a:extLst>
              <a:ext uri="{FF2B5EF4-FFF2-40B4-BE49-F238E27FC236}">
                <a16:creationId xmlns:a16="http://schemas.microsoft.com/office/drawing/2014/main" id="{ED809AE0-6DC0-4441-81DC-8CA812675278}"/>
              </a:ext>
            </a:extLst>
          </p:cNvPr>
          <p:cNvSpPr/>
          <p:nvPr/>
        </p:nvSpPr>
        <p:spPr>
          <a:xfrm>
            <a:off x="5976705" y="3492609"/>
            <a:ext cx="1200144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Dropout layer</a:t>
            </a:r>
          </a:p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89%</a:t>
            </a:r>
          </a:p>
        </p:txBody>
      </p:sp>
      <p:sp>
        <p:nvSpPr>
          <p:cNvPr id="230" name="Rounded Rectangle 30">
            <a:extLst>
              <a:ext uri="{FF2B5EF4-FFF2-40B4-BE49-F238E27FC236}">
                <a16:creationId xmlns:a16="http://schemas.microsoft.com/office/drawing/2014/main" id="{8192D76D-93DA-4E7C-A4F3-BE057FCF319C}"/>
              </a:ext>
            </a:extLst>
          </p:cNvPr>
          <p:cNvSpPr/>
          <p:nvPr/>
        </p:nvSpPr>
        <p:spPr>
          <a:xfrm>
            <a:off x="7319112" y="2888836"/>
            <a:ext cx="1630006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Rectified Linear Unit (</a:t>
            </a:r>
            <a:r>
              <a:rPr lang="en-US" sz="1200" b="1" dirty="0" err="1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ReLU</a:t>
            </a: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layer</a:t>
            </a:r>
          </a:p>
        </p:txBody>
      </p:sp>
      <p:sp>
        <p:nvSpPr>
          <p:cNvPr id="231" name="Rounded Rectangle 8">
            <a:extLst>
              <a:ext uri="{FF2B5EF4-FFF2-40B4-BE49-F238E27FC236}">
                <a16:creationId xmlns:a16="http://schemas.microsoft.com/office/drawing/2014/main" id="{4CAFA697-9B91-4C32-A311-D35B95132E44}"/>
              </a:ext>
            </a:extLst>
          </p:cNvPr>
          <p:cNvSpPr/>
          <p:nvPr/>
        </p:nvSpPr>
        <p:spPr>
          <a:xfrm>
            <a:off x="5577406" y="2888836"/>
            <a:ext cx="1599443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Fully connected layer</a:t>
            </a:r>
          </a:p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en-US" sz="11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Output size 100</a:t>
            </a:r>
            <a:endParaRPr lang="en-GB" sz="110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2" name="Straight Arrow Connector 231">
            <a:extLst>
              <a:ext uri="{FF2B5EF4-FFF2-40B4-BE49-F238E27FC236}">
                <a16:creationId xmlns:a16="http://schemas.microsoft.com/office/drawing/2014/main" id="{81EE05A9-F209-4ECD-A7BD-269AC09A97BE}"/>
              </a:ext>
            </a:extLst>
          </p:cNvPr>
          <p:cNvCxnSpPr>
            <a:cxnSpLocks/>
            <a:stCxn id="231" idx="3"/>
            <a:endCxn id="230" idx="1"/>
          </p:cNvCxnSpPr>
          <p:nvPr/>
        </p:nvCxnSpPr>
        <p:spPr>
          <a:xfrm>
            <a:off x="7176849" y="3122836"/>
            <a:ext cx="14226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Arrow Connector 75">
            <a:extLst>
              <a:ext uri="{FF2B5EF4-FFF2-40B4-BE49-F238E27FC236}">
                <a16:creationId xmlns:a16="http://schemas.microsoft.com/office/drawing/2014/main" id="{4971CDBF-3E75-4B81-B598-38BDECF6F607}"/>
              </a:ext>
            </a:extLst>
          </p:cNvPr>
          <p:cNvCxnSpPr>
            <a:cxnSpLocks/>
            <a:stCxn id="230" idx="2"/>
            <a:endCxn id="229" idx="1"/>
          </p:cNvCxnSpPr>
          <p:nvPr/>
        </p:nvCxnSpPr>
        <p:spPr>
          <a:xfrm rot="5400000">
            <a:off x="6870524" y="2463017"/>
            <a:ext cx="369773" cy="2157410"/>
          </a:xfrm>
          <a:prstGeom prst="bentConnector4">
            <a:avLst>
              <a:gd name="adj1" fmla="val 18359"/>
              <a:gd name="adj2" fmla="val 11059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5" name="Rounded Rectangle 6">
            <a:extLst>
              <a:ext uri="{FF2B5EF4-FFF2-40B4-BE49-F238E27FC236}">
                <a16:creationId xmlns:a16="http://schemas.microsoft.com/office/drawing/2014/main" id="{367F3B34-BCDE-4230-9AAF-D968046E62AD}"/>
              </a:ext>
            </a:extLst>
          </p:cNvPr>
          <p:cNvSpPr/>
          <p:nvPr/>
        </p:nvSpPr>
        <p:spPr>
          <a:xfrm>
            <a:off x="9141284" y="2037856"/>
            <a:ext cx="1049112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Regression output</a:t>
            </a:r>
            <a:endParaRPr lang="en-GB" sz="1200" b="1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6" name="Rounded Rectangle 8">
            <a:extLst>
              <a:ext uri="{FF2B5EF4-FFF2-40B4-BE49-F238E27FC236}">
                <a16:creationId xmlns:a16="http://schemas.microsoft.com/office/drawing/2014/main" id="{78861983-6552-4C03-A771-43C412E80660}"/>
              </a:ext>
            </a:extLst>
          </p:cNvPr>
          <p:cNvSpPr/>
          <p:nvPr/>
        </p:nvSpPr>
        <p:spPr>
          <a:xfrm>
            <a:off x="7360246" y="2037855"/>
            <a:ext cx="1630006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Fully connected layer</a:t>
            </a:r>
          </a:p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en-US" sz="11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Output size 1</a:t>
            </a:r>
            <a:endParaRPr lang="en-GB" sz="110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77" name="Straight Arrow Connector 276">
            <a:extLst>
              <a:ext uri="{FF2B5EF4-FFF2-40B4-BE49-F238E27FC236}">
                <a16:creationId xmlns:a16="http://schemas.microsoft.com/office/drawing/2014/main" id="{BD8916D2-F523-4DEC-BCF5-A55664E19BE8}"/>
              </a:ext>
            </a:extLst>
          </p:cNvPr>
          <p:cNvCxnSpPr>
            <a:cxnSpLocks/>
            <a:stCxn id="279" idx="3"/>
            <a:endCxn id="276" idx="1"/>
          </p:cNvCxnSpPr>
          <p:nvPr/>
        </p:nvCxnSpPr>
        <p:spPr>
          <a:xfrm flipV="1">
            <a:off x="7191206" y="2271855"/>
            <a:ext cx="169040" cy="472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Straight Arrow Connector 277">
            <a:extLst>
              <a:ext uri="{FF2B5EF4-FFF2-40B4-BE49-F238E27FC236}">
                <a16:creationId xmlns:a16="http://schemas.microsoft.com/office/drawing/2014/main" id="{021AC5BA-5A65-4334-B90D-C7A711437E22}"/>
              </a:ext>
            </a:extLst>
          </p:cNvPr>
          <p:cNvCxnSpPr>
            <a:cxnSpLocks/>
            <a:stCxn id="276" idx="3"/>
            <a:endCxn id="275" idx="1"/>
          </p:cNvCxnSpPr>
          <p:nvPr/>
        </p:nvCxnSpPr>
        <p:spPr>
          <a:xfrm>
            <a:off x="8990252" y="2271855"/>
            <a:ext cx="151032" cy="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9" name="Rounded Rectangle 30">
            <a:extLst>
              <a:ext uri="{FF2B5EF4-FFF2-40B4-BE49-F238E27FC236}">
                <a16:creationId xmlns:a16="http://schemas.microsoft.com/office/drawing/2014/main" id="{FA0DC255-2465-4697-BA8E-853F506CD114}"/>
              </a:ext>
            </a:extLst>
          </p:cNvPr>
          <p:cNvSpPr/>
          <p:nvPr/>
        </p:nvSpPr>
        <p:spPr>
          <a:xfrm>
            <a:off x="5991062" y="2042580"/>
            <a:ext cx="1200144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Dropout layer</a:t>
            </a:r>
          </a:p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50%</a:t>
            </a:r>
          </a:p>
        </p:txBody>
      </p:sp>
      <p:sp>
        <p:nvSpPr>
          <p:cNvPr id="280" name="Rounded Rectangle 30">
            <a:extLst>
              <a:ext uri="{FF2B5EF4-FFF2-40B4-BE49-F238E27FC236}">
                <a16:creationId xmlns:a16="http://schemas.microsoft.com/office/drawing/2014/main" id="{E65B4F14-E2A8-430B-8E23-27CABC62541D}"/>
              </a:ext>
            </a:extLst>
          </p:cNvPr>
          <p:cNvSpPr/>
          <p:nvPr/>
        </p:nvSpPr>
        <p:spPr>
          <a:xfrm>
            <a:off x="7333469" y="1438807"/>
            <a:ext cx="1630006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Rectified Linear Unit (</a:t>
            </a:r>
            <a:r>
              <a:rPr lang="en-US" sz="1200" b="1" dirty="0" err="1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ReLU</a:t>
            </a: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layer</a:t>
            </a:r>
          </a:p>
        </p:txBody>
      </p:sp>
      <p:sp>
        <p:nvSpPr>
          <p:cNvPr id="281" name="Rounded Rectangle 8">
            <a:extLst>
              <a:ext uri="{FF2B5EF4-FFF2-40B4-BE49-F238E27FC236}">
                <a16:creationId xmlns:a16="http://schemas.microsoft.com/office/drawing/2014/main" id="{BF914CF5-2303-4D39-AABC-852AD2FF727A}"/>
              </a:ext>
            </a:extLst>
          </p:cNvPr>
          <p:cNvSpPr/>
          <p:nvPr/>
        </p:nvSpPr>
        <p:spPr>
          <a:xfrm>
            <a:off x="5591763" y="1438806"/>
            <a:ext cx="1599443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Fully connected layer</a:t>
            </a:r>
          </a:p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en-US" sz="11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Output size 100</a:t>
            </a:r>
            <a:endParaRPr lang="en-GB" sz="110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82" name="Straight Arrow Connector 281">
            <a:extLst>
              <a:ext uri="{FF2B5EF4-FFF2-40B4-BE49-F238E27FC236}">
                <a16:creationId xmlns:a16="http://schemas.microsoft.com/office/drawing/2014/main" id="{C17F0746-6E2F-44E2-928F-3DE18393731E}"/>
              </a:ext>
            </a:extLst>
          </p:cNvPr>
          <p:cNvCxnSpPr>
            <a:cxnSpLocks/>
            <a:stCxn id="281" idx="3"/>
            <a:endCxn id="280" idx="1"/>
          </p:cNvCxnSpPr>
          <p:nvPr/>
        </p:nvCxnSpPr>
        <p:spPr>
          <a:xfrm>
            <a:off x="7191206" y="1672806"/>
            <a:ext cx="142263" cy="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Straight Arrow Connector 75">
            <a:extLst>
              <a:ext uri="{FF2B5EF4-FFF2-40B4-BE49-F238E27FC236}">
                <a16:creationId xmlns:a16="http://schemas.microsoft.com/office/drawing/2014/main" id="{7B249053-7FC0-43AB-A9C1-D8ADB0E459B6}"/>
              </a:ext>
            </a:extLst>
          </p:cNvPr>
          <p:cNvCxnSpPr>
            <a:cxnSpLocks/>
            <a:stCxn id="280" idx="2"/>
            <a:endCxn id="279" idx="1"/>
          </p:cNvCxnSpPr>
          <p:nvPr/>
        </p:nvCxnSpPr>
        <p:spPr>
          <a:xfrm rot="5400000">
            <a:off x="6884881" y="1012988"/>
            <a:ext cx="369773" cy="2157410"/>
          </a:xfrm>
          <a:prstGeom prst="bentConnector4">
            <a:avLst>
              <a:gd name="adj1" fmla="val 18359"/>
              <a:gd name="adj2" fmla="val 11059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8" name="Rounded Rectangle 6">
            <a:extLst>
              <a:ext uri="{FF2B5EF4-FFF2-40B4-BE49-F238E27FC236}">
                <a16:creationId xmlns:a16="http://schemas.microsoft.com/office/drawing/2014/main" id="{FE6230A2-FE66-41B2-9F25-CE5B42657EA1}"/>
              </a:ext>
            </a:extLst>
          </p:cNvPr>
          <p:cNvSpPr/>
          <p:nvPr/>
        </p:nvSpPr>
        <p:spPr>
          <a:xfrm>
            <a:off x="9136946" y="5231643"/>
            <a:ext cx="1049112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Regression output</a:t>
            </a:r>
            <a:endParaRPr lang="en-GB" sz="1200" b="1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9" name="Rounded Rectangle 8">
            <a:extLst>
              <a:ext uri="{FF2B5EF4-FFF2-40B4-BE49-F238E27FC236}">
                <a16:creationId xmlns:a16="http://schemas.microsoft.com/office/drawing/2014/main" id="{400F6261-4AA9-4139-8767-6FC1DAD8C9D5}"/>
              </a:ext>
            </a:extLst>
          </p:cNvPr>
          <p:cNvSpPr/>
          <p:nvPr/>
        </p:nvSpPr>
        <p:spPr>
          <a:xfrm>
            <a:off x="7355908" y="5231642"/>
            <a:ext cx="1630006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Fully connected layer</a:t>
            </a:r>
          </a:p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en-US" sz="11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Output size 1</a:t>
            </a:r>
            <a:endParaRPr lang="en-GB" sz="110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90" name="Straight Arrow Connector 289">
            <a:extLst>
              <a:ext uri="{FF2B5EF4-FFF2-40B4-BE49-F238E27FC236}">
                <a16:creationId xmlns:a16="http://schemas.microsoft.com/office/drawing/2014/main" id="{60745182-E2D0-4C6A-9D4A-A6A4CB91665E}"/>
              </a:ext>
            </a:extLst>
          </p:cNvPr>
          <p:cNvCxnSpPr>
            <a:cxnSpLocks/>
            <a:stCxn id="292" idx="3"/>
            <a:endCxn id="289" idx="1"/>
          </p:cNvCxnSpPr>
          <p:nvPr/>
        </p:nvCxnSpPr>
        <p:spPr>
          <a:xfrm flipV="1">
            <a:off x="7186868" y="5465642"/>
            <a:ext cx="169040" cy="472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1" name="Straight Arrow Connector 290">
            <a:extLst>
              <a:ext uri="{FF2B5EF4-FFF2-40B4-BE49-F238E27FC236}">
                <a16:creationId xmlns:a16="http://schemas.microsoft.com/office/drawing/2014/main" id="{A0F5657D-1715-4881-A434-E0018B71B10C}"/>
              </a:ext>
            </a:extLst>
          </p:cNvPr>
          <p:cNvCxnSpPr>
            <a:cxnSpLocks/>
            <a:stCxn id="289" idx="3"/>
            <a:endCxn id="288" idx="1"/>
          </p:cNvCxnSpPr>
          <p:nvPr/>
        </p:nvCxnSpPr>
        <p:spPr>
          <a:xfrm>
            <a:off x="8985914" y="5465642"/>
            <a:ext cx="151032" cy="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2" name="Rounded Rectangle 30">
            <a:extLst>
              <a:ext uri="{FF2B5EF4-FFF2-40B4-BE49-F238E27FC236}">
                <a16:creationId xmlns:a16="http://schemas.microsoft.com/office/drawing/2014/main" id="{223FA3CB-46EF-4A8C-8E26-6B77D5449429}"/>
              </a:ext>
            </a:extLst>
          </p:cNvPr>
          <p:cNvSpPr/>
          <p:nvPr/>
        </p:nvSpPr>
        <p:spPr>
          <a:xfrm>
            <a:off x="5986724" y="5236367"/>
            <a:ext cx="1200144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Dropout layer</a:t>
            </a:r>
          </a:p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90%</a:t>
            </a:r>
          </a:p>
        </p:txBody>
      </p:sp>
      <p:sp>
        <p:nvSpPr>
          <p:cNvPr id="293" name="Rounded Rectangle 30">
            <a:extLst>
              <a:ext uri="{FF2B5EF4-FFF2-40B4-BE49-F238E27FC236}">
                <a16:creationId xmlns:a16="http://schemas.microsoft.com/office/drawing/2014/main" id="{318F003C-F25C-4F27-8757-970BD8E0C4B5}"/>
              </a:ext>
            </a:extLst>
          </p:cNvPr>
          <p:cNvSpPr/>
          <p:nvPr/>
        </p:nvSpPr>
        <p:spPr>
          <a:xfrm>
            <a:off x="7329131" y="4632594"/>
            <a:ext cx="1630006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Rectified Linear Unit (</a:t>
            </a:r>
            <a:r>
              <a:rPr lang="en-US" sz="1200" b="1" dirty="0" err="1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ReLU</a:t>
            </a: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layer</a:t>
            </a:r>
          </a:p>
        </p:txBody>
      </p:sp>
      <p:sp>
        <p:nvSpPr>
          <p:cNvPr id="294" name="Rounded Rectangle 8">
            <a:extLst>
              <a:ext uri="{FF2B5EF4-FFF2-40B4-BE49-F238E27FC236}">
                <a16:creationId xmlns:a16="http://schemas.microsoft.com/office/drawing/2014/main" id="{21DFDAA6-AEE0-4789-897B-E420AA186733}"/>
              </a:ext>
            </a:extLst>
          </p:cNvPr>
          <p:cNvSpPr/>
          <p:nvPr/>
        </p:nvSpPr>
        <p:spPr>
          <a:xfrm>
            <a:off x="5587425" y="4632594"/>
            <a:ext cx="1599443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Fully connected layer</a:t>
            </a:r>
          </a:p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en-US" sz="11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Output size 100</a:t>
            </a:r>
            <a:endParaRPr lang="en-GB" sz="110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95" name="Straight Arrow Connector 294">
            <a:extLst>
              <a:ext uri="{FF2B5EF4-FFF2-40B4-BE49-F238E27FC236}">
                <a16:creationId xmlns:a16="http://schemas.microsoft.com/office/drawing/2014/main" id="{1F846491-689B-4734-B276-7EB221E4A007}"/>
              </a:ext>
            </a:extLst>
          </p:cNvPr>
          <p:cNvCxnSpPr>
            <a:cxnSpLocks/>
            <a:stCxn id="294" idx="3"/>
            <a:endCxn id="293" idx="1"/>
          </p:cNvCxnSpPr>
          <p:nvPr/>
        </p:nvCxnSpPr>
        <p:spPr>
          <a:xfrm>
            <a:off x="7186868" y="4866594"/>
            <a:ext cx="14226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Straight Arrow Connector 75">
            <a:extLst>
              <a:ext uri="{FF2B5EF4-FFF2-40B4-BE49-F238E27FC236}">
                <a16:creationId xmlns:a16="http://schemas.microsoft.com/office/drawing/2014/main" id="{903087A7-2E49-4C01-AA5E-0B0776525A06}"/>
              </a:ext>
            </a:extLst>
          </p:cNvPr>
          <p:cNvCxnSpPr>
            <a:cxnSpLocks/>
            <a:stCxn id="293" idx="2"/>
            <a:endCxn id="292" idx="1"/>
          </p:cNvCxnSpPr>
          <p:nvPr/>
        </p:nvCxnSpPr>
        <p:spPr>
          <a:xfrm rot="5400000">
            <a:off x="6880543" y="4206775"/>
            <a:ext cx="369773" cy="2157410"/>
          </a:xfrm>
          <a:prstGeom prst="bentConnector4">
            <a:avLst>
              <a:gd name="adj1" fmla="val 18359"/>
              <a:gd name="adj2" fmla="val 11059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1" name="Straight Arrow Connector 27">
            <a:extLst>
              <a:ext uri="{FF2B5EF4-FFF2-40B4-BE49-F238E27FC236}">
                <a16:creationId xmlns:a16="http://schemas.microsoft.com/office/drawing/2014/main" id="{ABD44519-62BB-4746-AFA6-BD305651F1AC}"/>
              </a:ext>
            </a:extLst>
          </p:cNvPr>
          <p:cNvCxnSpPr>
            <a:cxnSpLocks/>
            <a:stCxn id="306" idx="3"/>
            <a:endCxn id="5" idx="1"/>
          </p:cNvCxnSpPr>
          <p:nvPr/>
        </p:nvCxnSpPr>
        <p:spPr>
          <a:xfrm flipV="1">
            <a:off x="3279532" y="1652965"/>
            <a:ext cx="205480" cy="284872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6" name="Rounded Rectangle 3">
            <a:extLst>
              <a:ext uri="{FF2B5EF4-FFF2-40B4-BE49-F238E27FC236}">
                <a16:creationId xmlns:a16="http://schemas.microsoft.com/office/drawing/2014/main" id="{5799F5EB-4C40-457C-B9F7-E079A4D244DA}"/>
              </a:ext>
            </a:extLst>
          </p:cNvPr>
          <p:cNvSpPr/>
          <p:nvPr/>
        </p:nvSpPr>
        <p:spPr>
          <a:xfrm>
            <a:off x="1748662" y="1703837"/>
            <a:ext cx="1530870" cy="468000"/>
          </a:xfrm>
          <a:prstGeom prst="roundRect">
            <a:avLst>
              <a:gd name="adj" fmla="val 13866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Sequence input</a:t>
            </a:r>
          </a:p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315" name="Rounded Rectangle 3">
            <a:extLst>
              <a:ext uri="{FF2B5EF4-FFF2-40B4-BE49-F238E27FC236}">
                <a16:creationId xmlns:a16="http://schemas.microsoft.com/office/drawing/2014/main" id="{D39CA87B-326C-48A9-9739-C7C3EE35A3D1}"/>
              </a:ext>
            </a:extLst>
          </p:cNvPr>
          <p:cNvSpPr/>
          <p:nvPr/>
        </p:nvSpPr>
        <p:spPr>
          <a:xfrm>
            <a:off x="1734086" y="2324905"/>
            <a:ext cx="715573" cy="233819"/>
          </a:xfrm>
          <a:prstGeom prst="roundRect">
            <a:avLst>
              <a:gd name="adj" fmla="val 13866"/>
            </a:avLst>
          </a:prstGeom>
          <a:noFill/>
          <a:ln>
            <a:noFill/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LSTM 1</a:t>
            </a:r>
          </a:p>
        </p:txBody>
      </p:sp>
      <p:sp>
        <p:nvSpPr>
          <p:cNvPr id="316" name="Rounded Rectangle 3">
            <a:extLst>
              <a:ext uri="{FF2B5EF4-FFF2-40B4-BE49-F238E27FC236}">
                <a16:creationId xmlns:a16="http://schemas.microsoft.com/office/drawing/2014/main" id="{E0BE3ACB-9708-43EE-A9E2-6BE673C72BF4}"/>
              </a:ext>
            </a:extLst>
          </p:cNvPr>
          <p:cNvSpPr/>
          <p:nvPr/>
        </p:nvSpPr>
        <p:spPr>
          <a:xfrm>
            <a:off x="1721284" y="5533310"/>
            <a:ext cx="715573" cy="233819"/>
          </a:xfrm>
          <a:prstGeom prst="roundRect">
            <a:avLst>
              <a:gd name="adj" fmla="val 13866"/>
            </a:avLst>
          </a:prstGeom>
          <a:noFill/>
          <a:ln>
            <a:noFill/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LSTM 3</a:t>
            </a:r>
          </a:p>
        </p:txBody>
      </p:sp>
      <p:sp>
        <p:nvSpPr>
          <p:cNvPr id="317" name="Rounded Rectangle 3">
            <a:extLst>
              <a:ext uri="{FF2B5EF4-FFF2-40B4-BE49-F238E27FC236}">
                <a16:creationId xmlns:a16="http://schemas.microsoft.com/office/drawing/2014/main" id="{71F2CE41-C694-4872-B33B-44743C16A409}"/>
              </a:ext>
            </a:extLst>
          </p:cNvPr>
          <p:cNvSpPr/>
          <p:nvPr/>
        </p:nvSpPr>
        <p:spPr>
          <a:xfrm>
            <a:off x="1706940" y="3751687"/>
            <a:ext cx="715573" cy="233819"/>
          </a:xfrm>
          <a:prstGeom prst="roundRect">
            <a:avLst>
              <a:gd name="adj" fmla="val 13866"/>
            </a:avLst>
          </a:prstGeom>
          <a:noFill/>
          <a:ln>
            <a:noFill/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LSTM 2</a:t>
            </a:r>
          </a:p>
        </p:txBody>
      </p:sp>
      <p:sp>
        <p:nvSpPr>
          <p:cNvPr id="59" name="Rounded Rectangle 3">
            <a:extLst>
              <a:ext uri="{FF2B5EF4-FFF2-40B4-BE49-F238E27FC236}">
                <a16:creationId xmlns:a16="http://schemas.microsoft.com/office/drawing/2014/main" id="{29248805-8885-498D-B35A-7DC08565CDEA}"/>
              </a:ext>
            </a:extLst>
          </p:cNvPr>
          <p:cNvSpPr/>
          <p:nvPr/>
        </p:nvSpPr>
        <p:spPr>
          <a:xfrm>
            <a:off x="1695373" y="4865961"/>
            <a:ext cx="1568194" cy="468000"/>
          </a:xfrm>
          <a:prstGeom prst="roundRect">
            <a:avLst>
              <a:gd name="adj" fmla="val 13866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Sequence input</a:t>
            </a:r>
          </a:p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91753793-75B6-4C03-8B73-E91090DA4C71}"/>
              </a:ext>
            </a:extLst>
          </p:cNvPr>
          <p:cNvCxnSpPr>
            <a:cxnSpLocks/>
            <a:stCxn id="23" idx="2"/>
            <a:endCxn id="58" idx="0"/>
          </p:cNvCxnSpPr>
          <p:nvPr/>
        </p:nvCxnSpPr>
        <p:spPr>
          <a:xfrm>
            <a:off x="4411519" y="3354686"/>
            <a:ext cx="0" cy="9935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ounded Rectangle 4">
            <a:extLst>
              <a:ext uri="{FF2B5EF4-FFF2-40B4-BE49-F238E27FC236}">
                <a16:creationId xmlns:a16="http://schemas.microsoft.com/office/drawing/2014/main" id="{3DD8CB67-70C0-458F-8FD2-4F55B5A32716}"/>
              </a:ext>
            </a:extLst>
          </p:cNvPr>
          <p:cNvSpPr/>
          <p:nvPr/>
        </p:nvSpPr>
        <p:spPr>
          <a:xfrm>
            <a:off x="3469534" y="3454042"/>
            <a:ext cx="1883970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LSTM layer 2</a:t>
            </a:r>
          </a:p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Hidden units </a:t>
            </a:r>
            <a:r>
              <a:rPr lang="en-US" sz="11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246</a:t>
            </a:r>
            <a:endParaRPr lang="en-GB" sz="11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Rounded Rectangle 4">
            <a:extLst>
              <a:ext uri="{FF2B5EF4-FFF2-40B4-BE49-F238E27FC236}">
                <a16:creationId xmlns:a16="http://schemas.microsoft.com/office/drawing/2014/main" id="{D97D4B7B-2B3A-47E6-82FD-B503F5A89535}"/>
              </a:ext>
            </a:extLst>
          </p:cNvPr>
          <p:cNvSpPr/>
          <p:nvPr/>
        </p:nvSpPr>
        <p:spPr>
          <a:xfrm>
            <a:off x="3507821" y="4296336"/>
            <a:ext cx="1883970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LSTM layer 1</a:t>
            </a:r>
          </a:p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Hidden units </a:t>
            </a:r>
            <a:r>
              <a:rPr lang="en-US" sz="11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223</a:t>
            </a:r>
            <a:endParaRPr lang="en-GB" sz="11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7A427F8B-C04B-43FE-8AF4-33B1AD0C56FD}"/>
              </a:ext>
            </a:extLst>
          </p:cNvPr>
          <p:cNvCxnSpPr>
            <a:cxnSpLocks/>
            <a:stCxn id="63" idx="2"/>
            <a:endCxn id="65" idx="0"/>
          </p:cNvCxnSpPr>
          <p:nvPr/>
        </p:nvCxnSpPr>
        <p:spPr>
          <a:xfrm>
            <a:off x="4449806" y="4764336"/>
            <a:ext cx="0" cy="11700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ounded Rectangle 4">
            <a:extLst>
              <a:ext uri="{FF2B5EF4-FFF2-40B4-BE49-F238E27FC236}">
                <a16:creationId xmlns:a16="http://schemas.microsoft.com/office/drawing/2014/main" id="{047D066B-29DF-4C85-A953-FC77C632492B}"/>
              </a:ext>
            </a:extLst>
          </p:cNvPr>
          <p:cNvSpPr/>
          <p:nvPr/>
        </p:nvSpPr>
        <p:spPr>
          <a:xfrm>
            <a:off x="3507821" y="4881345"/>
            <a:ext cx="1883970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LSTM layer 2</a:t>
            </a:r>
          </a:p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Hidden units </a:t>
            </a:r>
            <a:r>
              <a:rPr lang="en-US" sz="11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223</a:t>
            </a:r>
            <a:endParaRPr lang="en-GB" sz="11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Rounded Rectangle 4">
            <a:extLst>
              <a:ext uri="{FF2B5EF4-FFF2-40B4-BE49-F238E27FC236}">
                <a16:creationId xmlns:a16="http://schemas.microsoft.com/office/drawing/2014/main" id="{C95E83D7-2D07-4DEE-9C77-A6DE4719BB76}"/>
              </a:ext>
            </a:extLst>
          </p:cNvPr>
          <p:cNvSpPr/>
          <p:nvPr/>
        </p:nvSpPr>
        <p:spPr>
          <a:xfrm>
            <a:off x="3507821" y="5471780"/>
            <a:ext cx="1883970" cy="46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36000" rIns="72000" bIns="3600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LSTM layer 3</a:t>
            </a:r>
          </a:p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Hidden units </a:t>
            </a:r>
            <a:r>
              <a:rPr lang="en-US" sz="11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223</a:t>
            </a:r>
            <a:endParaRPr lang="en-GB" sz="11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AB83548F-A347-47ED-8B51-6C5B64BE6BAA}"/>
              </a:ext>
            </a:extLst>
          </p:cNvPr>
          <p:cNvCxnSpPr>
            <a:cxnSpLocks/>
            <a:stCxn id="65" idx="2"/>
            <a:endCxn id="66" idx="0"/>
          </p:cNvCxnSpPr>
          <p:nvPr/>
        </p:nvCxnSpPr>
        <p:spPr>
          <a:xfrm>
            <a:off x="4449806" y="5349345"/>
            <a:ext cx="0" cy="12243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12">
            <a:extLst>
              <a:ext uri="{FF2B5EF4-FFF2-40B4-BE49-F238E27FC236}">
                <a16:creationId xmlns:a16="http://schemas.microsoft.com/office/drawing/2014/main" id="{0FA33304-AA0F-49F7-B525-4C02497FCE0F}"/>
              </a:ext>
            </a:extLst>
          </p:cNvPr>
          <p:cNvCxnSpPr>
            <a:cxnSpLocks/>
            <a:stCxn id="66" idx="3"/>
            <a:endCxn id="294" idx="1"/>
          </p:cNvCxnSpPr>
          <p:nvPr/>
        </p:nvCxnSpPr>
        <p:spPr>
          <a:xfrm flipV="1">
            <a:off x="5391791" y="4866594"/>
            <a:ext cx="195634" cy="839186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27">
            <a:extLst>
              <a:ext uri="{FF2B5EF4-FFF2-40B4-BE49-F238E27FC236}">
                <a16:creationId xmlns:a16="http://schemas.microsoft.com/office/drawing/2014/main" id="{E374C155-FF04-4EE9-B606-08C9FEE85A46}"/>
              </a:ext>
            </a:extLst>
          </p:cNvPr>
          <p:cNvCxnSpPr>
            <a:cxnSpLocks/>
            <a:stCxn id="59" idx="3"/>
            <a:endCxn id="63" idx="1"/>
          </p:cNvCxnSpPr>
          <p:nvPr/>
        </p:nvCxnSpPr>
        <p:spPr>
          <a:xfrm flipV="1">
            <a:off x="3263567" y="4530336"/>
            <a:ext cx="244254" cy="569625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69399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FB95BDE-A100-43F1-B1F8-0A62F8878619}"/>
              </a:ext>
            </a:extLst>
          </p:cNvPr>
          <p:cNvGraphicFramePr>
            <a:graphicFrameLocks noGrp="1"/>
          </p:cNvGraphicFramePr>
          <p:nvPr/>
        </p:nvGraphicFramePr>
        <p:xfrm>
          <a:off x="3689285" y="3119126"/>
          <a:ext cx="4355756" cy="17046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5219">
                  <a:extLst>
                    <a:ext uri="{9D8B030D-6E8A-4147-A177-3AD203B41FA5}">
                      <a16:colId xmlns:a16="http://schemas.microsoft.com/office/drawing/2014/main" val="3897093375"/>
                    </a:ext>
                  </a:extLst>
                </a:gridCol>
                <a:gridCol w="1054093">
                  <a:extLst>
                    <a:ext uri="{9D8B030D-6E8A-4147-A177-3AD203B41FA5}">
                      <a16:colId xmlns:a16="http://schemas.microsoft.com/office/drawing/2014/main" val="1317276707"/>
                    </a:ext>
                  </a:extLst>
                </a:gridCol>
                <a:gridCol w="1053222">
                  <a:extLst>
                    <a:ext uri="{9D8B030D-6E8A-4147-A177-3AD203B41FA5}">
                      <a16:colId xmlns:a16="http://schemas.microsoft.com/office/drawing/2014/main" val="359569153"/>
                    </a:ext>
                  </a:extLst>
                </a:gridCol>
                <a:gridCol w="1053222">
                  <a:extLst>
                    <a:ext uri="{9D8B030D-6E8A-4147-A177-3AD203B41FA5}">
                      <a16:colId xmlns:a16="http://schemas.microsoft.com/office/drawing/2014/main" val="3072152590"/>
                    </a:ext>
                  </a:extLst>
                </a:gridCol>
              </a:tblGrid>
              <a:tr h="364437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Training options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LSTM 1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LSTM 2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LSTM 3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1069871"/>
                  </a:ext>
                </a:extLst>
              </a:tr>
              <a:tr h="303698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Solver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Adam</a:t>
                      </a:r>
                      <a:endParaRPr lang="en-GB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SGDM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SGDM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9277472"/>
                  </a:ext>
                </a:extLst>
              </a:tr>
              <a:tr h="303698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Max. Epochs</a:t>
                      </a:r>
                      <a:endParaRPr lang="en-GB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178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693835"/>
                  </a:ext>
                </a:extLst>
              </a:tr>
              <a:tr h="303698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Initial Learn Rate</a:t>
                      </a:r>
                      <a:endParaRPr lang="en-GB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0.0020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0.0022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0.0093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758640"/>
                  </a:ext>
                </a:extLst>
              </a:tr>
              <a:tr h="303698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Learn rate drop factor</a:t>
                      </a:r>
                      <a:endParaRPr lang="en-GB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0.1000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0.3395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0.1141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0825457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55FB5E5B-B45B-44C5-947C-D023CAC4D7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83679" y="2182109"/>
            <a:ext cx="435728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Defined training options following hyperparameter tuning</a:t>
            </a:r>
            <a:endParaRPr kumimoji="0" lang="en-GB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61464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517</Words>
  <Application>Microsoft Office PowerPoint</Application>
  <PresentationFormat>Widescreen</PresentationFormat>
  <Paragraphs>260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Times New Roman</vt:lpstr>
      <vt:lpstr>Office Theme</vt:lpstr>
      <vt:lpstr>Additional simulated data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Additional simulated data</dc:title>
  <dc:creator>Alex Grenyer</dc:creator>
  <cp:lastModifiedBy>Alex Grenyer</cp:lastModifiedBy>
  <cp:revision>1</cp:revision>
  <dcterms:created xsi:type="dcterms:W3CDTF">2022-01-09T13:16:11Z</dcterms:created>
  <dcterms:modified xsi:type="dcterms:W3CDTF">2022-01-09T13:16:23Z</dcterms:modified>
</cp:coreProperties>
</file>