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ppt/revisionInfo.xml" ContentType="application/vnd.ms-powerpoint.revisioninfo+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64" r:id="rId2"/>
    <p:sldId id="257" r:id="rId3"/>
    <p:sldId id="258" r:id="rId4"/>
    <p:sldId id="265" r:id="rId5"/>
    <p:sldId id="263" r:id="rId6"/>
    <p:sldId id="259" r:id="rId7"/>
    <p:sldId id="266" r:id="rId8"/>
    <p:sldId id="261" r:id="rId9"/>
    <p:sldId id="260" r:id="rId10"/>
    <p:sldId id="267" r:id="rId11"/>
    <p:sldId id="269" r:id="rId12"/>
    <p:sldId id="262"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2ED73CC-0935-4E77-ADF2-C343AD3CC914}" v="17" dt="2022-10-18T10:09:48.59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80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8A857D-6442-4ED0-B511-16B904B42F5F}" type="datetimeFigureOut">
              <a:rPr lang="en-GB" smtClean="0"/>
              <a:t>25/10/2022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85D0EE-7837-491F-BEE3-9CC9DA50B6B7}" type="slidenum">
              <a:rPr lang="en-GB" smtClean="0"/>
              <a:t>‹#›</a:t>
            </a:fld>
            <a:endParaRPr lang="en-GB"/>
          </a:p>
        </p:txBody>
      </p:sp>
    </p:spTree>
    <p:extLst>
      <p:ext uri="{BB962C8B-B14F-4D97-AF65-F5344CB8AC3E}">
        <p14:creationId xmlns:p14="http://schemas.microsoft.com/office/powerpoint/2010/main" val="554428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6CBFA-A520-436E-850C-56D7356DE13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FEB5CAB1-7639-4C19-5190-E5A311188FB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4A98E23-9BC8-B108-3BFF-AEBA41DE5D3D}"/>
              </a:ext>
            </a:extLst>
          </p:cNvPr>
          <p:cNvSpPr>
            <a:spLocks noGrp="1"/>
          </p:cNvSpPr>
          <p:nvPr>
            <p:ph type="dt" sz="half" idx="10"/>
          </p:nvPr>
        </p:nvSpPr>
        <p:spPr/>
        <p:txBody>
          <a:bodyPr/>
          <a:lstStyle/>
          <a:p>
            <a:fld id="{B80A0AA9-0C70-45BD-B2B4-8051CEE2446E}" type="datetime1">
              <a:rPr lang="en-GB" smtClean="0"/>
              <a:t>25/10/2022</a:t>
            </a:fld>
            <a:endParaRPr lang="en-GB"/>
          </a:p>
        </p:txBody>
      </p:sp>
      <p:sp>
        <p:nvSpPr>
          <p:cNvPr id="5" name="Footer Placeholder 4">
            <a:extLst>
              <a:ext uri="{FF2B5EF4-FFF2-40B4-BE49-F238E27FC236}">
                <a16:creationId xmlns:a16="http://schemas.microsoft.com/office/drawing/2014/main" id="{6126CC78-F519-3451-249D-7F8912BBBCA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863675-A380-DA52-B98B-AC1457AB3508}"/>
              </a:ext>
            </a:extLst>
          </p:cNvPr>
          <p:cNvSpPr>
            <a:spLocks noGrp="1"/>
          </p:cNvSpPr>
          <p:nvPr>
            <p:ph type="sldNum" sz="quarter" idx="12"/>
          </p:nvPr>
        </p:nvSpPr>
        <p:spPr/>
        <p:txBody>
          <a:bodyPr/>
          <a:lstStyle/>
          <a:p>
            <a:fld id="{0C8E207C-B2AF-4C40-A4A3-165BF8DA360E}" type="slidenum">
              <a:rPr lang="en-GB" smtClean="0"/>
              <a:t>‹#›</a:t>
            </a:fld>
            <a:endParaRPr lang="en-GB"/>
          </a:p>
        </p:txBody>
      </p:sp>
    </p:spTree>
    <p:extLst>
      <p:ext uri="{BB962C8B-B14F-4D97-AF65-F5344CB8AC3E}">
        <p14:creationId xmlns:p14="http://schemas.microsoft.com/office/powerpoint/2010/main" val="38601500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23EE09-8DE0-86EA-D651-53D7072089A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93977BC-C902-EB77-30EA-5275C62555B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4A30862-2119-C885-56AB-E9209DE9005F}"/>
              </a:ext>
            </a:extLst>
          </p:cNvPr>
          <p:cNvSpPr>
            <a:spLocks noGrp="1"/>
          </p:cNvSpPr>
          <p:nvPr>
            <p:ph type="dt" sz="half" idx="10"/>
          </p:nvPr>
        </p:nvSpPr>
        <p:spPr/>
        <p:txBody>
          <a:bodyPr/>
          <a:lstStyle/>
          <a:p>
            <a:fld id="{E1CBBC0F-F8D6-4297-90E8-7907FA487FCA}" type="datetime1">
              <a:rPr lang="en-GB" smtClean="0"/>
              <a:t>25/10/2022</a:t>
            </a:fld>
            <a:endParaRPr lang="en-GB"/>
          </a:p>
        </p:txBody>
      </p:sp>
      <p:sp>
        <p:nvSpPr>
          <p:cNvPr id="5" name="Footer Placeholder 4">
            <a:extLst>
              <a:ext uri="{FF2B5EF4-FFF2-40B4-BE49-F238E27FC236}">
                <a16:creationId xmlns:a16="http://schemas.microsoft.com/office/drawing/2014/main" id="{B54ED380-915A-77D1-04D0-ACD044DBD1E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C597FEC-D378-3660-9F06-1949F62243EA}"/>
              </a:ext>
            </a:extLst>
          </p:cNvPr>
          <p:cNvSpPr>
            <a:spLocks noGrp="1"/>
          </p:cNvSpPr>
          <p:nvPr>
            <p:ph type="sldNum" sz="quarter" idx="12"/>
          </p:nvPr>
        </p:nvSpPr>
        <p:spPr/>
        <p:txBody>
          <a:bodyPr/>
          <a:lstStyle/>
          <a:p>
            <a:fld id="{0C8E207C-B2AF-4C40-A4A3-165BF8DA360E}" type="slidenum">
              <a:rPr lang="en-GB" smtClean="0"/>
              <a:t>‹#›</a:t>
            </a:fld>
            <a:endParaRPr lang="en-GB"/>
          </a:p>
        </p:txBody>
      </p:sp>
    </p:spTree>
    <p:extLst>
      <p:ext uri="{BB962C8B-B14F-4D97-AF65-F5344CB8AC3E}">
        <p14:creationId xmlns:p14="http://schemas.microsoft.com/office/powerpoint/2010/main" val="1592053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26703A8-778E-EB75-7067-621D7BF182B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A9FA507-05E7-E3F6-2959-4E00E098D62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0C91E08-E6DD-913E-C7A8-8BD0A5505FE8}"/>
              </a:ext>
            </a:extLst>
          </p:cNvPr>
          <p:cNvSpPr>
            <a:spLocks noGrp="1"/>
          </p:cNvSpPr>
          <p:nvPr>
            <p:ph type="dt" sz="half" idx="10"/>
          </p:nvPr>
        </p:nvSpPr>
        <p:spPr/>
        <p:txBody>
          <a:bodyPr/>
          <a:lstStyle/>
          <a:p>
            <a:fld id="{F22E4212-2D02-4CD1-B784-2C8885837959}" type="datetime1">
              <a:rPr lang="en-GB" smtClean="0"/>
              <a:t>25/10/2022</a:t>
            </a:fld>
            <a:endParaRPr lang="en-GB"/>
          </a:p>
        </p:txBody>
      </p:sp>
      <p:sp>
        <p:nvSpPr>
          <p:cNvPr id="5" name="Footer Placeholder 4">
            <a:extLst>
              <a:ext uri="{FF2B5EF4-FFF2-40B4-BE49-F238E27FC236}">
                <a16:creationId xmlns:a16="http://schemas.microsoft.com/office/drawing/2014/main" id="{353198BE-2350-3C57-0AA9-82B39D7BED4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1C2A408-4BE3-4977-E2E3-FDB30BB0460A}"/>
              </a:ext>
            </a:extLst>
          </p:cNvPr>
          <p:cNvSpPr>
            <a:spLocks noGrp="1"/>
          </p:cNvSpPr>
          <p:nvPr>
            <p:ph type="sldNum" sz="quarter" idx="12"/>
          </p:nvPr>
        </p:nvSpPr>
        <p:spPr/>
        <p:txBody>
          <a:bodyPr/>
          <a:lstStyle/>
          <a:p>
            <a:fld id="{0C8E207C-B2AF-4C40-A4A3-165BF8DA360E}" type="slidenum">
              <a:rPr lang="en-GB" smtClean="0"/>
              <a:t>‹#›</a:t>
            </a:fld>
            <a:endParaRPr lang="en-GB"/>
          </a:p>
        </p:txBody>
      </p:sp>
    </p:spTree>
    <p:extLst>
      <p:ext uri="{BB962C8B-B14F-4D97-AF65-F5344CB8AC3E}">
        <p14:creationId xmlns:p14="http://schemas.microsoft.com/office/powerpoint/2010/main" val="35976965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9A4ED7-1021-0BD0-7AA1-22A8B01CF6E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BAA9502-545F-65E1-8DB6-AB22FBB90B9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964ECF3-49C8-4268-B912-66B579B986FB}"/>
              </a:ext>
            </a:extLst>
          </p:cNvPr>
          <p:cNvSpPr>
            <a:spLocks noGrp="1"/>
          </p:cNvSpPr>
          <p:nvPr>
            <p:ph type="dt" sz="half" idx="10"/>
          </p:nvPr>
        </p:nvSpPr>
        <p:spPr/>
        <p:txBody>
          <a:bodyPr/>
          <a:lstStyle/>
          <a:p>
            <a:fld id="{2A085B2A-228B-43FC-85E5-411CA791CFF9}" type="datetime1">
              <a:rPr lang="en-GB" smtClean="0"/>
              <a:t>25/10/2022</a:t>
            </a:fld>
            <a:endParaRPr lang="en-GB"/>
          </a:p>
        </p:txBody>
      </p:sp>
      <p:sp>
        <p:nvSpPr>
          <p:cNvPr id="5" name="Footer Placeholder 4">
            <a:extLst>
              <a:ext uri="{FF2B5EF4-FFF2-40B4-BE49-F238E27FC236}">
                <a16:creationId xmlns:a16="http://schemas.microsoft.com/office/drawing/2014/main" id="{7A12A122-E369-AC31-737D-49B2818B89B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0795AC8-56B0-13E7-592B-B0702BCE79B5}"/>
              </a:ext>
            </a:extLst>
          </p:cNvPr>
          <p:cNvSpPr>
            <a:spLocks noGrp="1"/>
          </p:cNvSpPr>
          <p:nvPr>
            <p:ph type="sldNum" sz="quarter" idx="12"/>
          </p:nvPr>
        </p:nvSpPr>
        <p:spPr/>
        <p:txBody>
          <a:bodyPr/>
          <a:lstStyle/>
          <a:p>
            <a:fld id="{0C8E207C-B2AF-4C40-A4A3-165BF8DA360E}" type="slidenum">
              <a:rPr lang="en-GB" smtClean="0"/>
              <a:t>‹#›</a:t>
            </a:fld>
            <a:endParaRPr lang="en-GB"/>
          </a:p>
        </p:txBody>
      </p:sp>
    </p:spTree>
    <p:extLst>
      <p:ext uri="{BB962C8B-B14F-4D97-AF65-F5344CB8AC3E}">
        <p14:creationId xmlns:p14="http://schemas.microsoft.com/office/powerpoint/2010/main" val="24008136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981A3C-BF2F-EBA7-815E-5DA5018CB13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D622844-4F7F-A5B1-6E91-D3DB426E432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F1836D0-2CA7-6CE4-82E8-C69301AD8574}"/>
              </a:ext>
            </a:extLst>
          </p:cNvPr>
          <p:cNvSpPr>
            <a:spLocks noGrp="1"/>
          </p:cNvSpPr>
          <p:nvPr>
            <p:ph type="dt" sz="half" idx="10"/>
          </p:nvPr>
        </p:nvSpPr>
        <p:spPr/>
        <p:txBody>
          <a:bodyPr/>
          <a:lstStyle/>
          <a:p>
            <a:fld id="{EC4EEE9F-4E85-4AE7-93CD-275FA389CBC7}" type="datetime1">
              <a:rPr lang="en-GB" smtClean="0"/>
              <a:t>25/10/2022</a:t>
            </a:fld>
            <a:endParaRPr lang="en-GB"/>
          </a:p>
        </p:txBody>
      </p:sp>
      <p:sp>
        <p:nvSpPr>
          <p:cNvPr id="5" name="Footer Placeholder 4">
            <a:extLst>
              <a:ext uri="{FF2B5EF4-FFF2-40B4-BE49-F238E27FC236}">
                <a16:creationId xmlns:a16="http://schemas.microsoft.com/office/drawing/2014/main" id="{1DA6D02F-C146-F7F1-6C1D-5B23E4372B6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143A69B-3D25-9B08-813B-D8B9F47722C6}"/>
              </a:ext>
            </a:extLst>
          </p:cNvPr>
          <p:cNvSpPr>
            <a:spLocks noGrp="1"/>
          </p:cNvSpPr>
          <p:nvPr>
            <p:ph type="sldNum" sz="quarter" idx="12"/>
          </p:nvPr>
        </p:nvSpPr>
        <p:spPr/>
        <p:txBody>
          <a:bodyPr/>
          <a:lstStyle/>
          <a:p>
            <a:fld id="{0C8E207C-B2AF-4C40-A4A3-165BF8DA360E}" type="slidenum">
              <a:rPr lang="en-GB" smtClean="0"/>
              <a:t>‹#›</a:t>
            </a:fld>
            <a:endParaRPr lang="en-GB"/>
          </a:p>
        </p:txBody>
      </p:sp>
    </p:spTree>
    <p:extLst>
      <p:ext uri="{BB962C8B-B14F-4D97-AF65-F5344CB8AC3E}">
        <p14:creationId xmlns:p14="http://schemas.microsoft.com/office/powerpoint/2010/main" val="3522260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6C761D-357D-0973-E7E3-EB769E68393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9B057FB-E8A9-0855-7D30-D63C2826FBE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ED4E0DB-36CC-3C6D-50BF-EBB3DA0B362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A771A6D-617A-A20F-CFB9-ABF068B21A1B}"/>
              </a:ext>
            </a:extLst>
          </p:cNvPr>
          <p:cNvSpPr>
            <a:spLocks noGrp="1"/>
          </p:cNvSpPr>
          <p:nvPr>
            <p:ph type="dt" sz="half" idx="10"/>
          </p:nvPr>
        </p:nvSpPr>
        <p:spPr/>
        <p:txBody>
          <a:bodyPr/>
          <a:lstStyle/>
          <a:p>
            <a:fld id="{E505E376-BA5E-431F-B07A-DA644FB73528}" type="datetime1">
              <a:rPr lang="en-GB" smtClean="0"/>
              <a:t>25/10/2022</a:t>
            </a:fld>
            <a:endParaRPr lang="en-GB"/>
          </a:p>
        </p:txBody>
      </p:sp>
      <p:sp>
        <p:nvSpPr>
          <p:cNvPr id="6" name="Footer Placeholder 5">
            <a:extLst>
              <a:ext uri="{FF2B5EF4-FFF2-40B4-BE49-F238E27FC236}">
                <a16:creationId xmlns:a16="http://schemas.microsoft.com/office/drawing/2014/main" id="{5F00EA17-F0BD-B9A9-9DA3-503F78EE0CE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93424F9-A3FA-9FB2-254D-07C27FEDE52B}"/>
              </a:ext>
            </a:extLst>
          </p:cNvPr>
          <p:cNvSpPr>
            <a:spLocks noGrp="1"/>
          </p:cNvSpPr>
          <p:nvPr>
            <p:ph type="sldNum" sz="quarter" idx="12"/>
          </p:nvPr>
        </p:nvSpPr>
        <p:spPr/>
        <p:txBody>
          <a:bodyPr/>
          <a:lstStyle/>
          <a:p>
            <a:fld id="{0C8E207C-B2AF-4C40-A4A3-165BF8DA360E}" type="slidenum">
              <a:rPr lang="en-GB" smtClean="0"/>
              <a:t>‹#›</a:t>
            </a:fld>
            <a:endParaRPr lang="en-GB"/>
          </a:p>
        </p:txBody>
      </p:sp>
    </p:spTree>
    <p:extLst>
      <p:ext uri="{BB962C8B-B14F-4D97-AF65-F5344CB8AC3E}">
        <p14:creationId xmlns:p14="http://schemas.microsoft.com/office/powerpoint/2010/main" val="5231334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02B05-6B9B-4020-0C0C-951BF2F66F3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B2D70F9-65C7-8E3A-95A0-3587F6F370A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9A8B937-1636-D626-2DBA-0CAF03C0F31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2BEFE09-7FE1-B55D-4631-9E28BF8A8D7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1413714-0AF4-3BE3-C091-A2E5965E2E9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2855232-983C-2511-1951-ACF4B3959306}"/>
              </a:ext>
            </a:extLst>
          </p:cNvPr>
          <p:cNvSpPr>
            <a:spLocks noGrp="1"/>
          </p:cNvSpPr>
          <p:nvPr>
            <p:ph type="dt" sz="half" idx="10"/>
          </p:nvPr>
        </p:nvSpPr>
        <p:spPr/>
        <p:txBody>
          <a:bodyPr/>
          <a:lstStyle/>
          <a:p>
            <a:fld id="{1DE1AE98-D51B-4975-A0F5-5286886F9894}" type="datetime1">
              <a:rPr lang="en-GB" smtClean="0"/>
              <a:t>25/10/2022</a:t>
            </a:fld>
            <a:endParaRPr lang="en-GB"/>
          </a:p>
        </p:txBody>
      </p:sp>
      <p:sp>
        <p:nvSpPr>
          <p:cNvPr id="8" name="Footer Placeholder 7">
            <a:extLst>
              <a:ext uri="{FF2B5EF4-FFF2-40B4-BE49-F238E27FC236}">
                <a16:creationId xmlns:a16="http://schemas.microsoft.com/office/drawing/2014/main" id="{60017ED4-5850-EBEB-6840-1F213F1C3A5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ACE8D6F-7901-ECDB-16D2-F53F622675FB}"/>
              </a:ext>
            </a:extLst>
          </p:cNvPr>
          <p:cNvSpPr>
            <a:spLocks noGrp="1"/>
          </p:cNvSpPr>
          <p:nvPr>
            <p:ph type="sldNum" sz="quarter" idx="12"/>
          </p:nvPr>
        </p:nvSpPr>
        <p:spPr/>
        <p:txBody>
          <a:bodyPr/>
          <a:lstStyle/>
          <a:p>
            <a:fld id="{0C8E207C-B2AF-4C40-A4A3-165BF8DA360E}" type="slidenum">
              <a:rPr lang="en-GB" smtClean="0"/>
              <a:t>‹#›</a:t>
            </a:fld>
            <a:endParaRPr lang="en-GB"/>
          </a:p>
        </p:txBody>
      </p:sp>
    </p:spTree>
    <p:extLst>
      <p:ext uri="{BB962C8B-B14F-4D97-AF65-F5344CB8AC3E}">
        <p14:creationId xmlns:p14="http://schemas.microsoft.com/office/powerpoint/2010/main" val="10597006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E8A82D-AD1E-E38D-2AC9-345F1E3B880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ADE00C2-158D-67A4-4F00-4C194B3D8C78}"/>
              </a:ext>
            </a:extLst>
          </p:cNvPr>
          <p:cNvSpPr>
            <a:spLocks noGrp="1"/>
          </p:cNvSpPr>
          <p:nvPr>
            <p:ph type="dt" sz="half" idx="10"/>
          </p:nvPr>
        </p:nvSpPr>
        <p:spPr/>
        <p:txBody>
          <a:bodyPr/>
          <a:lstStyle/>
          <a:p>
            <a:fld id="{9DFDD1F1-66E8-4EAC-A139-35860462A79F}" type="datetime1">
              <a:rPr lang="en-GB" smtClean="0"/>
              <a:t>25/10/2022</a:t>
            </a:fld>
            <a:endParaRPr lang="en-GB"/>
          </a:p>
        </p:txBody>
      </p:sp>
      <p:sp>
        <p:nvSpPr>
          <p:cNvPr id="4" name="Footer Placeholder 3">
            <a:extLst>
              <a:ext uri="{FF2B5EF4-FFF2-40B4-BE49-F238E27FC236}">
                <a16:creationId xmlns:a16="http://schemas.microsoft.com/office/drawing/2014/main" id="{BAEABE00-4045-10A2-42EC-62B93263DA0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7D3A514-5FE9-8F35-7520-6F88C0CE62BB}"/>
              </a:ext>
            </a:extLst>
          </p:cNvPr>
          <p:cNvSpPr>
            <a:spLocks noGrp="1"/>
          </p:cNvSpPr>
          <p:nvPr>
            <p:ph type="sldNum" sz="quarter" idx="12"/>
          </p:nvPr>
        </p:nvSpPr>
        <p:spPr/>
        <p:txBody>
          <a:bodyPr/>
          <a:lstStyle/>
          <a:p>
            <a:fld id="{0C8E207C-B2AF-4C40-A4A3-165BF8DA360E}" type="slidenum">
              <a:rPr lang="en-GB" smtClean="0"/>
              <a:t>‹#›</a:t>
            </a:fld>
            <a:endParaRPr lang="en-GB"/>
          </a:p>
        </p:txBody>
      </p:sp>
    </p:spTree>
    <p:extLst>
      <p:ext uri="{BB962C8B-B14F-4D97-AF65-F5344CB8AC3E}">
        <p14:creationId xmlns:p14="http://schemas.microsoft.com/office/powerpoint/2010/main" val="30521704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E92BCFA-6B38-0943-32CA-03E1D6613D55}"/>
              </a:ext>
            </a:extLst>
          </p:cNvPr>
          <p:cNvSpPr>
            <a:spLocks noGrp="1"/>
          </p:cNvSpPr>
          <p:nvPr>
            <p:ph type="dt" sz="half" idx="10"/>
          </p:nvPr>
        </p:nvSpPr>
        <p:spPr/>
        <p:txBody>
          <a:bodyPr/>
          <a:lstStyle/>
          <a:p>
            <a:fld id="{4DA7877D-3082-4C14-BBC6-EE99A9429513}" type="datetime1">
              <a:rPr lang="en-GB" smtClean="0"/>
              <a:t>25/10/2022</a:t>
            </a:fld>
            <a:endParaRPr lang="en-GB"/>
          </a:p>
        </p:txBody>
      </p:sp>
      <p:sp>
        <p:nvSpPr>
          <p:cNvPr id="3" name="Footer Placeholder 2">
            <a:extLst>
              <a:ext uri="{FF2B5EF4-FFF2-40B4-BE49-F238E27FC236}">
                <a16:creationId xmlns:a16="http://schemas.microsoft.com/office/drawing/2014/main" id="{A0D73066-3BE8-B34A-F1A9-1DD58E27BD3A}"/>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7BF2E7AB-355B-3321-2202-EE4D49372553}"/>
              </a:ext>
            </a:extLst>
          </p:cNvPr>
          <p:cNvSpPr>
            <a:spLocks noGrp="1"/>
          </p:cNvSpPr>
          <p:nvPr>
            <p:ph type="sldNum" sz="quarter" idx="12"/>
          </p:nvPr>
        </p:nvSpPr>
        <p:spPr/>
        <p:txBody>
          <a:bodyPr/>
          <a:lstStyle/>
          <a:p>
            <a:fld id="{0C8E207C-B2AF-4C40-A4A3-165BF8DA360E}" type="slidenum">
              <a:rPr lang="en-GB" smtClean="0"/>
              <a:t>‹#›</a:t>
            </a:fld>
            <a:endParaRPr lang="en-GB"/>
          </a:p>
        </p:txBody>
      </p:sp>
    </p:spTree>
    <p:extLst>
      <p:ext uri="{BB962C8B-B14F-4D97-AF65-F5344CB8AC3E}">
        <p14:creationId xmlns:p14="http://schemas.microsoft.com/office/powerpoint/2010/main" val="8111767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7783FC-B4F8-12D4-0636-CEFC957DC98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F83A166A-AD79-6B5C-CB6A-C088874B9AB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172BBBF-0FD8-57F5-BE90-D9AFFC78B4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07FC3AA-4141-60BC-4EA5-BCEAE2AB1D0B}"/>
              </a:ext>
            </a:extLst>
          </p:cNvPr>
          <p:cNvSpPr>
            <a:spLocks noGrp="1"/>
          </p:cNvSpPr>
          <p:nvPr>
            <p:ph type="dt" sz="half" idx="10"/>
          </p:nvPr>
        </p:nvSpPr>
        <p:spPr/>
        <p:txBody>
          <a:bodyPr/>
          <a:lstStyle/>
          <a:p>
            <a:fld id="{D8B5A8CC-3CF5-4D50-9E71-F1CE98E3A3B0}" type="datetime1">
              <a:rPr lang="en-GB" smtClean="0"/>
              <a:t>25/10/2022</a:t>
            </a:fld>
            <a:endParaRPr lang="en-GB"/>
          </a:p>
        </p:txBody>
      </p:sp>
      <p:sp>
        <p:nvSpPr>
          <p:cNvPr id="6" name="Footer Placeholder 5">
            <a:extLst>
              <a:ext uri="{FF2B5EF4-FFF2-40B4-BE49-F238E27FC236}">
                <a16:creationId xmlns:a16="http://schemas.microsoft.com/office/drawing/2014/main" id="{1E697767-E101-0947-F80E-D2612C329B4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191592C-574F-3999-2C57-CCE193077D97}"/>
              </a:ext>
            </a:extLst>
          </p:cNvPr>
          <p:cNvSpPr>
            <a:spLocks noGrp="1"/>
          </p:cNvSpPr>
          <p:nvPr>
            <p:ph type="sldNum" sz="quarter" idx="12"/>
          </p:nvPr>
        </p:nvSpPr>
        <p:spPr/>
        <p:txBody>
          <a:bodyPr/>
          <a:lstStyle/>
          <a:p>
            <a:fld id="{0C8E207C-B2AF-4C40-A4A3-165BF8DA360E}" type="slidenum">
              <a:rPr lang="en-GB" smtClean="0"/>
              <a:t>‹#›</a:t>
            </a:fld>
            <a:endParaRPr lang="en-GB"/>
          </a:p>
        </p:txBody>
      </p:sp>
    </p:spTree>
    <p:extLst>
      <p:ext uri="{BB962C8B-B14F-4D97-AF65-F5344CB8AC3E}">
        <p14:creationId xmlns:p14="http://schemas.microsoft.com/office/powerpoint/2010/main" val="703317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4C6176-B91B-9CEB-FB80-428C2E3ABF9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3D22FC4-D5B2-2241-06FB-A875515D638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3114AD58-6D59-D62B-E076-6E555F2A97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50AC9E4-3AED-D215-97C1-173F22AB0C13}"/>
              </a:ext>
            </a:extLst>
          </p:cNvPr>
          <p:cNvSpPr>
            <a:spLocks noGrp="1"/>
          </p:cNvSpPr>
          <p:nvPr>
            <p:ph type="dt" sz="half" idx="10"/>
          </p:nvPr>
        </p:nvSpPr>
        <p:spPr/>
        <p:txBody>
          <a:bodyPr/>
          <a:lstStyle/>
          <a:p>
            <a:fld id="{B56DD889-CD0C-4DA1-BA24-3FA131012C68}" type="datetime1">
              <a:rPr lang="en-GB" smtClean="0"/>
              <a:t>25/10/2022</a:t>
            </a:fld>
            <a:endParaRPr lang="en-GB"/>
          </a:p>
        </p:txBody>
      </p:sp>
      <p:sp>
        <p:nvSpPr>
          <p:cNvPr id="6" name="Footer Placeholder 5">
            <a:extLst>
              <a:ext uri="{FF2B5EF4-FFF2-40B4-BE49-F238E27FC236}">
                <a16:creationId xmlns:a16="http://schemas.microsoft.com/office/drawing/2014/main" id="{0BEB6B4F-22BA-5955-3B11-C79CE1396E0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D6AF027-6D1D-7B25-6341-85B339CC5826}"/>
              </a:ext>
            </a:extLst>
          </p:cNvPr>
          <p:cNvSpPr>
            <a:spLocks noGrp="1"/>
          </p:cNvSpPr>
          <p:nvPr>
            <p:ph type="sldNum" sz="quarter" idx="12"/>
          </p:nvPr>
        </p:nvSpPr>
        <p:spPr/>
        <p:txBody>
          <a:bodyPr/>
          <a:lstStyle/>
          <a:p>
            <a:fld id="{0C8E207C-B2AF-4C40-A4A3-165BF8DA360E}" type="slidenum">
              <a:rPr lang="en-GB" smtClean="0"/>
              <a:t>‹#›</a:t>
            </a:fld>
            <a:endParaRPr lang="en-GB"/>
          </a:p>
        </p:txBody>
      </p:sp>
    </p:spTree>
    <p:extLst>
      <p:ext uri="{BB962C8B-B14F-4D97-AF65-F5344CB8AC3E}">
        <p14:creationId xmlns:p14="http://schemas.microsoft.com/office/powerpoint/2010/main" val="3944519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F8E8BB8-554F-F96C-85C1-7D0D97556BB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B0FB6E8-6E96-0F79-A90C-B2D81BDB292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A3096ED-433E-DEDA-3BB9-3FFC4328E70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2A9705-F3EB-41A2-A2D6-33E9EA34BF79}" type="datetime1">
              <a:rPr lang="en-GB" smtClean="0"/>
              <a:t>25/10/2022</a:t>
            </a:fld>
            <a:endParaRPr lang="en-GB"/>
          </a:p>
        </p:txBody>
      </p:sp>
      <p:sp>
        <p:nvSpPr>
          <p:cNvPr id="5" name="Footer Placeholder 4">
            <a:extLst>
              <a:ext uri="{FF2B5EF4-FFF2-40B4-BE49-F238E27FC236}">
                <a16:creationId xmlns:a16="http://schemas.microsoft.com/office/drawing/2014/main" id="{98B27267-8C47-44ED-0842-B7CC3FB91C3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4661245-DEE3-6B6B-CD17-F94E707D203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8E207C-B2AF-4C40-A4A3-165BF8DA360E}" type="slidenum">
              <a:rPr lang="en-GB" smtClean="0"/>
              <a:t>‹#›</a:t>
            </a:fld>
            <a:endParaRPr lang="en-GB"/>
          </a:p>
        </p:txBody>
      </p:sp>
    </p:spTree>
    <p:extLst>
      <p:ext uri="{BB962C8B-B14F-4D97-AF65-F5344CB8AC3E}">
        <p14:creationId xmlns:p14="http://schemas.microsoft.com/office/powerpoint/2010/main" val="10845691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hyperlink" Target="https://pixabay.com/en/airplane-silhouette-purple-plane-304110/" TargetMode="Externa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hyperlink" Target="https://openclipart.org/detail/87151/flames-by-wildchief" TargetMode="External"/><Relationship Id="rId4" Type="http://schemas.openxmlformats.org/officeDocument/2006/relationships/image" Target="../media/image3.png"/><Relationship Id="rId9" Type="http://schemas.openxmlformats.org/officeDocument/2006/relationships/hyperlink" Target="https://freepngimg.com/png/31577-atomic-explosion-photos"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7.emf"/><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jp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14.emf"/><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Text&#10;&#10;Description automatically generated">
            <a:extLst>
              <a:ext uri="{FF2B5EF4-FFF2-40B4-BE49-F238E27FC236}">
                <a16:creationId xmlns:a16="http://schemas.microsoft.com/office/drawing/2014/main" id="{AA8E205C-B6AC-4A8A-B08E-17C875A0E7F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2332" y="5363457"/>
            <a:ext cx="4763077" cy="1080000"/>
          </a:xfrm>
          <a:prstGeom prst="rect">
            <a:avLst/>
          </a:prstGeom>
        </p:spPr>
      </p:pic>
      <p:pic>
        <p:nvPicPr>
          <p:cNvPr id="9" name="Picture 8" descr="Text, logo&#10;&#10;Description automatically generated">
            <a:extLst>
              <a:ext uri="{FF2B5EF4-FFF2-40B4-BE49-F238E27FC236}">
                <a16:creationId xmlns:a16="http://schemas.microsoft.com/office/drawing/2014/main" id="{88719BE4-6828-6E29-05D6-0D17604427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38800" y="5363457"/>
            <a:ext cx="1461878" cy="1080000"/>
          </a:xfrm>
          <a:prstGeom prst="rect">
            <a:avLst/>
          </a:prstGeom>
        </p:spPr>
      </p:pic>
      <p:sp>
        <p:nvSpPr>
          <p:cNvPr id="14" name="Slide Number Placeholder 13">
            <a:extLst>
              <a:ext uri="{FF2B5EF4-FFF2-40B4-BE49-F238E27FC236}">
                <a16:creationId xmlns:a16="http://schemas.microsoft.com/office/drawing/2014/main" id="{0F47B473-8CCC-5F42-89EC-944140C5C07A}"/>
              </a:ext>
            </a:extLst>
          </p:cNvPr>
          <p:cNvSpPr>
            <a:spLocks noGrp="1"/>
          </p:cNvSpPr>
          <p:nvPr>
            <p:ph type="sldNum" sz="quarter" idx="12"/>
          </p:nvPr>
        </p:nvSpPr>
        <p:spPr/>
        <p:txBody>
          <a:bodyPr/>
          <a:lstStyle/>
          <a:p>
            <a:fld id="{0C8E207C-B2AF-4C40-A4A3-165BF8DA360E}" type="slidenum">
              <a:rPr lang="en-GB" smtClean="0">
                <a:latin typeface="+mj-lt"/>
              </a:rPr>
              <a:t>1</a:t>
            </a:fld>
            <a:endParaRPr lang="en-GB">
              <a:latin typeface="+mj-lt"/>
            </a:endParaRPr>
          </a:p>
        </p:txBody>
      </p:sp>
      <p:sp>
        <p:nvSpPr>
          <p:cNvPr id="4" name="Title 3">
            <a:extLst>
              <a:ext uri="{FF2B5EF4-FFF2-40B4-BE49-F238E27FC236}">
                <a16:creationId xmlns:a16="http://schemas.microsoft.com/office/drawing/2014/main" id="{73FC8DDE-224E-EE2D-ED87-1A8FF89EBB4E}"/>
              </a:ext>
            </a:extLst>
          </p:cNvPr>
          <p:cNvSpPr>
            <a:spLocks noGrp="1"/>
          </p:cNvSpPr>
          <p:nvPr>
            <p:ph type="ctrTitle"/>
          </p:nvPr>
        </p:nvSpPr>
        <p:spPr>
          <a:xfrm>
            <a:off x="890954" y="960437"/>
            <a:ext cx="9443671" cy="2387600"/>
          </a:xfrm>
        </p:spPr>
        <p:txBody>
          <a:bodyPr>
            <a:normAutofit/>
          </a:bodyPr>
          <a:lstStyle/>
          <a:p>
            <a:pPr algn="l"/>
            <a:r>
              <a:rPr lang="en-GB" sz="4400" b="1" dirty="0"/>
              <a:t>Influence of carbon fibre orientation on the post-fire tensile behaviour of carbon fibre reinforced polymer (CFRP) laminates</a:t>
            </a:r>
          </a:p>
        </p:txBody>
      </p:sp>
      <p:sp>
        <p:nvSpPr>
          <p:cNvPr id="6" name="TextBox 5">
            <a:extLst>
              <a:ext uri="{FF2B5EF4-FFF2-40B4-BE49-F238E27FC236}">
                <a16:creationId xmlns:a16="http://schemas.microsoft.com/office/drawing/2014/main" id="{B492121F-2E16-6393-35C4-88630E82609B}"/>
              </a:ext>
            </a:extLst>
          </p:cNvPr>
          <p:cNvSpPr txBox="1"/>
          <p:nvPr/>
        </p:nvSpPr>
        <p:spPr>
          <a:xfrm>
            <a:off x="890954" y="3509963"/>
            <a:ext cx="6096000" cy="400110"/>
          </a:xfrm>
          <a:prstGeom prst="rect">
            <a:avLst/>
          </a:prstGeom>
          <a:noFill/>
        </p:spPr>
        <p:txBody>
          <a:bodyPr wrap="square">
            <a:spAutoFit/>
          </a:bodyPr>
          <a:lstStyle/>
          <a:p>
            <a:r>
              <a:rPr lang="en-GB" sz="2000" b="1" dirty="0">
                <a:latin typeface="+mj-lt"/>
              </a:rPr>
              <a:t>By Dr Tim Aspinall</a:t>
            </a:r>
          </a:p>
        </p:txBody>
      </p:sp>
      <p:pic>
        <p:nvPicPr>
          <p:cNvPr id="7" name="Picture 6" descr="A picture containing worm&#10;&#10;Description automatically generated">
            <a:extLst>
              <a:ext uri="{FF2B5EF4-FFF2-40B4-BE49-F238E27FC236}">
                <a16:creationId xmlns:a16="http://schemas.microsoft.com/office/drawing/2014/main" id="{EB0E75CD-45A9-32BE-DADC-8E6F82CC8CF3}"/>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8730192" y="4087566"/>
            <a:ext cx="1332230" cy="1775526"/>
          </a:xfrm>
          <a:prstGeom prst="rect">
            <a:avLst/>
          </a:prstGeom>
        </p:spPr>
      </p:pic>
      <p:pic>
        <p:nvPicPr>
          <p:cNvPr id="11" name="Picture 10" descr="A picture containing shape&#10;&#10;Description automatically generated">
            <a:extLst>
              <a:ext uri="{FF2B5EF4-FFF2-40B4-BE49-F238E27FC236}">
                <a16:creationId xmlns:a16="http://schemas.microsoft.com/office/drawing/2014/main" id="{161815AB-5592-3D85-EFA8-690D7FC1BA75}"/>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7410345" y="3875602"/>
            <a:ext cx="1985962" cy="1597645"/>
          </a:xfrm>
          <a:prstGeom prst="rect">
            <a:avLst/>
          </a:prstGeom>
          <a:noFill/>
        </p:spPr>
      </p:pic>
      <p:sp>
        <p:nvSpPr>
          <p:cNvPr id="15" name="Freeform: Shape 14">
            <a:extLst>
              <a:ext uri="{FF2B5EF4-FFF2-40B4-BE49-F238E27FC236}">
                <a16:creationId xmlns:a16="http://schemas.microsoft.com/office/drawing/2014/main" id="{C02B954D-F202-AF22-312C-780509B71027}"/>
              </a:ext>
            </a:extLst>
          </p:cNvPr>
          <p:cNvSpPr/>
          <p:nvPr/>
        </p:nvSpPr>
        <p:spPr>
          <a:xfrm>
            <a:off x="9491557" y="3857227"/>
            <a:ext cx="1647825" cy="1832827"/>
          </a:xfrm>
          <a:custGeom>
            <a:avLst/>
            <a:gdLst>
              <a:gd name="connsiteX0" fmla="*/ 0 w 1647825"/>
              <a:gd name="connsiteY0" fmla="*/ 385027 h 1832827"/>
              <a:gd name="connsiteX1" fmla="*/ 1076325 w 1647825"/>
              <a:gd name="connsiteY1" fmla="*/ 185002 h 1832827"/>
              <a:gd name="connsiteX2" fmla="*/ 1295400 w 1647825"/>
              <a:gd name="connsiteY2" fmla="*/ 927952 h 1832827"/>
              <a:gd name="connsiteX3" fmla="*/ 685800 w 1647825"/>
              <a:gd name="connsiteY3" fmla="*/ 594577 h 1832827"/>
              <a:gd name="connsiteX4" fmla="*/ 1476375 w 1647825"/>
              <a:gd name="connsiteY4" fmla="*/ 42127 h 1832827"/>
              <a:gd name="connsiteX5" fmla="*/ 1647825 w 1647825"/>
              <a:gd name="connsiteY5" fmla="*/ 1832827 h 1832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47825" h="1832827">
                <a:moveTo>
                  <a:pt x="0" y="385027"/>
                </a:moveTo>
                <a:cubicBezTo>
                  <a:pt x="430212" y="239770"/>
                  <a:pt x="860425" y="94514"/>
                  <a:pt x="1076325" y="185002"/>
                </a:cubicBezTo>
                <a:cubicBezTo>
                  <a:pt x="1292225" y="275490"/>
                  <a:pt x="1360487" y="859690"/>
                  <a:pt x="1295400" y="927952"/>
                </a:cubicBezTo>
                <a:cubicBezTo>
                  <a:pt x="1230313" y="996214"/>
                  <a:pt x="655637" y="742215"/>
                  <a:pt x="685800" y="594577"/>
                </a:cubicBezTo>
                <a:cubicBezTo>
                  <a:pt x="715963" y="446939"/>
                  <a:pt x="1316038" y="-164248"/>
                  <a:pt x="1476375" y="42127"/>
                </a:cubicBezTo>
                <a:cubicBezTo>
                  <a:pt x="1636712" y="248502"/>
                  <a:pt x="1616075" y="1583589"/>
                  <a:pt x="1647825" y="1832827"/>
                </a:cubicBezTo>
              </a:path>
            </a:pathLst>
          </a:cu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Picture 16" descr="A picture containing text, lamp&#10;&#10;Description automatically generated">
            <a:extLst>
              <a:ext uri="{FF2B5EF4-FFF2-40B4-BE49-F238E27FC236}">
                <a16:creationId xmlns:a16="http://schemas.microsoft.com/office/drawing/2014/main" id="{31E2AD4A-3CD1-61DC-ABE9-241FFE8C8CD9}"/>
              </a:ext>
            </a:extLst>
          </p:cNvPr>
          <p:cNvPicPr>
            <a:picLocks noChangeAspect="1"/>
          </p:cNvPicPr>
          <p:nvPr/>
        </p:nvPicPr>
        <p:blipFill>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tretch>
            <a:fillRect/>
          </a:stretch>
        </p:blipFill>
        <p:spPr>
          <a:xfrm>
            <a:off x="10650926" y="4962815"/>
            <a:ext cx="936188" cy="934748"/>
          </a:xfrm>
          <a:prstGeom prst="rect">
            <a:avLst/>
          </a:prstGeom>
        </p:spPr>
      </p:pic>
    </p:spTree>
    <p:extLst>
      <p:ext uri="{BB962C8B-B14F-4D97-AF65-F5344CB8AC3E}">
        <p14:creationId xmlns:p14="http://schemas.microsoft.com/office/powerpoint/2010/main" val="40462988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46287687-2E56-FFB3-9E40-A60BABA7D726}"/>
              </a:ext>
            </a:extLst>
          </p:cNvPr>
          <p:cNvSpPr>
            <a:spLocks noGrp="1"/>
          </p:cNvSpPr>
          <p:nvPr>
            <p:ph type="sldNum" sz="quarter" idx="12"/>
          </p:nvPr>
        </p:nvSpPr>
        <p:spPr/>
        <p:txBody>
          <a:bodyPr/>
          <a:lstStyle/>
          <a:p>
            <a:fld id="{0C8E207C-B2AF-4C40-A4A3-165BF8DA360E}" type="slidenum">
              <a:rPr lang="en-GB" smtClean="0">
                <a:latin typeface="+mj-lt"/>
              </a:rPr>
              <a:t>10</a:t>
            </a:fld>
            <a:endParaRPr lang="en-GB">
              <a:latin typeface="+mj-lt"/>
            </a:endParaRPr>
          </a:p>
        </p:txBody>
      </p:sp>
      <p:pic>
        <p:nvPicPr>
          <p:cNvPr id="11" name="Picture 10" descr="Text&#10;&#10;Description automatically generated">
            <a:extLst>
              <a:ext uri="{FF2B5EF4-FFF2-40B4-BE49-F238E27FC236}">
                <a16:creationId xmlns:a16="http://schemas.microsoft.com/office/drawing/2014/main" id="{559FB208-9926-4015-7F3E-7C6CD38A9F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7626" y="5638912"/>
            <a:ext cx="3969232" cy="900000"/>
          </a:xfrm>
          <a:prstGeom prst="rect">
            <a:avLst/>
          </a:prstGeom>
        </p:spPr>
      </p:pic>
      <p:pic>
        <p:nvPicPr>
          <p:cNvPr id="12" name="Picture 11" descr="Text, logo&#10;&#10;Description automatically generated">
            <a:extLst>
              <a:ext uri="{FF2B5EF4-FFF2-40B4-BE49-F238E27FC236}">
                <a16:creationId xmlns:a16="http://schemas.microsoft.com/office/drawing/2014/main" id="{EB3C47D4-90E9-511D-399C-5EBE8CAAF88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0373" y="5638912"/>
            <a:ext cx="1218233" cy="900000"/>
          </a:xfrm>
          <a:prstGeom prst="rect">
            <a:avLst/>
          </a:prstGeom>
        </p:spPr>
      </p:pic>
      <p:sp>
        <p:nvSpPr>
          <p:cNvPr id="13" name="Title 11">
            <a:extLst>
              <a:ext uri="{FF2B5EF4-FFF2-40B4-BE49-F238E27FC236}">
                <a16:creationId xmlns:a16="http://schemas.microsoft.com/office/drawing/2014/main" id="{82A6119B-6757-00C8-780A-188AE8F2A8BD}"/>
              </a:ext>
            </a:extLst>
          </p:cNvPr>
          <p:cNvSpPr txBox="1">
            <a:spLocks/>
          </p:cNvSpPr>
          <p:nvPr/>
        </p:nvSpPr>
        <p:spPr>
          <a:xfrm>
            <a:off x="659040" y="500184"/>
            <a:ext cx="10462252" cy="39976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t>Post-fire tensile tests - Failure modes</a:t>
            </a:r>
          </a:p>
        </p:txBody>
      </p:sp>
      <p:pic>
        <p:nvPicPr>
          <p:cNvPr id="3" name="Picture 2">
            <a:extLst>
              <a:ext uri="{FF2B5EF4-FFF2-40B4-BE49-F238E27FC236}">
                <a16:creationId xmlns:a16="http://schemas.microsoft.com/office/drawing/2014/main" id="{3E3FB114-B88A-A0C2-B12E-83D45F9593DD}"/>
              </a:ext>
            </a:extLst>
          </p:cNvPr>
          <p:cNvPicPr>
            <a:picLocks noChangeAspect="1"/>
          </p:cNvPicPr>
          <p:nvPr/>
        </p:nvPicPr>
        <p:blipFill>
          <a:blip r:embed="rId4"/>
          <a:stretch>
            <a:fillRect/>
          </a:stretch>
        </p:blipFill>
        <p:spPr>
          <a:xfrm>
            <a:off x="397626" y="1719852"/>
            <a:ext cx="5653377" cy="2789131"/>
          </a:xfrm>
          <a:prstGeom prst="rect">
            <a:avLst/>
          </a:prstGeom>
        </p:spPr>
      </p:pic>
      <p:pic>
        <p:nvPicPr>
          <p:cNvPr id="4" name="Picture 3">
            <a:extLst>
              <a:ext uri="{FF2B5EF4-FFF2-40B4-BE49-F238E27FC236}">
                <a16:creationId xmlns:a16="http://schemas.microsoft.com/office/drawing/2014/main" id="{ECE069D4-C1B7-C885-B979-D67C31AB8ED2}"/>
              </a:ext>
            </a:extLst>
          </p:cNvPr>
          <p:cNvPicPr>
            <a:picLocks noChangeAspect="1"/>
          </p:cNvPicPr>
          <p:nvPr/>
        </p:nvPicPr>
        <p:blipFill>
          <a:blip r:embed="rId5"/>
          <a:stretch>
            <a:fillRect/>
          </a:stretch>
        </p:blipFill>
        <p:spPr>
          <a:xfrm>
            <a:off x="6500446" y="1574662"/>
            <a:ext cx="5400000" cy="3079512"/>
          </a:xfrm>
          <a:prstGeom prst="rect">
            <a:avLst/>
          </a:prstGeom>
        </p:spPr>
      </p:pic>
      <p:sp>
        <p:nvSpPr>
          <p:cNvPr id="5" name="TextBox 4">
            <a:extLst>
              <a:ext uri="{FF2B5EF4-FFF2-40B4-BE49-F238E27FC236}">
                <a16:creationId xmlns:a16="http://schemas.microsoft.com/office/drawing/2014/main" id="{B744E932-33ED-1FCB-47CC-DF47C537AE8A}"/>
              </a:ext>
            </a:extLst>
          </p:cNvPr>
          <p:cNvSpPr txBox="1"/>
          <p:nvPr/>
        </p:nvSpPr>
        <p:spPr>
          <a:xfrm>
            <a:off x="659040" y="4446481"/>
            <a:ext cx="4856212" cy="276999"/>
          </a:xfrm>
          <a:prstGeom prst="rect">
            <a:avLst/>
          </a:prstGeom>
          <a:noFill/>
        </p:spPr>
        <p:txBody>
          <a:bodyPr wrap="square" rtlCol="0">
            <a:spAutoFit/>
          </a:bodyPr>
          <a:lstStyle/>
          <a:p>
            <a:pPr algn="ctr"/>
            <a:r>
              <a:rPr lang="en-GB" sz="1200" dirty="0">
                <a:latin typeface="+mj-lt"/>
              </a:rPr>
              <a:t>Figure 9 – Failure modes </a:t>
            </a:r>
            <a:r>
              <a:rPr lang="en-GB" sz="1200" b="1" dirty="0">
                <a:latin typeface="+mj-lt"/>
              </a:rPr>
              <a:t>before</a:t>
            </a:r>
            <a:r>
              <a:rPr lang="en-GB" sz="1200" dirty="0">
                <a:latin typeface="+mj-lt"/>
              </a:rPr>
              <a:t> thermal irradiance.</a:t>
            </a:r>
          </a:p>
        </p:txBody>
      </p:sp>
      <p:sp>
        <p:nvSpPr>
          <p:cNvPr id="7" name="TextBox 6">
            <a:extLst>
              <a:ext uri="{FF2B5EF4-FFF2-40B4-BE49-F238E27FC236}">
                <a16:creationId xmlns:a16="http://schemas.microsoft.com/office/drawing/2014/main" id="{5E44E7A2-FC15-6BFE-C9F8-3EC9AD7D2DB1}"/>
              </a:ext>
            </a:extLst>
          </p:cNvPr>
          <p:cNvSpPr txBox="1"/>
          <p:nvPr/>
        </p:nvSpPr>
        <p:spPr>
          <a:xfrm>
            <a:off x="6772340" y="4654174"/>
            <a:ext cx="4856212" cy="276999"/>
          </a:xfrm>
          <a:prstGeom prst="rect">
            <a:avLst/>
          </a:prstGeom>
          <a:noFill/>
        </p:spPr>
        <p:txBody>
          <a:bodyPr wrap="square" rtlCol="0">
            <a:spAutoFit/>
          </a:bodyPr>
          <a:lstStyle/>
          <a:p>
            <a:pPr algn="ctr"/>
            <a:r>
              <a:rPr lang="en-GB" sz="1200" dirty="0">
                <a:latin typeface="+mj-lt"/>
              </a:rPr>
              <a:t>Figure 10– Failure modes </a:t>
            </a:r>
            <a:r>
              <a:rPr lang="en-GB" sz="1200" b="1" dirty="0">
                <a:latin typeface="+mj-lt"/>
              </a:rPr>
              <a:t>after</a:t>
            </a:r>
            <a:r>
              <a:rPr lang="en-GB" sz="1200" dirty="0">
                <a:latin typeface="+mj-lt"/>
              </a:rPr>
              <a:t> thermal irradiance.</a:t>
            </a:r>
          </a:p>
        </p:txBody>
      </p:sp>
    </p:spTree>
    <p:extLst>
      <p:ext uri="{BB962C8B-B14F-4D97-AF65-F5344CB8AC3E}">
        <p14:creationId xmlns:p14="http://schemas.microsoft.com/office/powerpoint/2010/main" val="16084070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46287687-2E56-FFB3-9E40-A60BABA7D726}"/>
              </a:ext>
            </a:extLst>
          </p:cNvPr>
          <p:cNvSpPr>
            <a:spLocks noGrp="1"/>
          </p:cNvSpPr>
          <p:nvPr>
            <p:ph type="sldNum" sz="quarter" idx="12"/>
          </p:nvPr>
        </p:nvSpPr>
        <p:spPr/>
        <p:txBody>
          <a:bodyPr/>
          <a:lstStyle/>
          <a:p>
            <a:fld id="{0C8E207C-B2AF-4C40-A4A3-165BF8DA360E}" type="slidenum">
              <a:rPr lang="en-GB" smtClean="0">
                <a:latin typeface="+mj-lt"/>
              </a:rPr>
              <a:t>11</a:t>
            </a:fld>
            <a:endParaRPr lang="en-GB">
              <a:latin typeface="+mj-lt"/>
            </a:endParaRPr>
          </a:p>
        </p:txBody>
      </p:sp>
      <p:pic>
        <p:nvPicPr>
          <p:cNvPr id="11" name="Picture 10" descr="Text&#10;&#10;Description automatically generated">
            <a:extLst>
              <a:ext uri="{FF2B5EF4-FFF2-40B4-BE49-F238E27FC236}">
                <a16:creationId xmlns:a16="http://schemas.microsoft.com/office/drawing/2014/main" id="{559FB208-9926-4015-7F3E-7C6CD38A9F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7626" y="5638912"/>
            <a:ext cx="3969232" cy="900000"/>
          </a:xfrm>
          <a:prstGeom prst="rect">
            <a:avLst/>
          </a:prstGeom>
        </p:spPr>
      </p:pic>
      <p:pic>
        <p:nvPicPr>
          <p:cNvPr id="12" name="Picture 11" descr="Text, logo&#10;&#10;Description automatically generated">
            <a:extLst>
              <a:ext uri="{FF2B5EF4-FFF2-40B4-BE49-F238E27FC236}">
                <a16:creationId xmlns:a16="http://schemas.microsoft.com/office/drawing/2014/main" id="{EB3C47D4-90E9-511D-399C-5EBE8CAAF88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0373" y="5638912"/>
            <a:ext cx="1218233" cy="900000"/>
          </a:xfrm>
          <a:prstGeom prst="rect">
            <a:avLst/>
          </a:prstGeom>
        </p:spPr>
      </p:pic>
      <p:sp>
        <p:nvSpPr>
          <p:cNvPr id="13" name="Title 11">
            <a:extLst>
              <a:ext uri="{FF2B5EF4-FFF2-40B4-BE49-F238E27FC236}">
                <a16:creationId xmlns:a16="http://schemas.microsoft.com/office/drawing/2014/main" id="{82A6119B-6757-00C8-780A-188AE8F2A8BD}"/>
              </a:ext>
            </a:extLst>
          </p:cNvPr>
          <p:cNvSpPr txBox="1">
            <a:spLocks/>
          </p:cNvSpPr>
          <p:nvPr/>
        </p:nvSpPr>
        <p:spPr>
          <a:xfrm>
            <a:off x="659040" y="500184"/>
            <a:ext cx="10462252" cy="39976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t>Conclusions</a:t>
            </a:r>
          </a:p>
        </p:txBody>
      </p:sp>
      <p:sp>
        <p:nvSpPr>
          <p:cNvPr id="2" name="TextBox 1">
            <a:extLst>
              <a:ext uri="{FF2B5EF4-FFF2-40B4-BE49-F238E27FC236}">
                <a16:creationId xmlns:a16="http://schemas.microsoft.com/office/drawing/2014/main" id="{94774E1C-811B-AFD6-0444-D1FCDE3422F0}"/>
              </a:ext>
            </a:extLst>
          </p:cNvPr>
          <p:cNvSpPr txBox="1"/>
          <p:nvPr/>
        </p:nvSpPr>
        <p:spPr>
          <a:xfrm>
            <a:off x="839755" y="1175657"/>
            <a:ext cx="10704545" cy="4293483"/>
          </a:xfrm>
          <a:prstGeom prst="rect">
            <a:avLst/>
          </a:prstGeom>
          <a:noFill/>
        </p:spPr>
        <p:txBody>
          <a:bodyPr wrap="square" rtlCol="0">
            <a:spAutoFit/>
          </a:bodyPr>
          <a:lstStyle/>
          <a:p>
            <a:pPr marL="171450" indent="-171450">
              <a:buFont typeface="Arial" panose="020B0604020202020204" pitchFamily="34" charset="0"/>
              <a:buChar char="•"/>
            </a:pPr>
            <a:r>
              <a:rPr lang="en-GB" sz="1300" dirty="0">
                <a:latin typeface="+mj-lt"/>
              </a:rPr>
              <a:t>This study has investigated the influence of CF orientation on the post-fire tensile behaviour of CFRP. Three CFRP laminates were produced, each containing a unique CF orientation commonly found on commercial aircraft and exposed to thermal irradiance using a cone calorimeter.</a:t>
            </a:r>
          </a:p>
          <a:p>
            <a:pPr marL="171450" indent="-171450">
              <a:buFont typeface="Arial" panose="020B0604020202020204" pitchFamily="34" charset="0"/>
              <a:buChar char="•"/>
            </a:pPr>
            <a:endParaRPr lang="en-GB" sz="1300" dirty="0">
              <a:latin typeface="+mj-lt"/>
            </a:endParaRPr>
          </a:p>
          <a:p>
            <a:pPr marL="171450" indent="-171450">
              <a:buFont typeface="Arial" panose="020B0604020202020204" pitchFamily="34" charset="0"/>
              <a:buChar char="•"/>
            </a:pPr>
            <a:r>
              <a:rPr lang="en-GB" sz="1300" dirty="0">
                <a:latin typeface="+mj-lt"/>
              </a:rPr>
              <a:t>In total, 18 CFRP specimens were produced, 9 from each of the CFRP laminates. This quantity meant that the S1, S2 and S3 specimens could be tested in triplicate initially in their undamaged state and then after thermal irradiance to compare behaviour. </a:t>
            </a:r>
          </a:p>
          <a:p>
            <a:pPr marL="171450" indent="-171450">
              <a:buFont typeface="Arial" panose="020B0604020202020204" pitchFamily="34" charset="0"/>
              <a:buChar char="•"/>
            </a:pPr>
            <a:endParaRPr lang="en-GB" sz="1300" dirty="0">
              <a:latin typeface="+mj-lt"/>
            </a:endParaRPr>
          </a:p>
          <a:p>
            <a:pPr marL="171450" indent="-171450">
              <a:buFont typeface="Arial" panose="020B0604020202020204" pitchFamily="34" charset="0"/>
              <a:buChar char="•"/>
            </a:pPr>
            <a:r>
              <a:rPr lang="en-GB" sz="1300" dirty="0">
                <a:latin typeface="+mj-lt"/>
              </a:rPr>
              <a:t>Before thermal irradiance, the S1 CFRP demonstrated the highest tensile performance, whereas the S3 CFRP had the lowest. This behaviour can be attributed to the CF orientation. </a:t>
            </a:r>
          </a:p>
          <a:p>
            <a:pPr marL="171450" indent="-171450">
              <a:buFont typeface="Arial" panose="020B0604020202020204" pitchFamily="34" charset="0"/>
              <a:buChar char="•"/>
            </a:pPr>
            <a:endParaRPr lang="en-GB" sz="1300" dirty="0">
              <a:latin typeface="+mj-lt"/>
            </a:endParaRPr>
          </a:p>
          <a:p>
            <a:pPr marL="171450" indent="-171450">
              <a:buFont typeface="Arial" panose="020B0604020202020204" pitchFamily="34" charset="0"/>
              <a:buChar char="•"/>
            </a:pPr>
            <a:r>
              <a:rPr lang="en-GB" sz="1300" dirty="0">
                <a:latin typeface="+mj-lt"/>
              </a:rPr>
              <a:t>After thermal irradiance, the specimens exhibited a 46\% average loss of load capacity between their undamaged and post-fire state and a 35\%, 51\% and 52\% loss in load-bearing properties for the S1, S2 and S3 specimens, respectively, between their undamaged and thermally irradiated states. </a:t>
            </a:r>
          </a:p>
          <a:p>
            <a:pPr marL="171450" indent="-171450">
              <a:buFont typeface="Arial" panose="020B0604020202020204" pitchFamily="34" charset="0"/>
              <a:buChar char="•"/>
            </a:pPr>
            <a:endParaRPr lang="en-GB" sz="1300" dirty="0">
              <a:latin typeface="+mj-lt"/>
            </a:endParaRPr>
          </a:p>
          <a:p>
            <a:pPr marL="171450" indent="-171450">
              <a:buFont typeface="Arial" panose="020B0604020202020204" pitchFamily="34" charset="0"/>
              <a:buChar char="•"/>
            </a:pPr>
            <a:r>
              <a:rPr lang="en-GB" sz="1300" dirty="0">
                <a:latin typeface="+mj-lt"/>
              </a:rPr>
              <a:t>Reduction is attributed to the pyrolysis of the epoxy resin and loss in interfacial support. It shows that the matrix plays a more significant role in supporting and redistributing the tensile stress across the laminate in bidirectional and multidirectional CFRP specimens after thermal irradiance than it does for unidirectional CFRP. Hence, the pyrolysis of the epoxy resin appears to have a more significant influence on the loss of tensile properties than was previously thought. </a:t>
            </a:r>
          </a:p>
          <a:p>
            <a:pPr marL="171450" indent="-171450">
              <a:buFont typeface="Arial" panose="020B0604020202020204" pitchFamily="34" charset="0"/>
              <a:buChar char="•"/>
            </a:pPr>
            <a:endParaRPr lang="en-GB" sz="1300" dirty="0">
              <a:latin typeface="+mj-lt"/>
            </a:endParaRPr>
          </a:p>
          <a:p>
            <a:pPr marL="171450" indent="-171450">
              <a:buFont typeface="Arial" panose="020B0604020202020204" pitchFamily="34" charset="0"/>
              <a:buChar char="•"/>
            </a:pPr>
            <a:r>
              <a:rPr lang="en-GB" sz="1300" dirty="0">
                <a:latin typeface="+mj-lt"/>
              </a:rPr>
              <a:t>This study has also found that the tensile failure modes are sensitive to thermal irradiation. In their undamaged state, failure modes appear to be sudden and brittle, consisting of a large longitudinal (S1) or transverse (S2, S3) crack. However, after exposure, the failure can be characterised as explosive due to a large amount of stored energy released simultaneously, irrespective of the carbon fibre orientation resulting in a degree of ply splitting which has developed before fibre fracture, aka ‘brooming’.</a:t>
            </a:r>
          </a:p>
        </p:txBody>
      </p:sp>
    </p:spTree>
    <p:extLst>
      <p:ext uri="{BB962C8B-B14F-4D97-AF65-F5344CB8AC3E}">
        <p14:creationId xmlns:p14="http://schemas.microsoft.com/office/powerpoint/2010/main" val="37732812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C76DCB9-8205-FF34-3268-5AA2A11F1AAF}"/>
              </a:ext>
            </a:extLst>
          </p:cNvPr>
          <p:cNvSpPr>
            <a:spLocks noGrp="1"/>
          </p:cNvSpPr>
          <p:nvPr>
            <p:ph type="title"/>
          </p:nvPr>
        </p:nvSpPr>
        <p:spPr/>
        <p:txBody>
          <a:bodyPr/>
          <a:lstStyle/>
          <a:p>
            <a:r>
              <a:rPr lang="en-GB" b="1" dirty="0"/>
              <a:t>Thanks for listening </a:t>
            </a:r>
          </a:p>
        </p:txBody>
      </p:sp>
      <p:sp>
        <p:nvSpPr>
          <p:cNvPr id="6" name="Slide Number Placeholder 5">
            <a:extLst>
              <a:ext uri="{FF2B5EF4-FFF2-40B4-BE49-F238E27FC236}">
                <a16:creationId xmlns:a16="http://schemas.microsoft.com/office/drawing/2014/main" id="{46287687-2E56-FFB3-9E40-A60BABA7D726}"/>
              </a:ext>
            </a:extLst>
          </p:cNvPr>
          <p:cNvSpPr>
            <a:spLocks noGrp="1"/>
          </p:cNvSpPr>
          <p:nvPr>
            <p:ph type="sldNum" sz="quarter" idx="12"/>
          </p:nvPr>
        </p:nvSpPr>
        <p:spPr/>
        <p:txBody>
          <a:bodyPr/>
          <a:lstStyle/>
          <a:p>
            <a:fld id="{0C8E207C-B2AF-4C40-A4A3-165BF8DA360E}" type="slidenum">
              <a:rPr lang="en-GB" smtClean="0">
                <a:latin typeface="+mj-lt"/>
              </a:rPr>
              <a:t>12</a:t>
            </a:fld>
            <a:endParaRPr lang="en-GB">
              <a:latin typeface="+mj-lt"/>
            </a:endParaRPr>
          </a:p>
        </p:txBody>
      </p:sp>
      <p:sp>
        <p:nvSpPr>
          <p:cNvPr id="2" name="Title 3">
            <a:extLst>
              <a:ext uri="{FF2B5EF4-FFF2-40B4-BE49-F238E27FC236}">
                <a16:creationId xmlns:a16="http://schemas.microsoft.com/office/drawing/2014/main" id="{21CB9D68-5BDD-A725-A8F9-4F0EC99CB858}"/>
              </a:ext>
            </a:extLst>
          </p:cNvPr>
          <p:cNvSpPr txBox="1">
            <a:spLocks/>
          </p:cNvSpPr>
          <p:nvPr/>
        </p:nvSpPr>
        <p:spPr>
          <a:xfrm>
            <a:off x="6002216" y="2336128"/>
            <a:ext cx="56642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dirty="0"/>
              <a:t>Any questions?</a:t>
            </a:r>
          </a:p>
        </p:txBody>
      </p:sp>
      <p:pic>
        <p:nvPicPr>
          <p:cNvPr id="3" name="Picture 2" descr="Text&#10;&#10;Description automatically generated">
            <a:extLst>
              <a:ext uri="{FF2B5EF4-FFF2-40B4-BE49-F238E27FC236}">
                <a16:creationId xmlns:a16="http://schemas.microsoft.com/office/drawing/2014/main" id="{5E9BC06B-021F-A546-A9B8-C3D9DE211F2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7626" y="5638912"/>
            <a:ext cx="3969232" cy="900000"/>
          </a:xfrm>
          <a:prstGeom prst="rect">
            <a:avLst/>
          </a:prstGeom>
        </p:spPr>
      </p:pic>
      <p:pic>
        <p:nvPicPr>
          <p:cNvPr id="5" name="Picture 4" descr="Text, logo&#10;&#10;Description automatically generated">
            <a:extLst>
              <a:ext uri="{FF2B5EF4-FFF2-40B4-BE49-F238E27FC236}">
                <a16:creationId xmlns:a16="http://schemas.microsoft.com/office/drawing/2014/main" id="{D5673E12-1554-7FFE-5A7F-3A4A53A2EE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0373" y="5638912"/>
            <a:ext cx="1218233" cy="900000"/>
          </a:xfrm>
          <a:prstGeom prst="rect">
            <a:avLst/>
          </a:prstGeom>
        </p:spPr>
      </p:pic>
      <p:sp>
        <p:nvSpPr>
          <p:cNvPr id="8" name="Title 11">
            <a:extLst>
              <a:ext uri="{FF2B5EF4-FFF2-40B4-BE49-F238E27FC236}">
                <a16:creationId xmlns:a16="http://schemas.microsoft.com/office/drawing/2014/main" id="{CD8299E4-F988-99CF-95CE-1771003A0758}"/>
              </a:ext>
            </a:extLst>
          </p:cNvPr>
          <p:cNvSpPr txBox="1">
            <a:spLocks/>
          </p:cNvSpPr>
          <p:nvPr/>
        </p:nvSpPr>
        <p:spPr>
          <a:xfrm>
            <a:off x="721563" y="1628802"/>
            <a:ext cx="5773022" cy="271655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800" b="1" u="sng" dirty="0"/>
              <a:t>References</a:t>
            </a:r>
          </a:p>
          <a:p>
            <a:endParaRPr lang="en-GB" sz="1800" dirty="0"/>
          </a:p>
          <a:p>
            <a:r>
              <a:rPr lang="en-GB" sz="1400" dirty="0"/>
              <a:t>[1] T. J. Aspinall, “Quantifying the Thermomechanical Behaviour of Carbon Fibre Reinforced Polymer Materials Exposed to Fire Conditions,” The University of Edinburgh, 2022.</a:t>
            </a:r>
          </a:p>
          <a:p>
            <a:endParaRPr lang="en-GB" sz="1400" dirty="0"/>
          </a:p>
          <a:p>
            <a:r>
              <a:rPr lang="en-GB" sz="1400" dirty="0"/>
              <a:t>[2] T. J. Aspinall, E. L. Erskine, D. Taylor, and R. M. Hadden, “A study of the thermomechanical behaviour of CFRP laminate using small-scale apparatus,” Compos. Struct., p. 116206, 2022, </a:t>
            </a:r>
            <a:r>
              <a:rPr lang="en-GB" sz="1400" dirty="0" err="1"/>
              <a:t>doi</a:t>
            </a:r>
            <a:r>
              <a:rPr lang="en-GB" sz="1400" dirty="0"/>
              <a:t>: 10.1016/j.compstruct.2022.116206.</a:t>
            </a:r>
          </a:p>
        </p:txBody>
      </p:sp>
      <p:sp>
        <p:nvSpPr>
          <p:cNvPr id="9" name="TextBox 8">
            <a:extLst>
              <a:ext uri="{FF2B5EF4-FFF2-40B4-BE49-F238E27FC236}">
                <a16:creationId xmlns:a16="http://schemas.microsoft.com/office/drawing/2014/main" id="{463DE63F-D4E8-19B9-6176-FF578A92D446}"/>
              </a:ext>
            </a:extLst>
          </p:cNvPr>
          <p:cNvSpPr txBox="1"/>
          <p:nvPr/>
        </p:nvSpPr>
        <p:spPr>
          <a:xfrm>
            <a:off x="6564923" y="5765746"/>
            <a:ext cx="3571631" cy="646331"/>
          </a:xfrm>
          <a:prstGeom prst="rect">
            <a:avLst/>
          </a:prstGeom>
          <a:noFill/>
          <a:ln>
            <a:solidFill>
              <a:schemeClr val="tx1"/>
            </a:solidFill>
          </a:ln>
        </p:spPr>
        <p:txBody>
          <a:bodyPr wrap="square" rtlCol="0">
            <a:spAutoFit/>
          </a:bodyPr>
          <a:lstStyle/>
          <a:p>
            <a:pPr algn="just"/>
            <a:r>
              <a:rPr lang="en-GB" sz="1200"/>
              <a:t>The author gratefully acknowledges </a:t>
            </a:r>
            <a:r>
              <a:rPr lang="en-GB" sz="1200" dirty="0"/>
              <a:t>the financial support for this work from the Defence Science and Technology Laboratory (Dstl).</a:t>
            </a:r>
          </a:p>
        </p:txBody>
      </p:sp>
    </p:spTree>
    <p:extLst>
      <p:ext uri="{BB962C8B-B14F-4D97-AF65-F5344CB8AC3E}">
        <p14:creationId xmlns:p14="http://schemas.microsoft.com/office/powerpoint/2010/main" val="40948623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Text&#10;&#10;Description automatically generated">
            <a:extLst>
              <a:ext uri="{FF2B5EF4-FFF2-40B4-BE49-F238E27FC236}">
                <a16:creationId xmlns:a16="http://schemas.microsoft.com/office/drawing/2014/main" id="{AA8E205C-B6AC-4A8A-B08E-17C875A0E7F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7626" y="5638912"/>
            <a:ext cx="3969232" cy="900000"/>
          </a:xfrm>
          <a:prstGeom prst="rect">
            <a:avLst/>
          </a:prstGeom>
        </p:spPr>
      </p:pic>
      <p:pic>
        <p:nvPicPr>
          <p:cNvPr id="9" name="Picture 8" descr="Text, logo&#10;&#10;Description automatically generated">
            <a:extLst>
              <a:ext uri="{FF2B5EF4-FFF2-40B4-BE49-F238E27FC236}">
                <a16:creationId xmlns:a16="http://schemas.microsoft.com/office/drawing/2014/main" id="{88719BE4-6828-6E29-05D6-0D17604427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0373" y="5638912"/>
            <a:ext cx="1218233" cy="900000"/>
          </a:xfrm>
          <a:prstGeom prst="rect">
            <a:avLst/>
          </a:prstGeom>
        </p:spPr>
      </p:pic>
      <p:sp>
        <p:nvSpPr>
          <p:cNvPr id="12" name="Title 11">
            <a:extLst>
              <a:ext uri="{FF2B5EF4-FFF2-40B4-BE49-F238E27FC236}">
                <a16:creationId xmlns:a16="http://schemas.microsoft.com/office/drawing/2014/main" id="{CD93B460-5753-2E7C-5EEF-BBA8A4BE113C}"/>
              </a:ext>
            </a:extLst>
          </p:cNvPr>
          <p:cNvSpPr>
            <a:spLocks noGrp="1"/>
          </p:cNvSpPr>
          <p:nvPr>
            <p:ph type="ctrTitle"/>
          </p:nvPr>
        </p:nvSpPr>
        <p:spPr>
          <a:xfrm>
            <a:off x="659040" y="500184"/>
            <a:ext cx="3881699" cy="399767"/>
          </a:xfrm>
        </p:spPr>
        <p:txBody>
          <a:bodyPr>
            <a:noAutofit/>
          </a:bodyPr>
          <a:lstStyle/>
          <a:p>
            <a:pPr algn="l"/>
            <a:r>
              <a:rPr lang="en-GB" sz="2800" b="1" dirty="0"/>
              <a:t>Introduction</a:t>
            </a:r>
          </a:p>
        </p:txBody>
      </p:sp>
      <p:sp>
        <p:nvSpPr>
          <p:cNvPr id="14" name="Slide Number Placeholder 13">
            <a:extLst>
              <a:ext uri="{FF2B5EF4-FFF2-40B4-BE49-F238E27FC236}">
                <a16:creationId xmlns:a16="http://schemas.microsoft.com/office/drawing/2014/main" id="{0F47B473-8CCC-5F42-89EC-944140C5C07A}"/>
              </a:ext>
            </a:extLst>
          </p:cNvPr>
          <p:cNvSpPr>
            <a:spLocks noGrp="1"/>
          </p:cNvSpPr>
          <p:nvPr>
            <p:ph type="sldNum" sz="quarter" idx="12"/>
          </p:nvPr>
        </p:nvSpPr>
        <p:spPr/>
        <p:txBody>
          <a:bodyPr/>
          <a:lstStyle/>
          <a:p>
            <a:fld id="{0C8E207C-B2AF-4C40-A4A3-165BF8DA360E}" type="slidenum">
              <a:rPr lang="en-GB" smtClean="0">
                <a:latin typeface="+mj-lt"/>
              </a:rPr>
              <a:t>2</a:t>
            </a:fld>
            <a:endParaRPr lang="en-GB">
              <a:latin typeface="+mj-lt"/>
            </a:endParaRPr>
          </a:p>
        </p:txBody>
      </p:sp>
      <p:sp>
        <p:nvSpPr>
          <p:cNvPr id="2" name="Content Placeholder 4">
            <a:extLst>
              <a:ext uri="{FF2B5EF4-FFF2-40B4-BE49-F238E27FC236}">
                <a16:creationId xmlns:a16="http://schemas.microsoft.com/office/drawing/2014/main" id="{AF07B249-6488-DC5A-4518-A5B101D2C87F}"/>
              </a:ext>
            </a:extLst>
          </p:cNvPr>
          <p:cNvSpPr txBox="1">
            <a:spLocks/>
          </p:cNvSpPr>
          <p:nvPr/>
        </p:nvSpPr>
        <p:spPr>
          <a:xfrm>
            <a:off x="659040" y="1253331"/>
            <a:ext cx="6030929" cy="406113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just">
              <a:buFont typeface="Arial" panose="020B0604020202020204" pitchFamily="34" charset="0"/>
              <a:buChar char="•"/>
            </a:pPr>
            <a:r>
              <a:rPr lang="en-GB" sz="2000" b="1" u="sng" dirty="0">
                <a:latin typeface="+mj-lt"/>
              </a:rPr>
              <a:t>Carbon fibre-reinforced polymer</a:t>
            </a:r>
            <a:r>
              <a:rPr lang="en-GB" sz="2000" dirty="0">
                <a:latin typeface="+mj-lt"/>
              </a:rPr>
              <a:t> (CFRP) is a composite material consisting of carbon fibre (CF) reinforcement and a resin matrix (such as epoxy resin).</a:t>
            </a:r>
          </a:p>
          <a:p>
            <a:pPr marL="342900" indent="-342900" algn="just">
              <a:buFont typeface="Arial" panose="020B0604020202020204" pitchFamily="34" charset="0"/>
              <a:buChar char="•"/>
            </a:pPr>
            <a:r>
              <a:rPr lang="en-GB" sz="2000" b="1" u="sng" dirty="0">
                <a:latin typeface="+mj-lt"/>
              </a:rPr>
              <a:t>CFRP</a:t>
            </a:r>
            <a:r>
              <a:rPr lang="en-GB" sz="2000" dirty="0">
                <a:latin typeface="+mj-lt"/>
              </a:rPr>
              <a:t> is used extensively in aerospace due to its high specific strength and stiffness and the ability to customise the CF reinforcement to suit the requirement, application or load. </a:t>
            </a:r>
          </a:p>
          <a:p>
            <a:pPr marL="342900" indent="-342900" algn="just">
              <a:buFont typeface="Arial" panose="020B0604020202020204" pitchFamily="34" charset="0"/>
              <a:buChar char="•"/>
            </a:pPr>
            <a:r>
              <a:rPr lang="en-GB" sz="2000" dirty="0">
                <a:latin typeface="+mj-lt"/>
              </a:rPr>
              <a:t>In recent years, CFRP has been utilised in highly hazardous structural locations, such as main spar sections and near to or adjoining fuel tanks that are often load-bearing and placed under considerable tensile stress.</a:t>
            </a:r>
          </a:p>
        </p:txBody>
      </p:sp>
      <p:sp>
        <p:nvSpPr>
          <p:cNvPr id="5" name="TextBox 4">
            <a:extLst>
              <a:ext uri="{FF2B5EF4-FFF2-40B4-BE49-F238E27FC236}">
                <a16:creationId xmlns:a16="http://schemas.microsoft.com/office/drawing/2014/main" id="{5F156095-BF55-D9F1-628F-046F0E39D5BE}"/>
              </a:ext>
            </a:extLst>
          </p:cNvPr>
          <p:cNvSpPr txBox="1"/>
          <p:nvPr/>
        </p:nvSpPr>
        <p:spPr>
          <a:xfrm>
            <a:off x="6987338" y="5877525"/>
            <a:ext cx="4736123" cy="338554"/>
          </a:xfrm>
          <a:prstGeom prst="rect">
            <a:avLst/>
          </a:prstGeom>
          <a:noFill/>
        </p:spPr>
        <p:txBody>
          <a:bodyPr wrap="square" rtlCol="0">
            <a:spAutoFit/>
          </a:bodyPr>
          <a:lstStyle/>
          <a:p>
            <a:pPr algn="ctr"/>
            <a:r>
              <a:rPr lang="en-GB" sz="1600" dirty="0">
                <a:latin typeface="+mj-lt"/>
              </a:rPr>
              <a:t>Figure 1 - Locations of CFRP in an Airbus A350 XWB [1]. </a:t>
            </a:r>
          </a:p>
        </p:txBody>
      </p:sp>
      <p:grpSp>
        <p:nvGrpSpPr>
          <p:cNvPr id="19" name="Group 18">
            <a:extLst>
              <a:ext uri="{FF2B5EF4-FFF2-40B4-BE49-F238E27FC236}">
                <a16:creationId xmlns:a16="http://schemas.microsoft.com/office/drawing/2014/main" id="{4252D5D5-9427-55C3-29F3-B96B7D7D485A}"/>
              </a:ext>
            </a:extLst>
          </p:cNvPr>
          <p:cNvGrpSpPr/>
          <p:nvPr/>
        </p:nvGrpSpPr>
        <p:grpSpPr>
          <a:xfrm>
            <a:off x="7631046" y="479251"/>
            <a:ext cx="3448708" cy="5398274"/>
            <a:chOff x="7631046" y="479251"/>
            <a:chExt cx="3448708" cy="5398274"/>
          </a:xfrm>
        </p:grpSpPr>
        <p:grpSp>
          <p:nvGrpSpPr>
            <p:cNvPr id="10" name="Group 9">
              <a:extLst>
                <a:ext uri="{FF2B5EF4-FFF2-40B4-BE49-F238E27FC236}">
                  <a16:creationId xmlns:a16="http://schemas.microsoft.com/office/drawing/2014/main" id="{543EA695-0154-4C34-07FC-FEDD3A78182D}"/>
                </a:ext>
              </a:extLst>
            </p:cNvPr>
            <p:cNvGrpSpPr/>
            <p:nvPr/>
          </p:nvGrpSpPr>
          <p:grpSpPr>
            <a:xfrm>
              <a:off x="7631047" y="479251"/>
              <a:ext cx="3448707" cy="5398274"/>
              <a:chOff x="7631047" y="479251"/>
              <a:chExt cx="3448707" cy="5398274"/>
            </a:xfrm>
          </p:grpSpPr>
          <p:pic>
            <p:nvPicPr>
              <p:cNvPr id="4" name="Picture 3" descr="A picture containing sky, outdoor, aircraft, airplane&#10;&#10;Description automatically generated">
                <a:extLst>
                  <a:ext uri="{FF2B5EF4-FFF2-40B4-BE49-F238E27FC236}">
                    <a16:creationId xmlns:a16="http://schemas.microsoft.com/office/drawing/2014/main" id="{0971405B-031D-41FC-BEAA-2F7EAEE3D43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31047" y="479251"/>
                <a:ext cx="3448707" cy="5398274"/>
              </a:xfrm>
              <a:prstGeom prst="rect">
                <a:avLst/>
              </a:prstGeom>
            </p:spPr>
          </p:pic>
          <p:sp>
            <p:nvSpPr>
              <p:cNvPr id="6" name="Rectangle 5">
                <a:extLst>
                  <a:ext uri="{FF2B5EF4-FFF2-40B4-BE49-F238E27FC236}">
                    <a16:creationId xmlns:a16="http://schemas.microsoft.com/office/drawing/2014/main" id="{6572CCC5-416F-3610-0C35-99704FEF113C}"/>
                  </a:ext>
                </a:extLst>
              </p:cNvPr>
              <p:cNvSpPr/>
              <p:nvPr/>
            </p:nvSpPr>
            <p:spPr>
              <a:xfrm>
                <a:off x="7737231" y="3094892"/>
                <a:ext cx="422031" cy="406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mj-lt"/>
                </a:endParaRPr>
              </a:p>
            </p:txBody>
          </p:sp>
          <p:sp>
            <p:nvSpPr>
              <p:cNvPr id="7" name="Rectangle 6">
                <a:extLst>
                  <a:ext uri="{FF2B5EF4-FFF2-40B4-BE49-F238E27FC236}">
                    <a16:creationId xmlns:a16="http://schemas.microsoft.com/office/drawing/2014/main" id="{DAAEEEDE-15DD-B3AE-4D44-B5171B011030}"/>
                  </a:ext>
                </a:extLst>
              </p:cNvPr>
              <p:cNvSpPr/>
              <p:nvPr/>
            </p:nvSpPr>
            <p:spPr>
              <a:xfrm>
                <a:off x="7804928" y="500184"/>
                <a:ext cx="422031" cy="406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mj-lt"/>
                </a:endParaRPr>
              </a:p>
            </p:txBody>
          </p:sp>
        </p:grpSp>
        <p:pic>
          <p:nvPicPr>
            <p:cNvPr id="18" name="Picture 17">
              <a:extLst>
                <a:ext uri="{FF2B5EF4-FFF2-40B4-BE49-F238E27FC236}">
                  <a16:creationId xmlns:a16="http://schemas.microsoft.com/office/drawing/2014/main" id="{36EE3F4F-3292-8D7C-CB28-0008483D4534}"/>
                </a:ext>
              </a:extLst>
            </p:cNvPr>
            <p:cNvPicPr>
              <a:picLocks noChangeAspect="1"/>
            </p:cNvPicPr>
            <p:nvPr/>
          </p:nvPicPr>
          <p:blipFill rotWithShape="1">
            <a:blip r:embed="rId5"/>
            <a:srcRect l="30872" t="32245" r="50829" b="55121"/>
            <a:stretch/>
          </p:blipFill>
          <p:spPr>
            <a:xfrm>
              <a:off x="7631046" y="3118007"/>
              <a:ext cx="881585" cy="305629"/>
            </a:xfrm>
            <a:prstGeom prst="rect">
              <a:avLst/>
            </a:prstGeom>
          </p:spPr>
        </p:pic>
      </p:grpSp>
    </p:spTree>
    <p:extLst>
      <p:ext uri="{BB962C8B-B14F-4D97-AF65-F5344CB8AC3E}">
        <p14:creationId xmlns:p14="http://schemas.microsoft.com/office/powerpoint/2010/main" val="11080590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92234FFD-6291-098F-073D-D5BEF74702B8}"/>
              </a:ext>
            </a:extLst>
          </p:cNvPr>
          <p:cNvSpPr>
            <a:spLocks noGrp="1"/>
          </p:cNvSpPr>
          <p:nvPr>
            <p:ph idx="1"/>
          </p:nvPr>
        </p:nvSpPr>
        <p:spPr>
          <a:xfrm>
            <a:off x="707571" y="1153535"/>
            <a:ext cx="5490030" cy="4351338"/>
          </a:xfrm>
        </p:spPr>
        <p:txBody>
          <a:bodyPr>
            <a:normAutofit lnSpcReduction="10000"/>
          </a:bodyPr>
          <a:lstStyle/>
          <a:p>
            <a:pPr algn="just"/>
            <a:r>
              <a:rPr lang="en-GB" sz="2000" dirty="0">
                <a:latin typeface="+mj-lt"/>
              </a:rPr>
              <a:t>Unlike many metallic alloys – CFRP is not isotropic. </a:t>
            </a:r>
          </a:p>
          <a:p>
            <a:pPr algn="just"/>
            <a:r>
              <a:rPr lang="en-GB" sz="2000" dirty="0">
                <a:latin typeface="+mj-lt"/>
              </a:rPr>
              <a:t>The mechanical properties can change depending on the </a:t>
            </a:r>
            <a:r>
              <a:rPr lang="en-GB" sz="2000" b="1" u="sng" dirty="0">
                <a:latin typeface="+mj-lt"/>
              </a:rPr>
              <a:t>orientation</a:t>
            </a:r>
            <a:r>
              <a:rPr lang="en-GB" sz="2000" dirty="0">
                <a:latin typeface="+mj-lt"/>
              </a:rPr>
              <a:t> of the CF reinforcement, meaning their mechanical properties can be optimised to suit the application's requirements or load.</a:t>
            </a:r>
          </a:p>
          <a:p>
            <a:pPr algn="just"/>
            <a:r>
              <a:rPr lang="en-GB" sz="2000" dirty="0">
                <a:latin typeface="+mj-lt"/>
              </a:rPr>
              <a:t>Therefore, the CF reinforcement of CFRP may take different forms and may be stronger in some directions than others. </a:t>
            </a:r>
          </a:p>
          <a:p>
            <a:pPr algn="just"/>
            <a:r>
              <a:rPr lang="en-GB" sz="2000" dirty="0">
                <a:latin typeface="+mj-lt"/>
              </a:rPr>
              <a:t>Some examples of common CF orientations used to construct aircraft components that are often under tensile stress include unidirectional [0°], quasi-isotropic [0°,90°] and cross-plied quasi-isotropic [0°,±45°,90°].</a:t>
            </a:r>
          </a:p>
        </p:txBody>
      </p:sp>
      <p:sp>
        <p:nvSpPr>
          <p:cNvPr id="6" name="Slide Number Placeholder 5">
            <a:extLst>
              <a:ext uri="{FF2B5EF4-FFF2-40B4-BE49-F238E27FC236}">
                <a16:creationId xmlns:a16="http://schemas.microsoft.com/office/drawing/2014/main" id="{46287687-2E56-FFB3-9E40-A60BABA7D726}"/>
              </a:ext>
            </a:extLst>
          </p:cNvPr>
          <p:cNvSpPr>
            <a:spLocks noGrp="1"/>
          </p:cNvSpPr>
          <p:nvPr>
            <p:ph type="sldNum" sz="quarter" idx="12"/>
          </p:nvPr>
        </p:nvSpPr>
        <p:spPr/>
        <p:txBody>
          <a:bodyPr/>
          <a:lstStyle/>
          <a:p>
            <a:fld id="{0C8E207C-B2AF-4C40-A4A3-165BF8DA360E}" type="slidenum">
              <a:rPr lang="en-GB" smtClean="0">
                <a:latin typeface="+mj-lt"/>
              </a:rPr>
              <a:t>3</a:t>
            </a:fld>
            <a:endParaRPr lang="en-GB">
              <a:latin typeface="+mj-lt"/>
            </a:endParaRPr>
          </a:p>
        </p:txBody>
      </p:sp>
      <p:pic>
        <p:nvPicPr>
          <p:cNvPr id="7" name="Picture 6" descr="Diagram&#10;&#10;Description automatically generated">
            <a:extLst>
              <a:ext uri="{FF2B5EF4-FFF2-40B4-BE49-F238E27FC236}">
                <a16:creationId xmlns:a16="http://schemas.microsoft.com/office/drawing/2014/main" id="{98E89143-9B1F-0987-EA35-930A3CC9A1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28217" y="1571965"/>
            <a:ext cx="4856212" cy="2418335"/>
          </a:xfrm>
          <a:prstGeom prst="rect">
            <a:avLst/>
          </a:prstGeom>
        </p:spPr>
      </p:pic>
      <p:sp>
        <p:nvSpPr>
          <p:cNvPr id="10" name="TextBox 9">
            <a:extLst>
              <a:ext uri="{FF2B5EF4-FFF2-40B4-BE49-F238E27FC236}">
                <a16:creationId xmlns:a16="http://schemas.microsoft.com/office/drawing/2014/main" id="{D2BA942B-78AC-E812-94E5-BF8C197A7A8A}"/>
              </a:ext>
            </a:extLst>
          </p:cNvPr>
          <p:cNvSpPr txBox="1"/>
          <p:nvPr/>
        </p:nvSpPr>
        <p:spPr>
          <a:xfrm>
            <a:off x="6706929" y="3990300"/>
            <a:ext cx="4856212" cy="584775"/>
          </a:xfrm>
          <a:prstGeom prst="rect">
            <a:avLst/>
          </a:prstGeom>
          <a:noFill/>
        </p:spPr>
        <p:txBody>
          <a:bodyPr wrap="square" rtlCol="0">
            <a:spAutoFit/>
          </a:bodyPr>
          <a:lstStyle/>
          <a:p>
            <a:pPr algn="ctr"/>
            <a:r>
              <a:rPr lang="en-GB" sz="1600" dirty="0">
                <a:latin typeface="+mj-lt"/>
              </a:rPr>
              <a:t>Figure 2 – Common fibre orientations used to create CFRP. </a:t>
            </a:r>
          </a:p>
        </p:txBody>
      </p:sp>
      <p:sp>
        <p:nvSpPr>
          <p:cNvPr id="11" name="Title 11">
            <a:extLst>
              <a:ext uri="{FF2B5EF4-FFF2-40B4-BE49-F238E27FC236}">
                <a16:creationId xmlns:a16="http://schemas.microsoft.com/office/drawing/2014/main" id="{F05CBD19-74E8-662E-1458-ABD2CBA7D026}"/>
              </a:ext>
            </a:extLst>
          </p:cNvPr>
          <p:cNvSpPr txBox="1">
            <a:spLocks/>
          </p:cNvSpPr>
          <p:nvPr/>
        </p:nvSpPr>
        <p:spPr>
          <a:xfrm>
            <a:off x="659040" y="500184"/>
            <a:ext cx="4874252" cy="39976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t>CFRP – Carbon fibre orientation </a:t>
            </a:r>
          </a:p>
        </p:txBody>
      </p:sp>
      <p:pic>
        <p:nvPicPr>
          <p:cNvPr id="14" name="Picture 13" descr="Text&#10;&#10;Description automatically generated">
            <a:extLst>
              <a:ext uri="{FF2B5EF4-FFF2-40B4-BE49-F238E27FC236}">
                <a16:creationId xmlns:a16="http://schemas.microsoft.com/office/drawing/2014/main" id="{2A539666-DCE6-CC9E-56FB-B60B0F5A36F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7626" y="5638912"/>
            <a:ext cx="3969232" cy="900000"/>
          </a:xfrm>
          <a:prstGeom prst="rect">
            <a:avLst/>
          </a:prstGeom>
        </p:spPr>
      </p:pic>
      <p:pic>
        <p:nvPicPr>
          <p:cNvPr id="15" name="Picture 14" descr="Text, logo&#10;&#10;Description automatically generated">
            <a:extLst>
              <a:ext uri="{FF2B5EF4-FFF2-40B4-BE49-F238E27FC236}">
                <a16:creationId xmlns:a16="http://schemas.microsoft.com/office/drawing/2014/main" id="{83730865-7658-E6AD-8454-75AB870C8EC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10373" y="5638912"/>
            <a:ext cx="1218233" cy="900000"/>
          </a:xfrm>
          <a:prstGeom prst="rect">
            <a:avLst/>
          </a:prstGeom>
        </p:spPr>
      </p:pic>
    </p:spTree>
    <p:extLst>
      <p:ext uri="{BB962C8B-B14F-4D97-AF65-F5344CB8AC3E}">
        <p14:creationId xmlns:p14="http://schemas.microsoft.com/office/powerpoint/2010/main" val="4830651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CD93B460-5753-2E7C-5EEF-BBA8A4BE113C}"/>
              </a:ext>
            </a:extLst>
          </p:cNvPr>
          <p:cNvSpPr>
            <a:spLocks noGrp="1"/>
          </p:cNvSpPr>
          <p:nvPr>
            <p:ph type="ctrTitle"/>
          </p:nvPr>
        </p:nvSpPr>
        <p:spPr>
          <a:xfrm>
            <a:off x="659040" y="500184"/>
            <a:ext cx="7422068" cy="399767"/>
          </a:xfrm>
        </p:spPr>
        <p:txBody>
          <a:bodyPr>
            <a:noAutofit/>
          </a:bodyPr>
          <a:lstStyle/>
          <a:p>
            <a:pPr algn="l"/>
            <a:r>
              <a:rPr lang="en-GB" sz="2800" b="1" dirty="0"/>
              <a:t>Thermomechanical  behaviour of CFRP</a:t>
            </a:r>
          </a:p>
        </p:txBody>
      </p:sp>
      <p:sp>
        <p:nvSpPr>
          <p:cNvPr id="14" name="Slide Number Placeholder 13">
            <a:extLst>
              <a:ext uri="{FF2B5EF4-FFF2-40B4-BE49-F238E27FC236}">
                <a16:creationId xmlns:a16="http://schemas.microsoft.com/office/drawing/2014/main" id="{0F47B473-8CCC-5F42-89EC-944140C5C07A}"/>
              </a:ext>
            </a:extLst>
          </p:cNvPr>
          <p:cNvSpPr>
            <a:spLocks noGrp="1"/>
          </p:cNvSpPr>
          <p:nvPr>
            <p:ph type="sldNum" sz="quarter" idx="12"/>
          </p:nvPr>
        </p:nvSpPr>
        <p:spPr/>
        <p:txBody>
          <a:bodyPr/>
          <a:lstStyle/>
          <a:p>
            <a:fld id="{0C8E207C-B2AF-4C40-A4A3-165BF8DA360E}" type="slidenum">
              <a:rPr lang="en-GB" smtClean="0">
                <a:latin typeface="+mj-lt"/>
              </a:rPr>
              <a:t>4</a:t>
            </a:fld>
            <a:endParaRPr lang="en-GB">
              <a:latin typeface="+mj-lt"/>
            </a:endParaRPr>
          </a:p>
        </p:txBody>
      </p:sp>
      <p:sp>
        <p:nvSpPr>
          <p:cNvPr id="2" name="Content Placeholder 4">
            <a:extLst>
              <a:ext uri="{FF2B5EF4-FFF2-40B4-BE49-F238E27FC236}">
                <a16:creationId xmlns:a16="http://schemas.microsoft.com/office/drawing/2014/main" id="{AF07B249-6488-DC5A-4518-A5B101D2C87F}"/>
              </a:ext>
            </a:extLst>
          </p:cNvPr>
          <p:cNvSpPr txBox="1">
            <a:spLocks/>
          </p:cNvSpPr>
          <p:nvPr/>
        </p:nvSpPr>
        <p:spPr>
          <a:xfrm>
            <a:off x="659040" y="1253331"/>
            <a:ext cx="10313760" cy="385011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just">
              <a:buFont typeface="Arial" panose="020B0604020202020204" pitchFamily="34" charset="0"/>
              <a:buChar char="•"/>
            </a:pPr>
            <a:r>
              <a:rPr lang="en-GB" sz="2000" dirty="0">
                <a:latin typeface="+mj-lt"/>
              </a:rPr>
              <a:t>Despite its high specific strength and stiffness properties relative to metallic aviation materials, CFRP is highly combustible when exposed to the heat typical of fire and presents poor tensile performance following a fire due to the pyrolysis of the matrix resin and oxidation of the CF. </a:t>
            </a:r>
          </a:p>
          <a:p>
            <a:pPr marL="342900" indent="-342900" algn="just">
              <a:buFont typeface="Arial" panose="020B0604020202020204" pitchFamily="34" charset="0"/>
              <a:buChar char="•"/>
            </a:pPr>
            <a:r>
              <a:rPr lang="en-GB" sz="2000" dirty="0">
                <a:latin typeface="+mj-lt"/>
              </a:rPr>
              <a:t>This behaviour means that in the case of an in-flight or post-crash fire, CFRP can ignite and burn uncontrollably, and even if quickly extinguished, the tensile performance may be reduced, and the material properties may be lower than their original values.</a:t>
            </a:r>
          </a:p>
          <a:p>
            <a:pPr marL="342900" indent="-342900" algn="just">
              <a:buFont typeface="Arial" panose="020B0604020202020204" pitchFamily="34" charset="0"/>
              <a:buChar char="•"/>
            </a:pPr>
            <a:r>
              <a:rPr lang="en-GB" sz="2000" dirty="0">
                <a:latin typeface="+mj-lt"/>
              </a:rPr>
              <a:t>This behaviour results in complex thermomechanical mechanisms, which could severely affect </a:t>
            </a:r>
            <a:r>
              <a:rPr lang="en-GB" sz="2000" b="1" i="1" u="sng" dirty="0">
                <a:latin typeface="+mj-lt"/>
              </a:rPr>
              <a:t>air survivability</a:t>
            </a:r>
            <a:r>
              <a:rPr lang="en-GB" sz="2000" dirty="0">
                <a:latin typeface="+mj-lt"/>
              </a:rPr>
              <a:t> as some CF orientations may withstand load longer than others.</a:t>
            </a:r>
          </a:p>
          <a:p>
            <a:pPr marL="342900" indent="-342900" algn="just">
              <a:buFont typeface="Arial" panose="020B0604020202020204" pitchFamily="34" charset="0"/>
              <a:buChar char="•"/>
            </a:pPr>
            <a:r>
              <a:rPr lang="en-GB" sz="2000" dirty="0">
                <a:latin typeface="+mj-lt"/>
              </a:rPr>
              <a:t>The following study will therefore assess the post-fire tensile behaviour of CFRP specimens containing three unique CF orientations that are utilised adjacent to or close to fuel storage tanks onboard aircraft.</a:t>
            </a:r>
          </a:p>
        </p:txBody>
      </p:sp>
      <p:pic>
        <p:nvPicPr>
          <p:cNvPr id="3" name="Picture 2" descr="Text&#10;&#10;Description automatically generated">
            <a:extLst>
              <a:ext uri="{FF2B5EF4-FFF2-40B4-BE49-F238E27FC236}">
                <a16:creationId xmlns:a16="http://schemas.microsoft.com/office/drawing/2014/main" id="{9EBB8CC4-2E9A-EFC3-7975-47BA53EA03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7626" y="5638912"/>
            <a:ext cx="3969232" cy="900000"/>
          </a:xfrm>
          <a:prstGeom prst="rect">
            <a:avLst/>
          </a:prstGeom>
        </p:spPr>
      </p:pic>
      <p:pic>
        <p:nvPicPr>
          <p:cNvPr id="4" name="Picture 3" descr="Text, logo&#10;&#10;Description automatically generated">
            <a:extLst>
              <a:ext uri="{FF2B5EF4-FFF2-40B4-BE49-F238E27FC236}">
                <a16:creationId xmlns:a16="http://schemas.microsoft.com/office/drawing/2014/main" id="{7C957FEB-307D-3733-B6EB-97B3CD9CA1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0373" y="5638912"/>
            <a:ext cx="1218233" cy="900000"/>
          </a:xfrm>
          <a:prstGeom prst="rect">
            <a:avLst/>
          </a:prstGeom>
        </p:spPr>
      </p:pic>
    </p:spTree>
    <p:extLst>
      <p:ext uri="{BB962C8B-B14F-4D97-AF65-F5344CB8AC3E}">
        <p14:creationId xmlns:p14="http://schemas.microsoft.com/office/powerpoint/2010/main" val="21647156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92234FFD-6291-098F-073D-D5BEF74702B8}"/>
              </a:ext>
            </a:extLst>
          </p:cNvPr>
          <p:cNvSpPr>
            <a:spLocks noGrp="1"/>
          </p:cNvSpPr>
          <p:nvPr>
            <p:ph idx="1"/>
          </p:nvPr>
        </p:nvSpPr>
        <p:spPr>
          <a:xfrm>
            <a:off x="659040" y="1098088"/>
            <a:ext cx="10646230" cy="4351338"/>
          </a:xfrm>
        </p:spPr>
        <p:txBody>
          <a:bodyPr>
            <a:noAutofit/>
          </a:bodyPr>
          <a:lstStyle/>
          <a:p>
            <a:r>
              <a:rPr lang="en-GB" sz="2000" dirty="0">
                <a:latin typeface="+mj-lt"/>
              </a:rPr>
              <a:t>When fire heats a CFRP, the temperature of the solid phase nearest the heated surface will increase. </a:t>
            </a:r>
          </a:p>
          <a:p>
            <a:r>
              <a:rPr lang="en-GB" sz="2000" dirty="0">
                <a:latin typeface="+mj-lt"/>
              </a:rPr>
              <a:t>As the temperature rises, </a:t>
            </a:r>
            <a:r>
              <a:rPr lang="en-GB" sz="2000" b="1" u="sng" dirty="0">
                <a:latin typeface="+mj-lt"/>
              </a:rPr>
              <a:t>glass transition</a:t>
            </a:r>
            <a:r>
              <a:rPr lang="en-GB" sz="2000" dirty="0">
                <a:latin typeface="+mj-lt"/>
              </a:rPr>
              <a:t> will begin causing the matrix to physically transition from a glassy state into a rubbery state. Mechanically, the effects of the glass transition can reduce the strength and stiffness properties of the matrix and reduce load distribution between the matrix and CF. </a:t>
            </a:r>
          </a:p>
          <a:p>
            <a:r>
              <a:rPr lang="en-GB" sz="2000" dirty="0">
                <a:latin typeface="+mj-lt"/>
              </a:rPr>
              <a:t>Further heating will lead to </a:t>
            </a:r>
            <a:r>
              <a:rPr lang="en-GB" sz="2000" b="1" u="sng" dirty="0">
                <a:latin typeface="+mj-lt"/>
              </a:rPr>
              <a:t>pyrolysis</a:t>
            </a:r>
            <a:r>
              <a:rPr lang="en-GB" sz="2000" dirty="0">
                <a:latin typeface="+mj-lt"/>
              </a:rPr>
              <a:t> (thermal decomposition), specifically of the matrix. Mechanically, this can significantly impact the strength and load-transferring capacity due to a loss of interfacial bond strength. However, the high threshold temperature for the CF may allow them to carry some load in the tensile loading direction. </a:t>
            </a:r>
          </a:p>
          <a:p>
            <a:r>
              <a:rPr lang="en-GB" sz="2000" dirty="0">
                <a:latin typeface="+mj-lt"/>
              </a:rPr>
              <a:t>At high temperatures (above 600°C), when the CF is exposed directly to the heat from a fire, it may </a:t>
            </a:r>
            <a:r>
              <a:rPr lang="en-GB" sz="2000" b="1" u="sng" dirty="0">
                <a:latin typeface="+mj-lt"/>
              </a:rPr>
              <a:t>oxidise</a:t>
            </a:r>
            <a:r>
              <a:rPr lang="en-GB" sz="2000" dirty="0">
                <a:latin typeface="+mj-lt"/>
              </a:rPr>
              <a:t>, resulting in surface damage and fibre ‘thinning’. Mechanically, oxidation of the CF can result in a significant loss in fibre-dominated properties, for example, tensile strength.</a:t>
            </a:r>
          </a:p>
        </p:txBody>
      </p:sp>
      <p:sp>
        <p:nvSpPr>
          <p:cNvPr id="6" name="Slide Number Placeholder 5">
            <a:extLst>
              <a:ext uri="{FF2B5EF4-FFF2-40B4-BE49-F238E27FC236}">
                <a16:creationId xmlns:a16="http://schemas.microsoft.com/office/drawing/2014/main" id="{46287687-2E56-FFB3-9E40-A60BABA7D726}"/>
              </a:ext>
            </a:extLst>
          </p:cNvPr>
          <p:cNvSpPr>
            <a:spLocks noGrp="1"/>
          </p:cNvSpPr>
          <p:nvPr>
            <p:ph type="sldNum" sz="quarter" idx="12"/>
          </p:nvPr>
        </p:nvSpPr>
        <p:spPr/>
        <p:txBody>
          <a:bodyPr/>
          <a:lstStyle/>
          <a:p>
            <a:fld id="{0C8E207C-B2AF-4C40-A4A3-165BF8DA360E}" type="slidenum">
              <a:rPr lang="en-GB" smtClean="0">
                <a:latin typeface="+mj-lt"/>
              </a:rPr>
              <a:t>5</a:t>
            </a:fld>
            <a:endParaRPr lang="en-GB">
              <a:latin typeface="+mj-lt"/>
            </a:endParaRPr>
          </a:p>
        </p:txBody>
      </p:sp>
      <p:sp>
        <p:nvSpPr>
          <p:cNvPr id="2" name="Title 11">
            <a:extLst>
              <a:ext uri="{FF2B5EF4-FFF2-40B4-BE49-F238E27FC236}">
                <a16:creationId xmlns:a16="http://schemas.microsoft.com/office/drawing/2014/main" id="{50E0A695-AA21-357E-02A2-B58E7C702399}"/>
              </a:ext>
            </a:extLst>
          </p:cNvPr>
          <p:cNvSpPr txBox="1">
            <a:spLocks/>
          </p:cNvSpPr>
          <p:nvPr/>
        </p:nvSpPr>
        <p:spPr>
          <a:xfrm>
            <a:off x="659040" y="500184"/>
            <a:ext cx="7422068" cy="39976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t>Background – CFRP fire behaviour</a:t>
            </a:r>
          </a:p>
        </p:txBody>
      </p:sp>
      <p:pic>
        <p:nvPicPr>
          <p:cNvPr id="13" name="Picture 12" descr="Text&#10;&#10;Description automatically generated">
            <a:extLst>
              <a:ext uri="{FF2B5EF4-FFF2-40B4-BE49-F238E27FC236}">
                <a16:creationId xmlns:a16="http://schemas.microsoft.com/office/drawing/2014/main" id="{7DD350D3-4AEA-E204-802E-5C2FFE96E8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7626" y="5638912"/>
            <a:ext cx="3969232" cy="900000"/>
          </a:xfrm>
          <a:prstGeom prst="rect">
            <a:avLst/>
          </a:prstGeom>
        </p:spPr>
      </p:pic>
      <p:pic>
        <p:nvPicPr>
          <p:cNvPr id="14" name="Picture 13" descr="Text, logo&#10;&#10;Description automatically generated">
            <a:extLst>
              <a:ext uri="{FF2B5EF4-FFF2-40B4-BE49-F238E27FC236}">
                <a16:creationId xmlns:a16="http://schemas.microsoft.com/office/drawing/2014/main" id="{7755B92D-63AB-A531-F5F0-C4E2071B8CC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0373" y="5638912"/>
            <a:ext cx="1218233" cy="900000"/>
          </a:xfrm>
          <a:prstGeom prst="rect">
            <a:avLst/>
          </a:prstGeom>
        </p:spPr>
      </p:pic>
    </p:spTree>
    <p:extLst>
      <p:ext uri="{BB962C8B-B14F-4D97-AF65-F5344CB8AC3E}">
        <p14:creationId xmlns:p14="http://schemas.microsoft.com/office/powerpoint/2010/main" val="38921396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46287687-2E56-FFB3-9E40-A60BABA7D726}"/>
              </a:ext>
            </a:extLst>
          </p:cNvPr>
          <p:cNvSpPr>
            <a:spLocks noGrp="1"/>
          </p:cNvSpPr>
          <p:nvPr>
            <p:ph type="sldNum" sz="quarter" idx="12"/>
          </p:nvPr>
        </p:nvSpPr>
        <p:spPr/>
        <p:txBody>
          <a:bodyPr/>
          <a:lstStyle/>
          <a:p>
            <a:fld id="{0C8E207C-B2AF-4C40-A4A3-165BF8DA360E}" type="slidenum">
              <a:rPr lang="en-GB" smtClean="0">
                <a:latin typeface="+mj-lt"/>
              </a:rPr>
              <a:t>6</a:t>
            </a:fld>
            <a:endParaRPr lang="en-GB">
              <a:latin typeface="+mj-lt"/>
            </a:endParaRPr>
          </a:p>
        </p:txBody>
      </p:sp>
      <p:sp>
        <p:nvSpPr>
          <p:cNvPr id="11" name="Content Placeholder 4">
            <a:extLst>
              <a:ext uri="{FF2B5EF4-FFF2-40B4-BE49-F238E27FC236}">
                <a16:creationId xmlns:a16="http://schemas.microsoft.com/office/drawing/2014/main" id="{7CA2D5D7-B0EC-E2F7-3204-575F708B554A}"/>
              </a:ext>
            </a:extLst>
          </p:cNvPr>
          <p:cNvSpPr>
            <a:spLocks noGrp="1"/>
          </p:cNvSpPr>
          <p:nvPr>
            <p:ph idx="1"/>
          </p:nvPr>
        </p:nvSpPr>
        <p:spPr>
          <a:xfrm>
            <a:off x="707570" y="1185045"/>
            <a:ext cx="5388430" cy="4281107"/>
          </a:xfrm>
        </p:spPr>
        <p:txBody>
          <a:bodyPr>
            <a:noAutofit/>
          </a:bodyPr>
          <a:lstStyle/>
          <a:p>
            <a:r>
              <a:rPr lang="en-GB" sz="2000" b="1" dirty="0">
                <a:latin typeface="+mj-lt"/>
              </a:rPr>
              <a:t>3</a:t>
            </a:r>
            <a:r>
              <a:rPr lang="en-GB" sz="2000" dirty="0">
                <a:latin typeface="+mj-lt"/>
              </a:rPr>
              <a:t> CFRP laminates were produced; (S1) unidirectional, (S2) bidirectional and (S3) multidirectional. </a:t>
            </a:r>
          </a:p>
          <a:p>
            <a:r>
              <a:rPr lang="en-GB" sz="2000" b="1" dirty="0">
                <a:latin typeface="+mj-lt"/>
              </a:rPr>
              <a:t>18</a:t>
            </a:r>
            <a:r>
              <a:rPr lang="en-GB" sz="2000" dirty="0">
                <a:latin typeface="+mj-lt"/>
              </a:rPr>
              <a:t> tensile specimens measuring 250mmx30mm were then produced (6 specimens for each CFRP laminate).</a:t>
            </a:r>
          </a:p>
          <a:p>
            <a:r>
              <a:rPr lang="en-GB" sz="2000" dirty="0">
                <a:latin typeface="+mj-lt"/>
              </a:rPr>
              <a:t>Details about the CFRP laminate composition are given in Table 1. </a:t>
            </a:r>
          </a:p>
          <a:p>
            <a:r>
              <a:rPr lang="en-GB" sz="2000" b="1" dirty="0">
                <a:latin typeface="+mj-lt"/>
              </a:rPr>
              <a:t>3</a:t>
            </a:r>
            <a:r>
              <a:rPr lang="en-GB" sz="2000" dirty="0">
                <a:latin typeface="+mj-lt"/>
              </a:rPr>
              <a:t> specimens of each laminate remained undamaged, and 3 were exposed to 40kW/m² using a cone calorimeter for </a:t>
            </a:r>
            <a:r>
              <a:rPr lang="en-GB" sz="2000" b="1" dirty="0">
                <a:latin typeface="+mj-lt"/>
              </a:rPr>
              <a:t>3 minutes</a:t>
            </a:r>
            <a:r>
              <a:rPr lang="en-GB" sz="2000" dirty="0">
                <a:latin typeface="+mj-lt"/>
              </a:rPr>
              <a:t>. </a:t>
            </a:r>
          </a:p>
          <a:p>
            <a:r>
              <a:rPr lang="en-GB" sz="2000" dirty="0">
                <a:latin typeface="+mj-lt"/>
              </a:rPr>
              <a:t>The exposed area of the specimens was 100mmx30mm at the midspan-&gt; Isolated heating.</a:t>
            </a:r>
          </a:p>
        </p:txBody>
      </p:sp>
      <p:pic>
        <p:nvPicPr>
          <p:cNvPr id="19" name="Picture 18" descr="A picture containing text, sign, different, several&#10;&#10;Description automatically generated">
            <a:extLst>
              <a:ext uri="{FF2B5EF4-FFF2-40B4-BE49-F238E27FC236}">
                <a16:creationId xmlns:a16="http://schemas.microsoft.com/office/drawing/2014/main" id="{F2FC755E-EC53-3ECE-F2CB-012AB28ED3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89385" y="597715"/>
            <a:ext cx="5100539" cy="2536254"/>
          </a:xfrm>
          <a:prstGeom prst="rect">
            <a:avLst/>
          </a:prstGeom>
        </p:spPr>
      </p:pic>
      <p:sp>
        <p:nvSpPr>
          <p:cNvPr id="20" name="Title 11">
            <a:extLst>
              <a:ext uri="{FF2B5EF4-FFF2-40B4-BE49-F238E27FC236}">
                <a16:creationId xmlns:a16="http://schemas.microsoft.com/office/drawing/2014/main" id="{434C3F5A-C53C-61F8-C472-07B440357A96}"/>
              </a:ext>
            </a:extLst>
          </p:cNvPr>
          <p:cNvSpPr txBox="1">
            <a:spLocks/>
          </p:cNvSpPr>
          <p:nvPr/>
        </p:nvSpPr>
        <p:spPr>
          <a:xfrm>
            <a:off x="659040" y="500184"/>
            <a:ext cx="7422068" cy="39976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t>Experimental program (Part 1)</a:t>
            </a:r>
          </a:p>
        </p:txBody>
      </p:sp>
      <p:graphicFrame>
        <p:nvGraphicFramePr>
          <p:cNvPr id="23" name="Table 23">
            <a:extLst>
              <a:ext uri="{FF2B5EF4-FFF2-40B4-BE49-F238E27FC236}">
                <a16:creationId xmlns:a16="http://schemas.microsoft.com/office/drawing/2014/main" id="{214F5C98-DF0E-5378-6DDA-8360AF9E186C}"/>
              </a:ext>
            </a:extLst>
          </p:cNvPr>
          <p:cNvGraphicFramePr>
            <a:graphicFrameLocks noGrp="1"/>
          </p:cNvGraphicFramePr>
          <p:nvPr>
            <p:extLst>
              <p:ext uri="{D42A27DB-BD31-4B8C-83A1-F6EECF244321}">
                <p14:modId xmlns:p14="http://schemas.microsoft.com/office/powerpoint/2010/main" val="874244283"/>
              </p:ext>
            </p:extLst>
          </p:nvPr>
        </p:nvGraphicFramePr>
        <p:xfrm>
          <a:off x="6365147" y="4309159"/>
          <a:ext cx="5267323" cy="1483360"/>
        </p:xfrm>
        <a:graphic>
          <a:graphicData uri="http://schemas.openxmlformats.org/drawingml/2006/table">
            <a:tbl>
              <a:tblPr firstRow="1" bandRow="1">
                <a:tableStyleId>{5C22544A-7EE6-4342-B048-85BDC9FD1C3A}</a:tableStyleId>
              </a:tblPr>
              <a:tblGrid>
                <a:gridCol w="908367">
                  <a:extLst>
                    <a:ext uri="{9D8B030D-6E8A-4147-A177-3AD203B41FA5}">
                      <a16:colId xmlns:a16="http://schemas.microsoft.com/office/drawing/2014/main" val="1636195948"/>
                    </a:ext>
                  </a:extLst>
                </a:gridCol>
                <a:gridCol w="775017">
                  <a:extLst>
                    <a:ext uri="{9D8B030D-6E8A-4147-A177-3AD203B41FA5}">
                      <a16:colId xmlns:a16="http://schemas.microsoft.com/office/drawing/2014/main" val="399483532"/>
                    </a:ext>
                  </a:extLst>
                </a:gridCol>
                <a:gridCol w="770255">
                  <a:extLst>
                    <a:ext uri="{9D8B030D-6E8A-4147-A177-3AD203B41FA5}">
                      <a16:colId xmlns:a16="http://schemas.microsoft.com/office/drawing/2014/main" val="3527067797"/>
                    </a:ext>
                  </a:extLst>
                </a:gridCol>
                <a:gridCol w="1194117">
                  <a:extLst>
                    <a:ext uri="{9D8B030D-6E8A-4147-A177-3AD203B41FA5}">
                      <a16:colId xmlns:a16="http://schemas.microsoft.com/office/drawing/2014/main" val="376546577"/>
                    </a:ext>
                  </a:extLst>
                </a:gridCol>
                <a:gridCol w="1619567">
                  <a:extLst>
                    <a:ext uri="{9D8B030D-6E8A-4147-A177-3AD203B41FA5}">
                      <a16:colId xmlns:a16="http://schemas.microsoft.com/office/drawing/2014/main" val="930675540"/>
                    </a:ext>
                  </a:extLst>
                </a:gridCol>
              </a:tblGrid>
              <a:tr h="370840">
                <a:tc>
                  <a:txBody>
                    <a:bodyPr/>
                    <a:lstStyle/>
                    <a:p>
                      <a:pPr algn="ctr"/>
                      <a:r>
                        <a:rPr lang="en-GB" sz="1100" dirty="0"/>
                        <a:t>Laminate ID</a:t>
                      </a:r>
                    </a:p>
                  </a:txBody>
                  <a:tcPr/>
                </a:tc>
                <a:tc>
                  <a:txBody>
                    <a:bodyPr/>
                    <a:lstStyle/>
                    <a:p>
                      <a:pPr algn="ctr"/>
                      <a:r>
                        <a:rPr lang="en-GB" sz="1100" dirty="0"/>
                        <a:t>Thickness</a:t>
                      </a:r>
                    </a:p>
                  </a:txBody>
                  <a:tcPr/>
                </a:tc>
                <a:tc>
                  <a:txBody>
                    <a:bodyPr/>
                    <a:lstStyle/>
                    <a:p>
                      <a:pPr algn="ctr"/>
                      <a:r>
                        <a:rPr lang="en-GB" sz="1100" dirty="0"/>
                        <a:t>Ply Count</a:t>
                      </a:r>
                    </a:p>
                  </a:txBody>
                  <a:tcPr/>
                </a:tc>
                <a:tc>
                  <a:txBody>
                    <a:bodyPr/>
                    <a:lstStyle/>
                    <a:p>
                      <a:pPr algn="ctr"/>
                      <a:r>
                        <a:rPr lang="en-GB" sz="1100" dirty="0"/>
                        <a:t>CF Orientation</a:t>
                      </a:r>
                    </a:p>
                  </a:txBody>
                  <a:tcPr/>
                </a:tc>
                <a:tc>
                  <a:txBody>
                    <a:bodyPr/>
                    <a:lstStyle/>
                    <a:p>
                      <a:pPr algn="ctr"/>
                      <a:r>
                        <a:rPr lang="en-GB" sz="1100" dirty="0"/>
                        <a:t>No of specimens</a:t>
                      </a:r>
                    </a:p>
                  </a:txBody>
                  <a:tcPr/>
                </a:tc>
                <a:extLst>
                  <a:ext uri="{0D108BD9-81ED-4DB2-BD59-A6C34878D82A}">
                    <a16:rowId xmlns:a16="http://schemas.microsoft.com/office/drawing/2014/main" val="2377602686"/>
                  </a:ext>
                </a:extLst>
              </a:tr>
              <a:tr h="370840">
                <a:tc>
                  <a:txBody>
                    <a:bodyPr/>
                    <a:lstStyle/>
                    <a:p>
                      <a:pPr algn="ctr"/>
                      <a:r>
                        <a:rPr lang="en-GB" sz="1100" dirty="0"/>
                        <a:t>S1</a:t>
                      </a:r>
                    </a:p>
                  </a:txBody>
                  <a:tcPr/>
                </a:tc>
                <a:tc>
                  <a:txBody>
                    <a:bodyPr/>
                    <a:lstStyle/>
                    <a:p>
                      <a:pPr algn="ctr"/>
                      <a:r>
                        <a:rPr lang="en-GB" sz="1100" dirty="0"/>
                        <a:t>5mm</a:t>
                      </a:r>
                    </a:p>
                  </a:txBody>
                  <a:tcPr/>
                </a:tc>
                <a:tc>
                  <a:txBody>
                    <a:bodyPr/>
                    <a:lstStyle/>
                    <a:p>
                      <a:pPr algn="ctr"/>
                      <a:r>
                        <a:rPr lang="en-GB" sz="1100" dirty="0"/>
                        <a:t>7</a:t>
                      </a:r>
                    </a:p>
                  </a:txBody>
                  <a:tcPr/>
                </a:tc>
                <a:tc>
                  <a:txBody>
                    <a:bodyPr/>
                    <a:lstStyle/>
                    <a:p>
                      <a:pPr algn="ctr"/>
                      <a:r>
                        <a:rPr lang="en-GB" sz="1100" dirty="0"/>
                        <a:t>0,0,0,0…</a:t>
                      </a:r>
                    </a:p>
                  </a:txBody>
                  <a:tcPr/>
                </a:tc>
                <a:tc>
                  <a:txBody>
                    <a:bodyPr/>
                    <a:lstStyle/>
                    <a:p>
                      <a:pPr algn="ctr"/>
                      <a:r>
                        <a:rPr lang="en-GB" sz="1100" dirty="0"/>
                        <a:t>6 (3 fire damaged, 3 not)</a:t>
                      </a:r>
                    </a:p>
                  </a:txBody>
                  <a:tcPr/>
                </a:tc>
                <a:extLst>
                  <a:ext uri="{0D108BD9-81ED-4DB2-BD59-A6C34878D82A}">
                    <a16:rowId xmlns:a16="http://schemas.microsoft.com/office/drawing/2014/main" val="1339567915"/>
                  </a:ext>
                </a:extLst>
              </a:tr>
              <a:tr h="370840">
                <a:tc>
                  <a:txBody>
                    <a:bodyPr/>
                    <a:lstStyle/>
                    <a:p>
                      <a:pPr algn="ctr"/>
                      <a:r>
                        <a:rPr lang="en-GB" sz="1100" dirty="0"/>
                        <a:t>S2</a:t>
                      </a:r>
                    </a:p>
                  </a:txBody>
                  <a:tcPr/>
                </a:tc>
                <a:tc>
                  <a:txBody>
                    <a:bodyPr/>
                    <a:lstStyle/>
                    <a:p>
                      <a:pPr algn="ctr"/>
                      <a:r>
                        <a:rPr lang="en-GB" sz="1100" dirty="0"/>
                        <a:t>5mm</a:t>
                      </a:r>
                    </a:p>
                  </a:txBody>
                  <a:tcPr/>
                </a:tc>
                <a:tc>
                  <a:txBody>
                    <a:bodyPr/>
                    <a:lstStyle/>
                    <a:p>
                      <a:pPr algn="ctr"/>
                      <a:r>
                        <a:rPr lang="en-GB" sz="1100" dirty="0"/>
                        <a:t>7</a:t>
                      </a:r>
                    </a:p>
                  </a:txBody>
                  <a:tcPr/>
                </a:tc>
                <a:tc>
                  <a:txBody>
                    <a:bodyPr/>
                    <a:lstStyle/>
                    <a:p>
                      <a:pPr algn="ctr"/>
                      <a:r>
                        <a:rPr lang="en-GB" sz="1100" dirty="0"/>
                        <a:t>0,90,0,90…</a:t>
                      </a:r>
                    </a:p>
                  </a:txBody>
                  <a:tcPr/>
                </a:tc>
                <a:tc>
                  <a:txBody>
                    <a:bodyPr/>
                    <a:lstStyle/>
                    <a:p>
                      <a:pPr algn="ctr"/>
                      <a:r>
                        <a:rPr lang="en-GB" sz="1100" dirty="0"/>
                        <a:t>6 (3 fire damaged, 3 not)</a:t>
                      </a:r>
                    </a:p>
                  </a:txBody>
                  <a:tcPr/>
                </a:tc>
                <a:extLst>
                  <a:ext uri="{0D108BD9-81ED-4DB2-BD59-A6C34878D82A}">
                    <a16:rowId xmlns:a16="http://schemas.microsoft.com/office/drawing/2014/main" val="1729097802"/>
                  </a:ext>
                </a:extLst>
              </a:tr>
              <a:tr h="370840">
                <a:tc>
                  <a:txBody>
                    <a:bodyPr/>
                    <a:lstStyle/>
                    <a:p>
                      <a:pPr algn="ctr"/>
                      <a:r>
                        <a:rPr lang="en-GB" sz="1100" dirty="0"/>
                        <a:t>S3</a:t>
                      </a:r>
                    </a:p>
                  </a:txBody>
                  <a:tcPr/>
                </a:tc>
                <a:tc>
                  <a:txBody>
                    <a:bodyPr/>
                    <a:lstStyle/>
                    <a:p>
                      <a:pPr algn="ctr"/>
                      <a:r>
                        <a:rPr lang="en-GB" sz="1100" dirty="0"/>
                        <a:t>5mm</a:t>
                      </a:r>
                    </a:p>
                  </a:txBody>
                  <a:tcPr/>
                </a:tc>
                <a:tc>
                  <a:txBody>
                    <a:bodyPr/>
                    <a:lstStyle/>
                    <a:p>
                      <a:pPr algn="ctr"/>
                      <a:r>
                        <a:rPr lang="en-GB" sz="1100" dirty="0"/>
                        <a:t>7</a:t>
                      </a:r>
                    </a:p>
                  </a:txBody>
                  <a:tcPr/>
                </a:tc>
                <a:tc>
                  <a:txBody>
                    <a:bodyPr/>
                    <a:lstStyle/>
                    <a:p>
                      <a:pPr algn="ctr"/>
                      <a:r>
                        <a:rPr lang="en-GB" sz="1100" dirty="0"/>
                        <a:t>0,±45,90, ±45,0…</a:t>
                      </a:r>
                    </a:p>
                  </a:txBody>
                  <a:tcPr/>
                </a:tc>
                <a:tc>
                  <a:txBody>
                    <a:bodyPr/>
                    <a:lstStyle/>
                    <a:p>
                      <a:pPr algn="ctr"/>
                      <a:r>
                        <a:rPr lang="en-GB" sz="1100" dirty="0"/>
                        <a:t>6 (3 fire damaged, 3 not)</a:t>
                      </a:r>
                    </a:p>
                  </a:txBody>
                  <a:tcPr/>
                </a:tc>
                <a:extLst>
                  <a:ext uri="{0D108BD9-81ED-4DB2-BD59-A6C34878D82A}">
                    <a16:rowId xmlns:a16="http://schemas.microsoft.com/office/drawing/2014/main" val="3378781721"/>
                  </a:ext>
                </a:extLst>
              </a:tr>
            </a:tbl>
          </a:graphicData>
        </a:graphic>
      </p:graphicFrame>
      <p:sp>
        <p:nvSpPr>
          <p:cNvPr id="24" name="TextBox 23">
            <a:extLst>
              <a:ext uri="{FF2B5EF4-FFF2-40B4-BE49-F238E27FC236}">
                <a16:creationId xmlns:a16="http://schemas.microsoft.com/office/drawing/2014/main" id="{E5D2D270-A266-0FA8-76F9-7601E2CAF0B1}"/>
              </a:ext>
            </a:extLst>
          </p:cNvPr>
          <p:cNvSpPr txBox="1"/>
          <p:nvPr/>
        </p:nvSpPr>
        <p:spPr>
          <a:xfrm>
            <a:off x="6305971" y="3129976"/>
            <a:ext cx="5100537" cy="646331"/>
          </a:xfrm>
          <a:prstGeom prst="rect">
            <a:avLst/>
          </a:prstGeom>
          <a:noFill/>
        </p:spPr>
        <p:txBody>
          <a:bodyPr wrap="square" rtlCol="0">
            <a:spAutoFit/>
          </a:bodyPr>
          <a:lstStyle/>
          <a:p>
            <a:pPr algn="ctr"/>
            <a:r>
              <a:rPr lang="en-GB" sz="1200" dirty="0">
                <a:latin typeface="+mj-lt"/>
              </a:rPr>
              <a:t>Figure 3 – Experimental fire apparatus, showing: (a) a CFRP specimen within the combustion chamber during a fire test and (b) a photograph of a cone calorimeter.</a:t>
            </a:r>
          </a:p>
        </p:txBody>
      </p:sp>
      <p:sp>
        <p:nvSpPr>
          <p:cNvPr id="25" name="TextBox 24">
            <a:extLst>
              <a:ext uri="{FF2B5EF4-FFF2-40B4-BE49-F238E27FC236}">
                <a16:creationId xmlns:a16="http://schemas.microsoft.com/office/drawing/2014/main" id="{3B8F1B9A-0541-26FD-53A3-488B5C4C7643}"/>
              </a:ext>
            </a:extLst>
          </p:cNvPr>
          <p:cNvSpPr txBox="1"/>
          <p:nvPr/>
        </p:nvSpPr>
        <p:spPr>
          <a:xfrm>
            <a:off x="5653002" y="4032160"/>
            <a:ext cx="4856212" cy="276999"/>
          </a:xfrm>
          <a:prstGeom prst="rect">
            <a:avLst/>
          </a:prstGeom>
          <a:noFill/>
        </p:spPr>
        <p:txBody>
          <a:bodyPr wrap="square" rtlCol="0">
            <a:spAutoFit/>
          </a:bodyPr>
          <a:lstStyle/>
          <a:p>
            <a:pPr algn="ctr"/>
            <a:r>
              <a:rPr lang="en-GB" sz="1200" dirty="0">
                <a:latin typeface="+mj-lt"/>
              </a:rPr>
              <a:t>Table 1 – Details about the CFRP laminates composition.</a:t>
            </a:r>
          </a:p>
        </p:txBody>
      </p:sp>
      <p:pic>
        <p:nvPicPr>
          <p:cNvPr id="26" name="Picture 25" descr="Text&#10;&#10;Description automatically generated">
            <a:extLst>
              <a:ext uri="{FF2B5EF4-FFF2-40B4-BE49-F238E27FC236}">
                <a16:creationId xmlns:a16="http://schemas.microsoft.com/office/drawing/2014/main" id="{0EB097EA-9441-DD4D-0155-FF55EC9F40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7626" y="5638912"/>
            <a:ext cx="3969232" cy="900000"/>
          </a:xfrm>
          <a:prstGeom prst="rect">
            <a:avLst/>
          </a:prstGeom>
        </p:spPr>
      </p:pic>
      <p:pic>
        <p:nvPicPr>
          <p:cNvPr id="27" name="Picture 26" descr="Text, logo&#10;&#10;Description automatically generated">
            <a:extLst>
              <a:ext uri="{FF2B5EF4-FFF2-40B4-BE49-F238E27FC236}">
                <a16:creationId xmlns:a16="http://schemas.microsoft.com/office/drawing/2014/main" id="{0BBC0AB6-00A3-15E8-D701-4D2458CAF8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10373" y="5638912"/>
            <a:ext cx="1218233" cy="900000"/>
          </a:xfrm>
          <a:prstGeom prst="rect">
            <a:avLst/>
          </a:prstGeom>
        </p:spPr>
      </p:pic>
    </p:spTree>
    <p:extLst>
      <p:ext uri="{BB962C8B-B14F-4D97-AF65-F5344CB8AC3E}">
        <p14:creationId xmlns:p14="http://schemas.microsoft.com/office/powerpoint/2010/main" val="1521860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46287687-2E56-FFB3-9E40-A60BABA7D726}"/>
              </a:ext>
            </a:extLst>
          </p:cNvPr>
          <p:cNvSpPr>
            <a:spLocks noGrp="1"/>
          </p:cNvSpPr>
          <p:nvPr>
            <p:ph type="sldNum" sz="quarter" idx="12"/>
          </p:nvPr>
        </p:nvSpPr>
        <p:spPr/>
        <p:txBody>
          <a:bodyPr/>
          <a:lstStyle/>
          <a:p>
            <a:fld id="{0C8E207C-B2AF-4C40-A4A3-165BF8DA360E}" type="slidenum">
              <a:rPr lang="en-GB" smtClean="0">
                <a:latin typeface="+mj-lt"/>
              </a:rPr>
              <a:t>7</a:t>
            </a:fld>
            <a:endParaRPr lang="en-GB">
              <a:latin typeface="+mj-lt"/>
            </a:endParaRPr>
          </a:p>
        </p:txBody>
      </p:sp>
      <p:sp>
        <p:nvSpPr>
          <p:cNvPr id="11" name="Content Placeholder 4">
            <a:extLst>
              <a:ext uri="{FF2B5EF4-FFF2-40B4-BE49-F238E27FC236}">
                <a16:creationId xmlns:a16="http://schemas.microsoft.com/office/drawing/2014/main" id="{7CA2D5D7-B0EC-E2F7-3204-575F708B554A}"/>
              </a:ext>
            </a:extLst>
          </p:cNvPr>
          <p:cNvSpPr>
            <a:spLocks noGrp="1"/>
          </p:cNvSpPr>
          <p:nvPr>
            <p:ph idx="1"/>
          </p:nvPr>
        </p:nvSpPr>
        <p:spPr>
          <a:xfrm>
            <a:off x="707570" y="1211385"/>
            <a:ext cx="5536922" cy="3727938"/>
          </a:xfrm>
        </p:spPr>
        <p:txBody>
          <a:bodyPr>
            <a:noAutofit/>
          </a:bodyPr>
          <a:lstStyle/>
          <a:p>
            <a:r>
              <a:rPr lang="en-GB" sz="2000" dirty="0">
                <a:latin typeface="+mj-lt"/>
              </a:rPr>
              <a:t>After the fire tests, all undamaged and damaged CFRP specimens were tested to failure and compared.</a:t>
            </a:r>
          </a:p>
          <a:p>
            <a:r>
              <a:rPr lang="en-GB" sz="2000" dirty="0">
                <a:latin typeface="+mj-lt"/>
              </a:rPr>
              <a:t>Post-fire tensile mechanical properties were obtained using an industry-standard universal testing machine (UTM) using a loading rate (cross-head speed) of 10mm/min. </a:t>
            </a:r>
          </a:p>
          <a:p>
            <a:r>
              <a:rPr lang="en-GB" sz="2000" dirty="0">
                <a:latin typeface="+mj-lt"/>
              </a:rPr>
              <a:t>Tensile specimens were loaded in the longitudinal x-direction using wedge action grips attached to the bonding tabs, as shown in Figure 4, 5. </a:t>
            </a:r>
          </a:p>
          <a:p>
            <a:r>
              <a:rPr lang="en-GB" sz="2000" dirty="0">
                <a:latin typeface="+mj-lt"/>
              </a:rPr>
              <a:t>Tests were stopped when mechanical failure of the specimens, indicated by a significant drop in load and a runaway displacement, was recorded.</a:t>
            </a:r>
          </a:p>
        </p:txBody>
      </p:sp>
      <p:pic>
        <p:nvPicPr>
          <p:cNvPr id="3" name="Picture 2" descr="A screenshot of a video game&#10;&#10;Description automatically generated with medium confidence">
            <a:extLst>
              <a:ext uri="{FF2B5EF4-FFF2-40B4-BE49-F238E27FC236}">
                <a16:creationId xmlns:a16="http://schemas.microsoft.com/office/drawing/2014/main" id="{D6BCDFA1-8F4E-0947-891A-469A4B24D4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40638" y="594972"/>
            <a:ext cx="5058230" cy="2526087"/>
          </a:xfrm>
          <a:prstGeom prst="rect">
            <a:avLst/>
          </a:prstGeom>
        </p:spPr>
      </p:pic>
      <p:pic>
        <p:nvPicPr>
          <p:cNvPr id="7" name="Picture 6" descr="A picture containing text&#10;&#10;Description automatically generated">
            <a:extLst>
              <a:ext uri="{FF2B5EF4-FFF2-40B4-BE49-F238E27FC236}">
                <a16:creationId xmlns:a16="http://schemas.microsoft.com/office/drawing/2014/main" id="{950C30DE-AA91-2DE7-49F1-3A2900ECB6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00521" y="3742374"/>
            <a:ext cx="3738463" cy="1944000"/>
          </a:xfrm>
          <a:prstGeom prst="rect">
            <a:avLst/>
          </a:prstGeom>
        </p:spPr>
      </p:pic>
      <p:sp>
        <p:nvSpPr>
          <p:cNvPr id="10" name="Title 11">
            <a:extLst>
              <a:ext uri="{FF2B5EF4-FFF2-40B4-BE49-F238E27FC236}">
                <a16:creationId xmlns:a16="http://schemas.microsoft.com/office/drawing/2014/main" id="{1EE832E6-E895-7FA3-302A-ECDCCAD4F1BB}"/>
              </a:ext>
            </a:extLst>
          </p:cNvPr>
          <p:cNvSpPr txBox="1">
            <a:spLocks/>
          </p:cNvSpPr>
          <p:nvPr/>
        </p:nvSpPr>
        <p:spPr>
          <a:xfrm>
            <a:off x="659040" y="500184"/>
            <a:ext cx="7422068" cy="39976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t>Experimental program (Part 2)</a:t>
            </a:r>
          </a:p>
        </p:txBody>
      </p:sp>
      <p:sp>
        <p:nvSpPr>
          <p:cNvPr id="14" name="TextBox 13">
            <a:extLst>
              <a:ext uri="{FF2B5EF4-FFF2-40B4-BE49-F238E27FC236}">
                <a16:creationId xmlns:a16="http://schemas.microsoft.com/office/drawing/2014/main" id="{C9677A3B-CB3D-FD8E-51B7-6F61F0A71016}"/>
              </a:ext>
            </a:extLst>
          </p:cNvPr>
          <p:cNvSpPr txBox="1"/>
          <p:nvPr/>
        </p:nvSpPr>
        <p:spPr>
          <a:xfrm>
            <a:off x="6540638" y="3144704"/>
            <a:ext cx="5096807" cy="646331"/>
          </a:xfrm>
          <a:prstGeom prst="rect">
            <a:avLst/>
          </a:prstGeom>
          <a:noFill/>
        </p:spPr>
        <p:txBody>
          <a:bodyPr wrap="square" rtlCol="0">
            <a:spAutoFit/>
          </a:bodyPr>
          <a:lstStyle/>
          <a:p>
            <a:pPr algn="ctr"/>
            <a:r>
              <a:rPr lang="en-GB" sz="1200" dirty="0">
                <a:latin typeface="+mj-lt"/>
              </a:rPr>
              <a:t>Figure 4 – Method for obtaining the post-fire tensile properties, showing: (a) the tensile grips and (b) the</a:t>
            </a:r>
          </a:p>
          <a:p>
            <a:pPr algn="ctr"/>
            <a:r>
              <a:rPr lang="en-GB" sz="1200" dirty="0">
                <a:latin typeface="+mj-lt"/>
              </a:rPr>
              <a:t>UTM apparatus.</a:t>
            </a:r>
          </a:p>
        </p:txBody>
      </p:sp>
      <p:sp>
        <p:nvSpPr>
          <p:cNvPr id="16" name="TextBox 15">
            <a:extLst>
              <a:ext uri="{FF2B5EF4-FFF2-40B4-BE49-F238E27FC236}">
                <a16:creationId xmlns:a16="http://schemas.microsoft.com/office/drawing/2014/main" id="{C4D550BD-78C1-9580-6EEE-7C50D62B24D4}"/>
              </a:ext>
            </a:extLst>
          </p:cNvPr>
          <p:cNvSpPr txBox="1"/>
          <p:nvPr/>
        </p:nvSpPr>
        <p:spPr>
          <a:xfrm>
            <a:off x="6742656" y="5638912"/>
            <a:ext cx="4856212" cy="276999"/>
          </a:xfrm>
          <a:prstGeom prst="rect">
            <a:avLst/>
          </a:prstGeom>
          <a:noFill/>
        </p:spPr>
        <p:txBody>
          <a:bodyPr wrap="square" rtlCol="0">
            <a:spAutoFit/>
          </a:bodyPr>
          <a:lstStyle/>
          <a:p>
            <a:pPr algn="ctr"/>
            <a:r>
              <a:rPr lang="en-GB" sz="1200" dirty="0">
                <a:latin typeface="+mj-lt"/>
              </a:rPr>
              <a:t>Figure 5 – Dimensions and geometry of tensile specimens.</a:t>
            </a:r>
          </a:p>
        </p:txBody>
      </p:sp>
      <p:pic>
        <p:nvPicPr>
          <p:cNvPr id="18" name="Picture 17" descr="Text&#10;&#10;Description automatically generated">
            <a:extLst>
              <a:ext uri="{FF2B5EF4-FFF2-40B4-BE49-F238E27FC236}">
                <a16:creationId xmlns:a16="http://schemas.microsoft.com/office/drawing/2014/main" id="{3B8EA0FC-19F4-2332-CF23-871AA0BA4C0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7626" y="5638912"/>
            <a:ext cx="3969232" cy="900000"/>
          </a:xfrm>
          <a:prstGeom prst="rect">
            <a:avLst/>
          </a:prstGeom>
        </p:spPr>
      </p:pic>
      <p:pic>
        <p:nvPicPr>
          <p:cNvPr id="19" name="Picture 18" descr="Text, logo&#10;&#10;Description automatically generated">
            <a:extLst>
              <a:ext uri="{FF2B5EF4-FFF2-40B4-BE49-F238E27FC236}">
                <a16:creationId xmlns:a16="http://schemas.microsoft.com/office/drawing/2014/main" id="{1F655DA7-AE53-9F2E-E31C-719FD122ECB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10373" y="5638912"/>
            <a:ext cx="1218233" cy="900000"/>
          </a:xfrm>
          <a:prstGeom prst="rect">
            <a:avLst/>
          </a:prstGeom>
        </p:spPr>
      </p:pic>
    </p:spTree>
    <p:extLst>
      <p:ext uri="{BB962C8B-B14F-4D97-AF65-F5344CB8AC3E}">
        <p14:creationId xmlns:p14="http://schemas.microsoft.com/office/powerpoint/2010/main" val="8746530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46287687-2E56-FFB3-9E40-A60BABA7D726}"/>
              </a:ext>
            </a:extLst>
          </p:cNvPr>
          <p:cNvSpPr>
            <a:spLocks noGrp="1"/>
          </p:cNvSpPr>
          <p:nvPr>
            <p:ph type="sldNum" sz="quarter" idx="12"/>
          </p:nvPr>
        </p:nvSpPr>
        <p:spPr/>
        <p:txBody>
          <a:bodyPr/>
          <a:lstStyle/>
          <a:p>
            <a:fld id="{0C8E207C-B2AF-4C40-A4A3-165BF8DA360E}" type="slidenum">
              <a:rPr lang="en-GB" smtClean="0">
                <a:latin typeface="+mj-lt"/>
              </a:rPr>
              <a:t>8</a:t>
            </a:fld>
            <a:endParaRPr lang="en-GB">
              <a:latin typeface="+mj-lt"/>
            </a:endParaRPr>
          </a:p>
        </p:txBody>
      </p:sp>
      <p:pic>
        <p:nvPicPr>
          <p:cNvPr id="11" name="Picture 10" descr="Text&#10;&#10;Description automatically generated">
            <a:extLst>
              <a:ext uri="{FF2B5EF4-FFF2-40B4-BE49-F238E27FC236}">
                <a16:creationId xmlns:a16="http://schemas.microsoft.com/office/drawing/2014/main" id="{5A47B79B-5E84-60FD-8216-0873163A6F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7626" y="5638912"/>
            <a:ext cx="3969232" cy="900000"/>
          </a:xfrm>
          <a:prstGeom prst="rect">
            <a:avLst/>
          </a:prstGeom>
        </p:spPr>
      </p:pic>
      <p:pic>
        <p:nvPicPr>
          <p:cNvPr id="12" name="Picture 11" descr="Text, logo&#10;&#10;Description automatically generated">
            <a:extLst>
              <a:ext uri="{FF2B5EF4-FFF2-40B4-BE49-F238E27FC236}">
                <a16:creationId xmlns:a16="http://schemas.microsoft.com/office/drawing/2014/main" id="{AE71245D-7268-AB20-251A-4B3C0D179D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0373" y="5638912"/>
            <a:ext cx="1218233" cy="900000"/>
          </a:xfrm>
          <a:prstGeom prst="rect">
            <a:avLst/>
          </a:prstGeom>
        </p:spPr>
      </p:pic>
      <p:sp>
        <p:nvSpPr>
          <p:cNvPr id="13" name="Title 11">
            <a:extLst>
              <a:ext uri="{FF2B5EF4-FFF2-40B4-BE49-F238E27FC236}">
                <a16:creationId xmlns:a16="http://schemas.microsoft.com/office/drawing/2014/main" id="{E4035227-1354-DD8C-EE86-7ADED9D8B6F8}"/>
              </a:ext>
            </a:extLst>
          </p:cNvPr>
          <p:cNvSpPr txBox="1">
            <a:spLocks/>
          </p:cNvSpPr>
          <p:nvPr/>
        </p:nvSpPr>
        <p:spPr>
          <a:xfrm>
            <a:off x="659040" y="500184"/>
            <a:ext cx="10462252" cy="39976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t>Experimental results (Temperature evolution and thermal degradation)</a:t>
            </a:r>
          </a:p>
        </p:txBody>
      </p:sp>
      <p:sp>
        <p:nvSpPr>
          <p:cNvPr id="4" name="TextBox 3">
            <a:extLst>
              <a:ext uri="{FF2B5EF4-FFF2-40B4-BE49-F238E27FC236}">
                <a16:creationId xmlns:a16="http://schemas.microsoft.com/office/drawing/2014/main" id="{BA7C9946-0D3E-07EA-1F81-EB4B76E923E4}"/>
              </a:ext>
            </a:extLst>
          </p:cNvPr>
          <p:cNvSpPr txBox="1"/>
          <p:nvPr/>
        </p:nvSpPr>
        <p:spPr>
          <a:xfrm>
            <a:off x="6134463" y="1163437"/>
            <a:ext cx="5463568" cy="4939814"/>
          </a:xfrm>
          <a:prstGeom prst="rect">
            <a:avLst/>
          </a:prstGeom>
          <a:noFill/>
        </p:spPr>
        <p:txBody>
          <a:bodyPr wrap="square" rtlCol="0">
            <a:spAutoFit/>
          </a:bodyPr>
          <a:lstStyle/>
          <a:p>
            <a:pPr marL="171450" indent="-171450">
              <a:buFont typeface="Arial" panose="020B0604020202020204" pitchFamily="34" charset="0"/>
              <a:buChar char="•"/>
            </a:pPr>
            <a:r>
              <a:rPr lang="en-GB" sz="1600" dirty="0">
                <a:latin typeface="+mj-lt"/>
              </a:rPr>
              <a:t>Data from the cone calorimeter.</a:t>
            </a:r>
          </a:p>
          <a:p>
            <a:pPr marL="171450" indent="-171450">
              <a:buFont typeface="Arial" panose="020B0604020202020204" pitchFamily="34" charset="0"/>
              <a:buChar char="•"/>
            </a:pPr>
            <a:endParaRPr lang="en-GB" sz="1600" dirty="0">
              <a:latin typeface="+mj-lt"/>
            </a:endParaRPr>
          </a:p>
          <a:p>
            <a:pPr marL="171450" indent="-171450">
              <a:buFont typeface="Arial" panose="020B0604020202020204" pitchFamily="34" charset="0"/>
              <a:buChar char="•"/>
            </a:pPr>
            <a:r>
              <a:rPr lang="en-GB" sz="1600" dirty="0">
                <a:latin typeface="+mj-lt"/>
              </a:rPr>
              <a:t>When exposed to heat, the temperature at the exposed surface (x=1mm) increased to those required for pyrolysis of the epoxy resin. However, the temperatures behind the exposed surface (at x=2.5 and 5mm) remained lower, below the pyrolysis temperature and around the glass transition temperature.</a:t>
            </a:r>
          </a:p>
          <a:p>
            <a:pPr marL="171450" indent="-171450">
              <a:buFont typeface="Arial" panose="020B0604020202020204" pitchFamily="34" charset="0"/>
              <a:buChar char="•"/>
            </a:pPr>
            <a:endParaRPr lang="en-GB" sz="1600" dirty="0">
              <a:latin typeface="+mj-lt"/>
            </a:endParaRPr>
          </a:p>
          <a:p>
            <a:pPr marL="171450" indent="-171450">
              <a:buFont typeface="Arial" panose="020B0604020202020204" pitchFamily="34" charset="0"/>
              <a:buChar char="•"/>
            </a:pPr>
            <a:r>
              <a:rPr lang="en-GB" sz="1600" dirty="0">
                <a:latin typeface="+mj-lt"/>
              </a:rPr>
              <a:t>These temperatures show that the epoxy matrix has been pyrolysed at the exposed surface of all the specimens following the fire test; however, pyrolysis has not occurred below the exposed surface. </a:t>
            </a:r>
          </a:p>
          <a:p>
            <a:pPr marL="171450" indent="-171450">
              <a:buFont typeface="Arial" panose="020B0604020202020204" pitchFamily="34" charset="0"/>
              <a:buChar char="•"/>
            </a:pPr>
            <a:endParaRPr lang="en-GB" sz="1600" dirty="0">
              <a:latin typeface="+mj-lt"/>
            </a:endParaRPr>
          </a:p>
          <a:p>
            <a:pPr marL="171450" indent="-171450">
              <a:buFont typeface="Arial" panose="020B0604020202020204" pitchFamily="34" charset="0"/>
              <a:buChar char="•"/>
            </a:pPr>
            <a:r>
              <a:rPr lang="en-GB" sz="1600" dirty="0">
                <a:latin typeface="+mj-lt"/>
              </a:rPr>
              <a:t>It also shows that the temperatures change depending on the carbon fibre orientation. S1 highest, S3 lowest at 1mm.</a:t>
            </a:r>
          </a:p>
          <a:p>
            <a:pPr marL="171450" indent="-171450">
              <a:buFont typeface="Arial" panose="020B0604020202020204" pitchFamily="34" charset="0"/>
              <a:buChar char="•"/>
            </a:pPr>
            <a:endParaRPr lang="en-GB" sz="1600" dirty="0">
              <a:latin typeface="+mj-lt"/>
            </a:endParaRPr>
          </a:p>
          <a:p>
            <a:pPr marL="171450" indent="-171450">
              <a:buFont typeface="Arial" panose="020B0604020202020204" pitchFamily="34" charset="0"/>
              <a:buChar char="•"/>
            </a:pPr>
            <a:r>
              <a:rPr lang="en-GB" sz="1600" dirty="0">
                <a:latin typeface="+mj-lt"/>
              </a:rPr>
              <a:t>This behaviour shows that the thermal decomposition does not occur uniformly in the through-thickness.</a:t>
            </a:r>
          </a:p>
          <a:p>
            <a:pPr marL="171450" indent="-171450">
              <a:buFont typeface="Arial" panose="020B0604020202020204" pitchFamily="34" charset="0"/>
              <a:buChar char="•"/>
            </a:pPr>
            <a:endParaRPr lang="en-GB" sz="1100" dirty="0">
              <a:latin typeface="+mj-lt"/>
            </a:endParaRPr>
          </a:p>
        </p:txBody>
      </p:sp>
      <p:grpSp>
        <p:nvGrpSpPr>
          <p:cNvPr id="20" name="Group 19">
            <a:extLst>
              <a:ext uri="{FF2B5EF4-FFF2-40B4-BE49-F238E27FC236}">
                <a16:creationId xmlns:a16="http://schemas.microsoft.com/office/drawing/2014/main" id="{3383FFF2-6EE8-E2C5-0CCA-039A6900447C}"/>
              </a:ext>
            </a:extLst>
          </p:cNvPr>
          <p:cNvGrpSpPr/>
          <p:nvPr/>
        </p:nvGrpSpPr>
        <p:grpSpPr>
          <a:xfrm>
            <a:off x="274430" y="1225363"/>
            <a:ext cx="5754176" cy="4146286"/>
            <a:chOff x="-6365" y="1229140"/>
            <a:chExt cx="5754176" cy="4146286"/>
          </a:xfrm>
        </p:grpSpPr>
        <p:pic>
          <p:nvPicPr>
            <p:cNvPr id="3" name="Picture 2">
              <a:extLst>
                <a:ext uri="{FF2B5EF4-FFF2-40B4-BE49-F238E27FC236}">
                  <a16:creationId xmlns:a16="http://schemas.microsoft.com/office/drawing/2014/main" id="{68F1E7E7-9A02-9EFE-DB24-AA76E3539A6D}"/>
                </a:ext>
              </a:extLst>
            </p:cNvPr>
            <p:cNvPicPr>
              <a:picLocks noChangeAspect="1"/>
            </p:cNvPicPr>
            <p:nvPr/>
          </p:nvPicPr>
          <p:blipFill>
            <a:blip r:embed="rId4"/>
            <a:stretch>
              <a:fillRect/>
            </a:stretch>
          </p:blipFill>
          <p:spPr>
            <a:xfrm>
              <a:off x="721649" y="1229140"/>
              <a:ext cx="4891622" cy="3685022"/>
            </a:xfrm>
            <a:prstGeom prst="rect">
              <a:avLst/>
            </a:prstGeom>
          </p:spPr>
        </p:pic>
        <p:sp>
          <p:nvSpPr>
            <p:cNvPr id="5" name="TextBox 4">
              <a:extLst>
                <a:ext uri="{FF2B5EF4-FFF2-40B4-BE49-F238E27FC236}">
                  <a16:creationId xmlns:a16="http://schemas.microsoft.com/office/drawing/2014/main" id="{07B2F025-2F14-1B5E-0789-08838AD7B8ED}"/>
                </a:ext>
              </a:extLst>
            </p:cNvPr>
            <p:cNvSpPr txBox="1"/>
            <p:nvPr/>
          </p:nvSpPr>
          <p:spPr>
            <a:xfrm>
              <a:off x="891599" y="5098427"/>
              <a:ext cx="4856212" cy="276999"/>
            </a:xfrm>
            <a:prstGeom prst="rect">
              <a:avLst/>
            </a:prstGeom>
            <a:noFill/>
          </p:spPr>
          <p:txBody>
            <a:bodyPr wrap="square" rtlCol="0">
              <a:spAutoFit/>
            </a:bodyPr>
            <a:lstStyle/>
            <a:p>
              <a:pPr algn="ctr"/>
              <a:r>
                <a:rPr lang="en-GB" sz="1200" dirty="0">
                  <a:latin typeface="+mj-lt"/>
                </a:rPr>
                <a:t>Figure 6 – Temperature evolution of the CFRP.</a:t>
              </a:r>
            </a:p>
          </p:txBody>
        </p:sp>
        <p:cxnSp>
          <p:nvCxnSpPr>
            <p:cNvPr id="14" name="Straight Connector 13">
              <a:extLst>
                <a:ext uri="{FF2B5EF4-FFF2-40B4-BE49-F238E27FC236}">
                  <a16:creationId xmlns:a16="http://schemas.microsoft.com/office/drawing/2014/main" id="{811CA5D8-2247-8403-A0C5-4995BCA0D882}"/>
                </a:ext>
              </a:extLst>
            </p:cNvPr>
            <p:cNvCxnSpPr>
              <a:cxnSpLocks/>
            </p:cNvCxnSpPr>
            <p:nvPr/>
          </p:nvCxnSpPr>
          <p:spPr>
            <a:xfrm>
              <a:off x="1445895" y="3149600"/>
              <a:ext cx="3726469" cy="0"/>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A21C0B8B-7A9E-9C6F-B68E-D6D76AF3706F}"/>
                </a:ext>
              </a:extLst>
            </p:cNvPr>
            <p:cNvCxnSpPr/>
            <p:nvPr/>
          </p:nvCxnSpPr>
          <p:spPr>
            <a:xfrm flipV="1">
              <a:off x="1902691" y="2798618"/>
              <a:ext cx="0" cy="350982"/>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71B3CF45-DF8A-F598-710E-65F864341353}"/>
                </a:ext>
              </a:extLst>
            </p:cNvPr>
            <p:cNvSpPr txBox="1"/>
            <p:nvPr/>
          </p:nvSpPr>
          <p:spPr>
            <a:xfrm>
              <a:off x="-6365" y="2580711"/>
              <a:ext cx="954739" cy="461665"/>
            </a:xfrm>
            <a:prstGeom prst="rect">
              <a:avLst/>
            </a:prstGeom>
            <a:noFill/>
          </p:spPr>
          <p:txBody>
            <a:bodyPr wrap="square" rtlCol="0">
              <a:spAutoFit/>
            </a:bodyPr>
            <a:lstStyle/>
            <a:p>
              <a:pPr algn="r"/>
              <a:r>
                <a:rPr lang="en-GB" sz="1200" b="1" dirty="0">
                  <a:solidFill>
                    <a:srgbClr val="C00000"/>
                  </a:solidFill>
                  <a:latin typeface="+mj-lt"/>
                </a:rPr>
                <a:t>Pyrolysis zone</a:t>
              </a:r>
            </a:p>
          </p:txBody>
        </p:sp>
        <p:cxnSp>
          <p:nvCxnSpPr>
            <p:cNvPr id="2" name="Straight Arrow Connector 1">
              <a:extLst>
                <a:ext uri="{FF2B5EF4-FFF2-40B4-BE49-F238E27FC236}">
                  <a16:creationId xmlns:a16="http://schemas.microsoft.com/office/drawing/2014/main" id="{3F276C8E-14D8-D948-E259-23D3AC2ABDA8}"/>
                </a:ext>
              </a:extLst>
            </p:cNvPr>
            <p:cNvCxnSpPr/>
            <p:nvPr/>
          </p:nvCxnSpPr>
          <p:spPr>
            <a:xfrm flipV="1">
              <a:off x="3319704" y="2798618"/>
              <a:ext cx="0" cy="350982"/>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B0220F49-A84A-9BFE-9149-65DA46443C15}"/>
                </a:ext>
              </a:extLst>
            </p:cNvPr>
            <p:cNvCxnSpPr/>
            <p:nvPr/>
          </p:nvCxnSpPr>
          <p:spPr>
            <a:xfrm flipV="1">
              <a:off x="4738196" y="2798618"/>
              <a:ext cx="0" cy="350982"/>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837E7C44-6283-EC7C-DFD2-5E7AC91240CA}"/>
                </a:ext>
              </a:extLst>
            </p:cNvPr>
            <p:cNvCxnSpPr>
              <a:cxnSpLocks/>
            </p:cNvCxnSpPr>
            <p:nvPr/>
          </p:nvCxnSpPr>
          <p:spPr>
            <a:xfrm>
              <a:off x="1456469" y="3873500"/>
              <a:ext cx="3726469"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E4F7FF5B-CF04-1239-A671-ADC25A9337AA}"/>
                </a:ext>
              </a:extLst>
            </p:cNvPr>
            <p:cNvCxnSpPr/>
            <p:nvPr/>
          </p:nvCxnSpPr>
          <p:spPr>
            <a:xfrm flipV="1">
              <a:off x="1880466" y="3522518"/>
              <a:ext cx="0" cy="350982"/>
            </a:xfrm>
            <a:prstGeom prst="straightConnector1">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3A3089F0-D707-207B-54F7-F51C0318E3CF}"/>
                </a:ext>
              </a:extLst>
            </p:cNvPr>
            <p:cNvCxnSpPr/>
            <p:nvPr/>
          </p:nvCxnSpPr>
          <p:spPr>
            <a:xfrm flipV="1">
              <a:off x="3297479" y="3522518"/>
              <a:ext cx="0" cy="350982"/>
            </a:xfrm>
            <a:prstGeom prst="straightConnector1">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DB084A8F-7724-5F9E-5D0D-75E1CD9EE8D9}"/>
                </a:ext>
              </a:extLst>
            </p:cNvPr>
            <p:cNvCxnSpPr/>
            <p:nvPr/>
          </p:nvCxnSpPr>
          <p:spPr>
            <a:xfrm flipV="1">
              <a:off x="4715971" y="3522518"/>
              <a:ext cx="0" cy="350982"/>
            </a:xfrm>
            <a:prstGeom prst="straightConnector1">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sp>
        <p:nvSpPr>
          <p:cNvPr id="19" name="TextBox 18">
            <a:extLst>
              <a:ext uri="{FF2B5EF4-FFF2-40B4-BE49-F238E27FC236}">
                <a16:creationId xmlns:a16="http://schemas.microsoft.com/office/drawing/2014/main" id="{61ADC9D9-2061-F8E2-090A-17E2D022702E}"/>
              </a:ext>
            </a:extLst>
          </p:cNvPr>
          <p:cNvSpPr txBox="1"/>
          <p:nvPr/>
        </p:nvSpPr>
        <p:spPr>
          <a:xfrm>
            <a:off x="44569" y="3305862"/>
            <a:ext cx="1269796" cy="461665"/>
          </a:xfrm>
          <a:prstGeom prst="rect">
            <a:avLst/>
          </a:prstGeom>
          <a:noFill/>
        </p:spPr>
        <p:txBody>
          <a:bodyPr wrap="square" rtlCol="0">
            <a:spAutoFit/>
          </a:bodyPr>
          <a:lstStyle/>
          <a:p>
            <a:pPr algn="r"/>
            <a:r>
              <a:rPr lang="en-GB" sz="1200" b="1" dirty="0">
                <a:solidFill>
                  <a:schemeClr val="accent1"/>
                </a:solidFill>
                <a:latin typeface="+mj-lt"/>
              </a:rPr>
              <a:t>Glass transition zone</a:t>
            </a:r>
          </a:p>
        </p:txBody>
      </p:sp>
    </p:spTree>
    <p:extLst>
      <p:ext uri="{BB962C8B-B14F-4D97-AF65-F5344CB8AC3E}">
        <p14:creationId xmlns:p14="http://schemas.microsoft.com/office/powerpoint/2010/main" val="40199916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46287687-2E56-FFB3-9E40-A60BABA7D726}"/>
              </a:ext>
            </a:extLst>
          </p:cNvPr>
          <p:cNvSpPr>
            <a:spLocks noGrp="1"/>
          </p:cNvSpPr>
          <p:nvPr>
            <p:ph type="sldNum" sz="quarter" idx="12"/>
          </p:nvPr>
        </p:nvSpPr>
        <p:spPr/>
        <p:txBody>
          <a:bodyPr/>
          <a:lstStyle/>
          <a:p>
            <a:fld id="{0C8E207C-B2AF-4C40-A4A3-165BF8DA360E}" type="slidenum">
              <a:rPr lang="en-GB" smtClean="0">
                <a:latin typeface="+mj-lt"/>
              </a:rPr>
              <a:t>9</a:t>
            </a:fld>
            <a:endParaRPr lang="en-GB">
              <a:latin typeface="+mj-lt"/>
            </a:endParaRPr>
          </a:p>
        </p:txBody>
      </p:sp>
      <p:pic>
        <p:nvPicPr>
          <p:cNvPr id="11" name="Picture 10" descr="Text&#10;&#10;Description automatically generated">
            <a:extLst>
              <a:ext uri="{FF2B5EF4-FFF2-40B4-BE49-F238E27FC236}">
                <a16:creationId xmlns:a16="http://schemas.microsoft.com/office/drawing/2014/main" id="{559FB208-9926-4015-7F3E-7C6CD38A9F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7626" y="5638912"/>
            <a:ext cx="3969232" cy="900000"/>
          </a:xfrm>
          <a:prstGeom prst="rect">
            <a:avLst/>
          </a:prstGeom>
        </p:spPr>
      </p:pic>
      <p:pic>
        <p:nvPicPr>
          <p:cNvPr id="12" name="Picture 11" descr="Text, logo&#10;&#10;Description automatically generated">
            <a:extLst>
              <a:ext uri="{FF2B5EF4-FFF2-40B4-BE49-F238E27FC236}">
                <a16:creationId xmlns:a16="http://schemas.microsoft.com/office/drawing/2014/main" id="{EB3C47D4-90E9-511D-399C-5EBE8CAAF88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0373" y="5638912"/>
            <a:ext cx="1218233" cy="900000"/>
          </a:xfrm>
          <a:prstGeom prst="rect">
            <a:avLst/>
          </a:prstGeom>
        </p:spPr>
      </p:pic>
      <p:sp>
        <p:nvSpPr>
          <p:cNvPr id="13" name="Title 11">
            <a:extLst>
              <a:ext uri="{FF2B5EF4-FFF2-40B4-BE49-F238E27FC236}">
                <a16:creationId xmlns:a16="http://schemas.microsoft.com/office/drawing/2014/main" id="{82A6119B-6757-00C8-780A-188AE8F2A8BD}"/>
              </a:ext>
            </a:extLst>
          </p:cNvPr>
          <p:cNvSpPr txBox="1">
            <a:spLocks/>
          </p:cNvSpPr>
          <p:nvPr/>
        </p:nvSpPr>
        <p:spPr>
          <a:xfrm>
            <a:off x="659040" y="500184"/>
            <a:ext cx="10462252" cy="39976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t>Post-fire tensile tests - Influence of thermal exposure on failure load</a:t>
            </a:r>
          </a:p>
        </p:txBody>
      </p:sp>
      <p:pic>
        <p:nvPicPr>
          <p:cNvPr id="7" name="Picture 6">
            <a:extLst>
              <a:ext uri="{FF2B5EF4-FFF2-40B4-BE49-F238E27FC236}">
                <a16:creationId xmlns:a16="http://schemas.microsoft.com/office/drawing/2014/main" id="{1BBE75DF-B2B4-F51F-A878-BDCA5D2092C5}"/>
              </a:ext>
            </a:extLst>
          </p:cNvPr>
          <p:cNvPicPr>
            <a:picLocks noChangeAspect="1"/>
          </p:cNvPicPr>
          <p:nvPr/>
        </p:nvPicPr>
        <p:blipFill>
          <a:blip r:embed="rId4"/>
          <a:stretch>
            <a:fillRect/>
          </a:stretch>
        </p:blipFill>
        <p:spPr>
          <a:xfrm>
            <a:off x="6386322" y="1235634"/>
            <a:ext cx="4448556" cy="3405566"/>
          </a:xfrm>
          <a:prstGeom prst="rect">
            <a:avLst/>
          </a:prstGeom>
        </p:spPr>
      </p:pic>
      <p:sp>
        <p:nvSpPr>
          <p:cNvPr id="8" name="TextBox 7">
            <a:extLst>
              <a:ext uri="{FF2B5EF4-FFF2-40B4-BE49-F238E27FC236}">
                <a16:creationId xmlns:a16="http://schemas.microsoft.com/office/drawing/2014/main" id="{75F6BFD6-900D-BF80-234C-C18617B33700}"/>
              </a:ext>
            </a:extLst>
          </p:cNvPr>
          <p:cNvSpPr txBox="1"/>
          <p:nvPr/>
        </p:nvSpPr>
        <p:spPr>
          <a:xfrm>
            <a:off x="1000685" y="4519387"/>
            <a:ext cx="4856212" cy="830997"/>
          </a:xfrm>
          <a:prstGeom prst="rect">
            <a:avLst/>
          </a:prstGeom>
          <a:noFill/>
        </p:spPr>
        <p:txBody>
          <a:bodyPr wrap="square" rtlCol="0">
            <a:spAutoFit/>
          </a:bodyPr>
          <a:lstStyle/>
          <a:p>
            <a:pPr algn="ctr"/>
            <a:r>
              <a:rPr lang="en-GB" sz="1200" dirty="0">
                <a:latin typeface="+mj-lt"/>
              </a:rPr>
              <a:t>Figure 7 – Comparison showing the difference in the load-displacement relationship between the undamaged (blue) and thermally irradiated (orange) CFRP specimens. Each curve represents the average taken from three specimens.</a:t>
            </a:r>
          </a:p>
        </p:txBody>
      </p:sp>
      <p:sp>
        <p:nvSpPr>
          <p:cNvPr id="9" name="TextBox 8">
            <a:extLst>
              <a:ext uri="{FF2B5EF4-FFF2-40B4-BE49-F238E27FC236}">
                <a16:creationId xmlns:a16="http://schemas.microsoft.com/office/drawing/2014/main" id="{E30FD096-B106-8312-CDB2-5548873B5F76}"/>
              </a:ext>
            </a:extLst>
          </p:cNvPr>
          <p:cNvSpPr txBox="1"/>
          <p:nvPr/>
        </p:nvSpPr>
        <p:spPr>
          <a:xfrm>
            <a:off x="6182494" y="4683654"/>
            <a:ext cx="4856212" cy="461665"/>
          </a:xfrm>
          <a:prstGeom prst="rect">
            <a:avLst/>
          </a:prstGeom>
          <a:noFill/>
        </p:spPr>
        <p:txBody>
          <a:bodyPr wrap="square" rtlCol="0">
            <a:spAutoFit/>
          </a:bodyPr>
          <a:lstStyle/>
          <a:p>
            <a:pPr algn="ctr"/>
            <a:r>
              <a:rPr lang="en-GB" sz="1200" dirty="0">
                <a:latin typeface="+mj-lt"/>
              </a:rPr>
              <a:t>Figure 8 – Influence of thermal irradiance on the tensile properties of CFRP specimens showing data for the (a) undamaged and (b) damaged specimens</a:t>
            </a:r>
          </a:p>
        </p:txBody>
      </p:sp>
      <p:pic>
        <p:nvPicPr>
          <p:cNvPr id="15" name="Picture 14">
            <a:extLst>
              <a:ext uri="{FF2B5EF4-FFF2-40B4-BE49-F238E27FC236}">
                <a16:creationId xmlns:a16="http://schemas.microsoft.com/office/drawing/2014/main" id="{8C0AA13E-EAD3-6D08-1DF1-AD5CBC7267D8}"/>
              </a:ext>
            </a:extLst>
          </p:cNvPr>
          <p:cNvPicPr>
            <a:picLocks noChangeAspect="1"/>
          </p:cNvPicPr>
          <p:nvPr/>
        </p:nvPicPr>
        <p:blipFill>
          <a:blip r:embed="rId5"/>
          <a:stretch>
            <a:fillRect/>
          </a:stretch>
        </p:blipFill>
        <p:spPr>
          <a:xfrm>
            <a:off x="1204513" y="1270399"/>
            <a:ext cx="4448556" cy="3336036"/>
          </a:xfrm>
          <a:prstGeom prst="rect">
            <a:avLst/>
          </a:prstGeom>
        </p:spPr>
      </p:pic>
    </p:spTree>
    <p:extLst>
      <p:ext uri="{BB962C8B-B14F-4D97-AF65-F5344CB8AC3E}">
        <p14:creationId xmlns:p14="http://schemas.microsoft.com/office/powerpoint/2010/main" val="15515249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FD6B55E92C21B4CB6E510D8EA572678" ma:contentTypeVersion="26940" ma:contentTypeDescription="Create a new document." ma:contentTypeScope="" ma:versionID="edd31c693fe2c7b4da0e47ee2daa985d">
  <xsd:schema xmlns:xsd="http://www.w3.org/2001/XMLSchema" xmlns:xs="http://www.w3.org/2001/XMLSchema" xmlns:p="http://schemas.microsoft.com/office/2006/metadata/properties" xmlns:ns1="http://schemas.microsoft.com/sharepoint/v3" xmlns:ns2="8befa8e6-0c44-4bfe-9779-8d7a84fb3175" xmlns:ns3="b23f4bd6-92e6-49eb-a7e9-323548f63770" targetNamespace="http://schemas.microsoft.com/office/2006/metadata/properties" ma:root="true" ma:fieldsID="a3b4ea3285c5e21e1037aa5aee8eff6b" ns1:_="" ns2:_="" ns3:_="">
    <xsd:import namespace="http://schemas.microsoft.com/sharepoint/v3"/>
    <xsd:import namespace="8befa8e6-0c44-4bfe-9779-8d7a84fb3175"/>
    <xsd:import namespace="b23f4bd6-92e6-49eb-a7e9-323548f63770"/>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AutoKeyPoints" minOccurs="0"/>
                <xsd:element ref="ns3:MediaServiceKeyPoints" minOccurs="0"/>
                <xsd:element ref="ns3:MediaServiceOCR" minOccurs="0"/>
                <xsd:element ref="ns3:MediaServiceLocation" minOccurs="0"/>
                <xsd:element ref="ns2:SharedWithUsers" minOccurs="0"/>
                <xsd:element ref="ns2:SharedWithDetails" minOccurs="0"/>
                <xsd:element ref="ns1:_ip_UnifiedCompliancePolicyProperties" minOccurs="0"/>
                <xsd:element ref="ns1:_ip_UnifiedCompliancePolicyUIAction" minOccurs="0"/>
                <xsd:element ref="ns3:MediaLengthInSeconds" minOccurs="0"/>
                <xsd:element ref="ns3:lcf76f155ced4ddcb4097134ff3c332f"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3" nillable="true" ma:displayName="Unified Compliance Policy Properties" ma:hidden="true" ma:internalName="_ip_UnifiedCompliancePolicyProperties">
      <xsd:simpleType>
        <xsd:restriction base="dms:Note"/>
      </xsd:simpleType>
    </xsd:element>
    <xsd:element name="_ip_UnifiedCompliancePolicyUIAction" ma:index="24"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befa8e6-0c44-4bfe-9779-8d7a84fb3175"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dexed="true"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element name="TaxCatchAll" ma:index="28" nillable="true" ma:displayName="Taxonomy Catch All Column" ma:hidden="true" ma:list="{4e490a84-a50f-48a3-bfd6-26970d6e8beb}" ma:internalName="TaxCatchAll" ma:showField="CatchAllData" ma:web="8befa8e6-0c44-4bfe-9779-8d7a84fb3175">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b23f4bd6-92e6-49eb-a7e9-323548f63770"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MediaLengthInSeconds" ma:index="25" nillable="true" ma:displayName="Length (seconds)" ma:internalName="MediaLengthInSeconds" ma:readOnly="true">
      <xsd:simpleType>
        <xsd:restriction base="dms:Unknown"/>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4ed3f799-2585-429a-ae92-38aec2d16af3"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1553914-AAF5-405D-9B66-00458E89A054}"/>
</file>

<file path=customXml/itemProps2.xml><?xml version="1.0" encoding="utf-8"?>
<ds:datastoreItem xmlns:ds="http://schemas.openxmlformats.org/officeDocument/2006/customXml" ds:itemID="{D3771FE8-2CAA-4DD4-B443-B81903E5CAC3}"/>
</file>

<file path=customXml/itemProps3.xml><?xml version="1.0" encoding="utf-8"?>
<ds:datastoreItem xmlns:ds="http://schemas.openxmlformats.org/officeDocument/2006/customXml" ds:itemID="{59972B62-6915-4594-9497-301AC8D936AF}"/>
</file>

<file path=docProps/app.xml><?xml version="1.0" encoding="utf-8"?>
<Properties xmlns="http://schemas.openxmlformats.org/officeDocument/2006/extended-properties" xmlns:vt="http://schemas.openxmlformats.org/officeDocument/2006/docPropsVTypes">
  <TotalTime>817</TotalTime>
  <Words>1663</Words>
  <Application>Microsoft Office PowerPoint</Application>
  <PresentationFormat>Widescreen</PresentationFormat>
  <Paragraphs>110</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Influence of carbon fibre orientation on the post-fire tensile behaviour of carbon fibre reinforced polymer (CFRP) laminates</vt:lpstr>
      <vt:lpstr>Introduction</vt:lpstr>
      <vt:lpstr>PowerPoint Presentation</vt:lpstr>
      <vt:lpstr>Thermomechanical  behaviour of CFRP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Thanks for listening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Post fire tensile behaviour of carbon fibre reinforced polymer laminate</dc:title>
  <dc:creator>ASPINALL Timothy</dc:creator>
  <cp:lastModifiedBy>Caroline Dawson</cp:lastModifiedBy>
  <cp:revision>20</cp:revision>
  <dcterms:created xsi:type="dcterms:W3CDTF">2022-10-12T15:54:42Z</dcterms:created>
  <dcterms:modified xsi:type="dcterms:W3CDTF">2022-10-25T10:36:26Z</dcterms:modified>
</cp:coreProperties>
</file>