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56" r:id="rId1"/>
    <p:sldMasterId id="2147483668" r:id="rId2"/>
  </p:sldMasterIdLst>
  <p:notesMasterIdLst>
    <p:notesMasterId r:id="rId8"/>
  </p:notesMasterIdLst>
  <p:handoutMasterIdLst>
    <p:handoutMasterId r:id="rId9"/>
  </p:handoutMasterIdLst>
  <p:sldIdLst>
    <p:sldId id="267" r:id="rId3"/>
    <p:sldId id="266" r:id="rId4"/>
    <p:sldId id="268" r:id="rId5"/>
    <p:sldId id="269" r:id="rId6"/>
    <p:sldId id="270" r:id="rId7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10"/>
      <p:bold r:id="rId11"/>
      <p:italic r:id="rId12"/>
      <p:boldItalic r:id="rId13"/>
    </p:embeddedFont>
    <p:embeddedFont>
      <p:font typeface="DefusedLight" panose="020B0604020202020204"/>
      <p:regular r:id="rId14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8C93"/>
    <a:srgbClr val="0000FF"/>
    <a:srgbClr val="0066FF"/>
    <a:srgbClr val="5F5F5F"/>
    <a:srgbClr val="808080"/>
    <a:srgbClr val="C0C0C0"/>
    <a:srgbClr val="6B7483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94434" autoAdjust="0"/>
  </p:normalViewPr>
  <p:slideViewPr>
    <p:cSldViewPr snapToGrid="0">
      <p:cViewPr>
        <p:scale>
          <a:sx n="130" d="100"/>
          <a:sy n="130" d="100"/>
        </p:scale>
        <p:origin x="192" y="-19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-308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E54EAD-6B3C-49E9-B9FB-2F86C81CEB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849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31EA348-CE62-4FBD-AFDF-2DB56E3CF6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69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8FC781-E9B6-40C9-A9FD-2B287324813F}" type="slidenum">
              <a:rPr lang="en-GB" smtClean="0"/>
              <a:pPr eaLnBrk="1" hangingPunct="1"/>
              <a:t>1</a:t>
            </a:fld>
            <a:endParaRPr lang="en-GB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71849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1EA348-CE62-4FBD-AFDF-2DB56E3CF663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368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1EA348-CE62-4FBD-AFDF-2DB56E3CF66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937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1EA348-CE62-4FBD-AFDF-2DB56E3CF66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680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5" descr="bg_keylin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 useBgFill="1"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354" y="4109"/>
              <a:ext cx="286" cy="11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58763"/>
            <a:ext cx="4178300" cy="172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6213" y="3852863"/>
            <a:ext cx="4992687" cy="1752600"/>
          </a:xfrm>
        </p:spPr>
        <p:txBody>
          <a:bodyPr/>
          <a:lstStyle>
            <a:lvl1pPr marL="0" indent="0">
              <a:buFontTx/>
              <a:buNone/>
              <a:defRPr sz="2400"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67BFC-8240-4730-9272-856A7A7FC9E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39" y="1008628"/>
            <a:ext cx="1747210" cy="6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6702250" y="6423025"/>
            <a:ext cx="2311121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GB" sz="1100" dirty="0" smtClean="0"/>
              <a:t>www.cranfield.ac.uk/sas/s4ge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1265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D690D-B2B4-4E29-AD45-7DA888F31D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1768475" y="6423025"/>
            <a:ext cx="56070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158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8C85C-D18A-4878-9DB6-7E7FA3E2BF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1768475" y="6423025"/>
            <a:ext cx="56070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641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49A7D-4219-44A9-9EAB-22B8B62C66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1768475" y="6423025"/>
            <a:ext cx="56070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Footer Placeholder 8"/>
          <p:cNvSpPr txBox="1">
            <a:spLocks/>
          </p:cNvSpPr>
          <p:nvPr userDrawn="1"/>
        </p:nvSpPr>
        <p:spPr>
          <a:xfrm>
            <a:off x="6702250" y="6423025"/>
            <a:ext cx="2311121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GB" sz="1100" smtClean="0"/>
              <a:t>www.cranfield.ac.uk/sas/s4ge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63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ACBED-7599-408E-B2D8-0774DA876E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8"/>
          <p:cNvSpPr txBox="1">
            <a:spLocks/>
          </p:cNvSpPr>
          <p:nvPr userDrawn="1"/>
        </p:nvSpPr>
        <p:spPr>
          <a:xfrm>
            <a:off x="172498" y="6442635"/>
            <a:ext cx="8725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dirty="0" smtClean="0"/>
              <a:t>Science for the Green Economy                                                                      www.cranfield.ac.uk/s4ge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4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B9A1-A443-46C2-948E-B70B3B48F39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0725" y="6423025"/>
            <a:ext cx="8725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Science for the Green Economy                                                                      www.cranfield.ac.uk/sas/s4ge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1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133600"/>
            <a:ext cx="4090988" cy="3990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4888" y="2133600"/>
            <a:ext cx="4090987" cy="3990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9CD7A-7F3D-4F1D-8DED-8EE4F29B4D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0725" y="6423025"/>
            <a:ext cx="8725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Science for the Green Economy                                                                      www.cranfield.ac.uk/sas/s4ge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873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187DE-E716-439F-8E45-802DDCF3BD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0725" y="6423025"/>
            <a:ext cx="8725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Science for the Green Economy                                                                      www.cranfield.ac.uk/sas/s4ge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639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A1131-E346-4702-8A01-3C1BBA0D051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0725" y="6423025"/>
            <a:ext cx="8725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Science for the Green Economy                                                                      www.cranfield.ac.uk/sas/s4ge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20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5" descr="bg_keylin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 useBgFill="1"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354" y="4109"/>
              <a:ext cx="286" cy="11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58763"/>
            <a:ext cx="4178300" cy="17272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6213" y="3852863"/>
            <a:ext cx="4992687" cy="1752600"/>
          </a:xfrm>
        </p:spPr>
        <p:txBody>
          <a:bodyPr/>
          <a:lstStyle>
            <a:lvl1pPr marL="0" indent="0">
              <a:buFontTx/>
              <a:buNone/>
              <a:defRPr sz="2400"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63879-FE40-4C86-AB7F-6060AACA61B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39" y="1008628"/>
            <a:ext cx="1747210" cy="6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6702250" y="6423025"/>
            <a:ext cx="2311121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GB" sz="1100" dirty="0" smtClean="0"/>
              <a:t>www.cranfield.ac.uk/sas/s4ge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87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E290A-C8C5-4451-B6B8-ACFC794711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0725" y="6423025"/>
            <a:ext cx="8725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Science for the Green Economy                                                                      www.cranfield.ac.uk/sas/s4ge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60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133600"/>
            <a:ext cx="4090988" cy="3990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4888" y="2133600"/>
            <a:ext cx="4090987" cy="3990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DA2F4-2719-4E12-B7EC-512DAE9C772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0725" y="6423025"/>
            <a:ext cx="8725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Science for the Green Economy                                                                      www.cranfield.ac.uk/sas/s4ge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13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1"/>
            <a:ext cx="9144000" cy="6858000"/>
            <a:chOff x="0" y="0"/>
            <a:chExt cx="5760" cy="4320"/>
          </a:xfrm>
        </p:grpSpPr>
        <p:pic>
          <p:nvPicPr>
            <p:cNvPr id="1032" name="Picture 7" descr="bg_standard"/>
            <p:cNvPicPr>
              <a:picLocks noChangeAspect="1" noChangeArrowheads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 useBgFill="1">
          <p:nvSpPr>
            <p:cNvPr id="36877" name="Rectangle 13"/>
            <p:cNvSpPr>
              <a:spLocks noChangeArrowheads="1"/>
            </p:cNvSpPr>
            <p:nvPr/>
          </p:nvSpPr>
          <p:spPr bwMode="auto">
            <a:xfrm>
              <a:off x="4354" y="4109"/>
              <a:ext cx="286" cy="11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131763"/>
            <a:ext cx="42068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133600"/>
            <a:ext cx="833437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Click to edit Master text styles</a:t>
            </a:r>
          </a:p>
          <a:p>
            <a:pPr lvl="2"/>
            <a:r>
              <a:rPr lang="en-GB" dirty="0" smtClean="0"/>
              <a:t>Click to edit Master text styles</a:t>
            </a:r>
          </a:p>
          <a:p>
            <a:pPr lvl="3"/>
            <a:r>
              <a:rPr lang="en-GB" dirty="0" smtClean="0"/>
              <a:t>Click to edit Master text styles</a:t>
            </a:r>
          </a:p>
          <a:p>
            <a:pPr lvl="4"/>
            <a:r>
              <a:rPr lang="en-GB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2875" y="6423025"/>
            <a:ext cx="1079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7F43D9-E5D2-4AA7-980A-150EFC7E249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581025" y="6423025"/>
            <a:ext cx="1620838" cy="365125"/>
          </a:xfrm>
          <a:prstGeom prst="rect">
            <a:avLst/>
          </a:prstGeom>
        </p:spPr>
        <p:txBody>
          <a:bodyPr vert="horz" lIns="91440" tIns="45720" rIns="3600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200" b="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0725" y="6423025"/>
            <a:ext cx="8725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Science for the Green Economy                                                                      www.cranfield.ac.uk/sas/s4ge</a:t>
            </a:r>
            <a:endParaRPr lang="en-US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39" y="1008628"/>
            <a:ext cx="1747210" cy="6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15" r:id="rId2"/>
    <p:sldLayoutId id="2147484216" r:id="rId3"/>
    <p:sldLayoutId id="2147484217" r:id="rId4"/>
    <p:sldLayoutId id="2147484219" r:id="rId5"/>
    <p:sldLayoutId id="2147484220" r:id="rId6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erdana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DefusedLigh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DefusedLigh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DefusedLigh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DefusedLigh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DefusedLigh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DefusedLigh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DefusedLigh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DefusedLight" pitchFamily="2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777777"/>
          </a:solidFill>
          <a:latin typeface="Verdana" pitchFamily="34" charset="0"/>
          <a:ea typeface="+mn-ea"/>
          <a:cs typeface="+mn-cs"/>
        </a:defRPr>
      </a:lvl1pPr>
      <a:lvl2pPr marL="825500" indent="-28575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777777"/>
          </a:solidFill>
          <a:latin typeface="Verdana" pitchFamily="34" charset="0"/>
        </a:defRPr>
      </a:lvl2pPr>
      <a:lvl3pPr marL="1233488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777777"/>
          </a:solidFill>
          <a:latin typeface="Verdana" pitchFamily="34" charset="0"/>
        </a:defRPr>
      </a:lvl3pPr>
      <a:lvl4pPr marL="1641475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777777"/>
          </a:solidFill>
          <a:latin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777777"/>
          </a:solidFill>
          <a:latin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77777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77777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77777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777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21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pic>
            <p:nvPicPr>
              <p:cNvPr id="2058" name="Picture 7" descr="bg_standard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760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 useBgFill="1">
            <p:nvSpPr>
              <p:cNvPr id="36877" name="Rectangle 13"/>
              <p:cNvSpPr>
                <a:spLocks noChangeArrowheads="1"/>
              </p:cNvSpPr>
              <p:nvPr/>
            </p:nvSpPr>
            <p:spPr bwMode="auto">
              <a:xfrm>
                <a:off x="4354" y="4109"/>
                <a:ext cx="286" cy="11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solidFill>
                    <a:srgbClr val="000000"/>
                  </a:solidFill>
                </a:endParaRPr>
              </a:p>
            </p:txBody>
          </p:sp>
        </p:grpSp>
        <p:sp useBgFill="1">
          <p:nvSpPr>
            <p:cNvPr id="36883" name="Rectangle 19"/>
            <p:cNvSpPr>
              <a:spLocks noChangeArrowheads="1"/>
            </p:cNvSpPr>
            <p:nvPr/>
          </p:nvSpPr>
          <p:spPr bwMode="auto">
            <a:xfrm>
              <a:off x="0" y="0"/>
              <a:ext cx="2880" cy="1533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131763"/>
            <a:ext cx="65817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133600"/>
            <a:ext cx="833437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Click to edit Master text styles</a:t>
            </a:r>
          </a:p>
          <a:p>
            <a:pPr lvl="2"/>
            <a:r>
              <a:rPr lang="en-GB" dirty="0" smtClean="0"/>
              <a:t>Click to edit Master text styles</a:t>
            </a:r>
          </a:p>
          <a:p>
            <a:pPr lvl="3"/>
            <a:r>
              <a:rPr lang="en-GB" dirty="0" smtClean="0"/>
              <a:t>Click to edit Master text styles</a:t>
            </a:r>
          </a:p>
          <a:p>
            <a:pPr lvl="4"/>
            <a:r>
              <a:rPr lang="en-GB" dirty="0" smtClean="0"/>
              <a:t>Click to edit Master text styles</a:t>
            </a: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2875" y="6423025"/>
            <a:ext cx="1079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6E8A39-5B53-4810-89E2-1D306CD528D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6" name="Date Placeholder 7"/>
          <p:cNvSpPr>
            <a:spLocks noGrp="1"/>
          </p:cNvSpPr>
          <p:nvPr>
            <p:ph type="dt" sz="half" idx="2"/>
          </p:nvPr>
        </p:nvSpPr>
        <p:spPr>
          <a:xfrm>
            <a:off x="579438" y="6423025"/>
            <a:ext cx="16208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2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pic>
        <p:nvPicPr>
          <p:cNvPr id="12" name="Picture 10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39" y="1008628"/>
            <a:ext cx="1747210" cy="6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0725" y="6423025"/>
            <a:ext cx="872542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US" dirty="0" smtClean="0"/>
              <a:t>Science for the Green Economy                                                                      www.cranfield.ac.uk/sas/s4ge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25" r:id="rId2"/>
    <p:sldLayoutId id="2147484227" r:id="rId3"/>
    <p:sldLayoutId id="2147484229" r:id="rId4"/>
    <p:sldLayoutId id="2147484230" r:id="rId5"/>
    <p:sldLayoutId id="2147484232" r:id="rId6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777777"/>
          </a:solidFill>
          <a:latin typeface="Verdana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777777"/>
          </a:solidFill>
          <a:latin typeface="DefusedLight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777777"/>
          </a:solidFill>
          <a:latin typeface="DefusedLight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777777"/>
          </a:solidFill>
          <a:latin typeface="DefusedLight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777777"/>
          </a:solidFill>
          <a:latin typeface="DefusedLigh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777777"/>
          </a:solidFill>
          <a:latin typeface="DefusedLigh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777777"/>
          </a:solidFill>
          <a:latin typeface="DefusedLigh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777777"/>
          </a:solidFill>
          <a:latin typeface="DefusedLigh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777777"/>
          </a:solidFill>
          <a:latin typeface="DefusedLight" pitchFamily="2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808080"/>
          </a:solidFill>
          <a:latin typeface="Verdana" pitchFamily="34" charset="0"/>
          <a:ea typeface="+mn-ea"/>
          <a:cs typeface="+mn-cs"/>
        </a:defRPr>
      </a:lvl1pPr>
      <a:lvl2pPr marL="82550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808080"/>
          </a:solidFill>
          <a:latin typeface="Verdana" pitchFamily="34" charset="0"/>
        </a:defRPr>
      </a:lvl2pPr>
      <a:lvl3pPr marL="12334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808080"/>
          </a:solidFill>
          <a:latin typeface="Verdana" pitchFamily="34" charset="0"/>
        </a:defRPr>
      </a:lvl3pPr>
      <a:lvl4pPr marL="16414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808080"/>
          </a:solidFill>
          <a:latin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808080"/>
          </a:solidFill>
          <a:latin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808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808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808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8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overl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  <a:extLst/>
        </p:spPr>
      </p:pic>
      <p:sp useBgFill="1">
        <p:nvSpPr>
          <p:cNvPr id="7171" name="Rectangle 6"/>
          <p:cNvSpPr>
            <a:spLocks noChangeArrowheads="1"/>
          </p:cNvSpPr>
          <p:nvPr/>
        </p:nvSpPr>
        <p:spPr bwMode="auto">
          <a:xfrm>
            <a:off x="6911975" y="6523038"/>
            <a:ext cx="454025" cy="1809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04592" y="1148328"/>
            <a:ext cx="4535292" cy="1231900"/>
          </a:xfrm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Advanced rapid monitoring of </a:t>
            </a:r>
            <a:r>
              <a:rPr lang="en-GB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bioaerosols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6832879" y="6146068"/>
            <a:ext cx="2311121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GB" sz="1200" b="0" kern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r>
              <a:rPr lang="en-GB" sz="1100" dirty="0" smtClean="0"/>
              <a:t>www.cranfield.ac.uk/s4ge</a:t>
            </a:r>
            <a:endParaRPr lang="en-GB" dirty="0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39" y="1008628"/>
            <a:ext cx="1747210" cy="6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97361" y="2550399"/>
            <a:ext cx="364663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u="sng" dirty="0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Sonia </a:t>
            </a:r>
            <a:r>
              <a:rPr lang="en-GB" sz="2800" b="1" u="sng" dirty="0" err="1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García</a:t>
            </a:r>
            <a:r>
              <a:rPr lang="en-GB" sz="2800" b="1" u="sng" dirty="0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800" b="1" u="sng" dirty="0" err="1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Alcega</a:t>
            </a:r>
            <a:endParaRPr lang="en-GB" sz="2800" b="1" u="sng" dirty="0" smtClean="0">
              <a:solidFill>
                <a:schemeClr val="accent4">
                  <a:lumMod val="65000"/>
                  <a:lumOff val="35000"/>
                </a:schemeClr>
              </a:solidFill>
            </a:endParaRPr>
          </a:p>
          <a:p>
            <a:pPr algn="ctr"/>
            <a:endParaRPr lang="en-GB" sz="2800" b="1" dirty="0" smtClean="0">
              <a:solidFill>
                <a:schemeClr val="accent4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GB" sz="2800" b="1" dirty="0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Sean </a:t>
            </a:r>
            <a:r>
              <a:rPr lang="en-GB" sz="2800" b="1" dirty="0" err="1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Tyrrel</a:t>
            </a:r>
            <a:r>
              <a:rPr lang="en-GB" sz="2800" b="1" dirty="0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/>
            <a:endParaRPr lang="en-GB" sz="2800" b="1" dirty="0" smtClean="0">
              <a:solidFill>
                <a:schemeClr val="accent4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GB" sz="2800" b="1" dirty="0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Frederic </a:t>
            </a:r>
            <a:r>
              <a:rPr lang="en-GB" sz="2800" b="1" dirty="0" err="1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Coulon</a:t>
            </a:r>
            <a:endParaRPr lang="en-GB" sz="2800" b="1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0" y="1651000"/>
            <a:ext cx="4254500" cy="4089400"/>
          </a:xfrm>
          <a:prstGeom prst="rect">
            <a:avLst/>
          </a:prstGeom>
        </p:spPr>
      </p:pic>
      <p:sp>
        <p:nvSpPr>
          <p:cNvPr id="921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</p:txBody>
      </p:sp>
      <p:sp>
        <p:nvSpPr>
          <p:cNvPr id="921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46050" y="2184400"/>
            <a:ext cx="7435850" cy="4165600"/>
          </a:xfrm>
          <a:noFill/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en-GB" dirty="0" err="1" smtClean="0">
                <a:solidFill>
                  <a:schemeClr val="bg2">
                    <a:lumMod val="75000"/>
                  </a:schemeClr>
                </a:solidFill>
              </a:rPr>
              <a:t>Bioarosols</a:t>
            </a: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: biological particles in aerosol form in air (bacteria, fungi, viruses).</a:t>
            </a:r>
          </a:p>
          <a:p>
            <a:pPr marL="0" indent="0" eaLnBrk="1" hangingPunct="1">
              <a:buNone/>
            </a:pP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Adverse health effects.</a:t>
            </a:r>
          </a:p>
          <a:p>
            <a:pPr marL="0" indent="0">
              <a:buNone/>
            </a:pP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No standardized methods,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no comparable results.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Rapid determination of composition of </a:t>
            </a:r>
            <a:r>
              <a:rPr lang="en-GB" dirty="0" err="1" smtClean="0">
                <a:solidFill>
                  <a:schemeClr val="bg2">
                    <a:lumMod val="75000"/>
                  </a:schemeClr>
                </a:solidFill>
              </a:rPr>
              <a:t>bioaerosols</a:t>
            </a: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 from PLFAs and MVOCs.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and Methods</a:t>
            </a:r>
            <a:endParaRPr lang="en-GB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786" y="2133600"/>
            <a:ext cx="8510090" cy="436273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u="sng" dirty="0">
                <a:solidFill>
                  <a:schemeClr val="bg2"/>
                </a:solidFill>
              </a:rPr>
              <a:t>Sample collection </a:t>
            </a:r>
            <a:endParaRPr lang="en-GB" b="1" u="sng" dirty="0" smtClean="0">
              <a:solidFill>
                <a:schemeClr val="bg2"/>
              </a:solidFill>
            </a:endParaRPr>
          </a:p>
          <a:p>
            <a:pPr marL="0" indent="0" eaLnBrk="1" hangingPunct="1">
              <a:buNone/>
            </a:pPr>
            <a:r>
              <a:rPr lang="en-GB" dirty="0"/>
              <a:t>F</a:t>
            </a:r>
            <a:r>
              <a:rPr lang="en-GB" dirty="0" smtClean="0"/>
              <a:t>rom </a:t>
            </a:r>
            <a:r>
              <a:rPr lang="en-GB" u="sng" dirty="0" smtClean="0"/>
              <a:t>industrial</a:t>
            </a:r>
            <a:r>
              <a:rPr lang="en-GB" dirty="0" smtClean="0"/>
              <a:t>, </a:t>
            </a:r>
            <a:r>
              <a:rPr lang="en-GB" u="sng" dirty="0" smtClean="0"/>
              <a:t>rural</a:t>
            </a:r>
            <a:r>
              <a:rPr lang="en-GB" dirty="0" smtClean="0"/>
              <a:t> and </a:t>
            </a:r>
            <a:r>
              <a:rPr lang="en-GB" u="sng" dirty="0" smtClean="0"/>
              <a:t>urban</a:t>
            </a:r>
            <a:r>
              <a:rPr lang="en-GB" dirty="0" smtClean="0"/>
              <a:t> environments with different sampling devices.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/>
          </a:p>
          <a:p>
            <a:pPr eaLnBrk="1" hangingPunct="1"/>
            <a:endParaRPr lang="en-GB" dirty="0" smtClean="0"/>
          </a:p>
          <a:p>
            <a:pPr eaLnBrk="1" hangingPunct="1"/>
            <a:endParaRPr lang="en-GB" b="1" dirty="0" smtClean="0"/>
          </a:p>
          <a:p>
            <a:pPr marL="0" indent="0" eaLnBrk="1" hangingPunct="1">
              <a:buNone/>
            </a:pPr>
            <a:endParaRPr lang="en-GB" u="sng" dirty="0" smtClean="0"/>
          </a:p>
          <a:p>
            <a:pPr eaLnBrk="1" hangingPunct="1"/>
            <a:endParaRPr lang="en-GB" dirty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/>
          </a:p>
          <a:p>
            <a:pPr eaLnBrk="1" hangingPunct="1"/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45" y="3830663"/>
            <a:ext cx="2826793" cy="20258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304" y="3827593"/>
            <a:ext cx="2850037" cy="20289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885" y="3827593"/>
            <a:ext cx="2909557" cy="204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title"/>
          </p:nvPr>
        </p:nvSpPr>
        <p:spPr>
          <a:xfrm>
            <a:off x="-192230" y="186354"/>
            <a:ext cx="4780792" cy="1143000"/>
          </a:xfrm>
        </p:spPr>
        <p:txBody>
          <a:bodyPr/>
          <a:lstStyle/>
          <a:p>
            <a:pPr algn="ctr"/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and Methods</a:t>
            </a:r>
          </a:p>
        </p:txBody>
      </p:sp>
      <p:sp>
        <p:nvSpPr>
          <p:cNvPr id="921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-192230" y="1606126"/>
            <a:ext cx="8905875" cy="53340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                </a:t>
            </a:r>
            <a:r>
              <a:rPr lang="en-GB" b="1" u="sng" dirty="0" smtClean="0">
                <a:solidFill>
                  <a:schemeClr val="bg2"/>
                </a:solidFill>
              </a:rPr>
              <a:t>Sampling </a:t>
            </a:r>
            <a:r>
              <a:rPr lang="en-GB" b="1" u="sng" dirty="0">
                <a:solidFill>
                  <a:schemeClr val="bg2"/>
                </a:solidFill>
              </a:rPr>
              <a:t>methods</a:t>
            </a:r>
            <a:endParaRPr lang="en-GB" sz="2000" b="1" u="sng" dirty="0">
              <a:solidFill>
                <a:schemeClr val="bg2"/>
              </a:solidFill>
            </a:endParaRPr>
          </a:p>
          <a:p>
            <a:pPr marL="0" indent="0" eaLnBrk="1" hangingPunct="1">
              <a:buNone/>
            </a:pPr>
            <a:endParaRPr lang="en-GB" dirty="0" smtClean="0"/>
          </a:p>
          <a:p>
            <a:pPr eaLnBrk="1" hangingPunct="1"/>
            <a:endParaRPr lang="en-GB" dirty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/>
          </a:p>
          <a:p>
            <a:pPr marL="0" indent="0" eaLnBrk="1" hangingPunct="1">
              <a:buNone/>
            </a:pPr>
            <a:endParaRPr lang="en-GB" dirty="0"/>
          </a:p>
          <a:p>
            <a:pPr marL="0" indent="0" eaLnBrk="1" hangingPunct="1">
              <a:buNone/>
            </a:pPr>
            <a:endParaRPr lang="en-GB" dirty="0" smtClean="0"/>
          </a:p>
          <a:p>
            <a:pPr marL="0" indent="0" eaLnBrk="1" hangingPunct="1">
              <a:buNone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589678" y="4169300"/>
            <a:ext cx="1521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  <a:latin typeface="Verdana" pitchFamily="34" charset="0"/>
              </a:rPr>
              <a:t>Coriolis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0969" y="6250942"/>
            <a:ext cx="2159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  <a:latin typeface="Verdana" pitchFamily="34" charset="0"/>
              </a:rPr>
              <a:t>SKC pumps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223851" y="6195424"/>
            <a:ext cx="2009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2"/>
                </a:solidFill>
                <a:latin typeface="Verdana" pitchFamily="34" charset="0"/>
              </a:rPr>
              <a:t>TD-Tubes</a:t>
            </a:r>
            <a:endParaRPr lang="en-GB" sz="2000" b="1" dirty="0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63101" y="2183163"/>
            <a:ext cx="3311316" cy="3273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GB" sz="2200" dirty="0" smtClean="0">
                <a:solidFill>
                  <a:srgbClr val="777777"/>
                </a:solidFill>
                <a:latin typeface="Verdana" pitchFamily="34" charset="0"/>
              </a:rPr>
              <a:t>TD-GC-MS (MVOCs)</a:t>
            </a:r>
          </a:p>
          <a:p>
            <a:pPr>
              <a:spcBef>
                <a:spcPts val="0"/>
              </a:spcBef>
            </a:pPr>
            <a:endParaRPr lang="en-GB" sz="2200" dirty="0">
              <a:solidFill>
                <a:srgbClr val="777777"/>
              </a:solidFill>
              <a:latin typeface="Verdana" pitchFamily="34" charset="0"/>
            </a:endParaRPr>
          </a:p>
          <a:p>
            <a:pPr>
              <a:spcBef>
                <a:spcPct val="20000"/>
              </a:spcBef>
            </a:pPr>
            <a:r>
              <a:rPr lang="en-GB" sz="2200" dirty="0" smtClean="0">
                <a:solidFill>
                  <a:srgbClr val="777777"/>
                </a:solidFill>
                <a:latin typeface="Verdana" pitchFamily="34" charset="0"/>
              </a:rPr>
              <a:t>Solvent extracted &amp; GC-MS </a:t>
            </a:r>
            <a:r>
              <a:rPr lang="en-GB" sz="2200" dirty="0">
                <a:solidFill>
                  <a:srgbClr val="777777"/>
                </a:solidFill>
                <a:latin typeface="Verdana" pitchFamily="34" charset="0"/>
              </a:rPr>
              <a:t>(</a:t>
            </a:r>
            <a:r>
              <a:rPr lang="en-GB" sz="2200" dirty="0" smtClean="0">
                <a:solidFill>
                  <a:srgbClr val="777777"/>
                </a:solidFill>
                <a:latin typeface="Verdana" pitchFamily="34" charset="0"/>
              </a:rPr>
              <a:t>MVOCs &amp; PLFAs)</a:t>
            </a:r>
            <a:endParaRPr lang="en-GB" sz="2200" dirty="0">
              <a:solidFill>
                <a:srgbClr val="777777"/>
              </a:solidFill>
              <a:latin typeface="Verdana" pitchFamily="34" charset="0"/>
            </a:endParaRPr>
          </a:p>
          <a:p>
            <a:pPr>
              <a:spcBef>
                <a:spcPts val="0"/>
              </a:spcBef>
            </a:pPr>
            <a:endParaRPr lang="en-GB" sz="2200" dirty="0">
              <a:solidFill>
                <a:srgbClr val="777777"/>
              </a:solidFill>
              <a:latin typeface="Verdana" pitchFamily="34" charset="0"/>
            </a:endParaRPr>
          </a:p>
          <a:p>
            <a:pPr>
              <a:spcBef>
                <a:spcPct val="20000"/>
              </a:spcBef>
            </a:pPr>
            <a:r>
              <a:rPr lang="en-GB" sz="2200" dirty="0" smtClean="0">
                <a:solidFill>
                  <a:srgbClr val="777777"/>
                </a:solidFill>
                <a:latin typeface="Verdana" pitchFamily="34" charset="0"/>
              </a:rPr>
              <a:t>HS-GC-MS </a:t>
            </a:r>
            <a:r>
              <a:rPr lang="en-GB" sz="2200" dirty="0">
                <a:solidFill>
                  <a:srgbClr val="777777"/>
                </a:solidFill>
                <a:latin typeface="Verdana" pitchFamily="34" charset="0"/>
              </a:rPr>
              <a:t>(MVOCs)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en-GB" sz="2200" dirty="0">
              <a:solidFill>
                <a:srgbClr val="777777"/>
              </a:solidFill>
              <a:latin typeface="Verdana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074034" y="1439174"/>
            <a:ext cx="49839" cy="5160296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43" y="4217578"/>
            <a:ext cx="1414857" cy="20333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700" y="2183163"/>
            <a:ext cx="1627910" cy="20344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4610" y="4217578"/>
            <a:ext cx="1531977" cy="209646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328121" y="1606126"/>
            <a:ext cx="3268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eaLnBrk="1" hangingPunct="1">
              <a:buNone/>
            </a:pPr>
            <a:r>
              <a:rPr lang="en-GB" sz="2400" b="1" u="sng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 analysis</a:t>
            </a:r>
            <a:endParaRPr lang="en-GB" sz="2400" b="1" u="sng" dirty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Right Brace 17"/>
          <p:cNvSpPr/>
          <p:nvPr/>
        </p:nvSpPr>
        <p:spPr>
          <a:xfrm rot="5400000">
            <a:off x="6493094" y="3608354"/>
            <a:ext cx="506161" cy="3043051"/>
          </a:xfrm>
          <a:prstGeom prst="rightBrace">
            <a:avLst/>
          </a:prstGeom>
          <a:ln w="19050">
            <a:solidFill>
              <a:srgbClr val="858C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285226" y="5405921"/>
            <a:ext cx="3840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err="1" smtClean="0">
                <a:solidFill>
                  <a:srgbClr val="777777"/>
                </a:solidFill>
                <a:latin typeface="Verdana" pitchFamily="34" charset="0"/>
              </a:rPr>
              <a:t>OpenChrom</a:t>
            </a:r>
            <a:r>
              <a:rPr lang="en-GB" sz="2200" dirty="0" smtClean="0">
                <a:solidFill>
                  <a:srgbClr val="777777"/>
                </a:solidFill>
                <a:latin typeface="Verdana" pitchFamily="34" charset="0"/>
              </a:rPr>
              <a:t>: Peak </a:t>
            </a:r>
            <a:r>
              <a:rPr lang="en-GB" sz="2200" dirty="0">
                <a:solidFill>
                  <a:srgbClr val="777777"/>
                </a:solidFill>
                <a:latin typeface="Verdana" pitchFamily="34" charset="0"/>
              </a:rPr>
              <a:t>identification &amp; PCA analysis</a:t>
            </a:r>
          </a:p>
        </p:txBody>
      </p:sp>
    </p:spTree>
    <p:extLst>
      <p:ext uri="{BB962C8B-B14F-4D97-AF65-F5344CB8AC3E}">
        <p14:creationId xmlns:p14="http://schemas.microsoft.com/office/powerpoint/2010/main" val="428970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5411"/>
            <a:ext cx="4206875" cy="1143000"/>
          </a:xfrm>
        </p:spPr>
        <p:txBody>
          <a:bodyPr/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Results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513" y="1557776"/>
            <a:ext cx="3839358" cy="24768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654" y="1619580"/>
            <a:ext cx="3829488" cy="24920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8433" y="4151491"/>
            <a:ext cx="3817947" cy="22247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9514" y="3889117"/>
            <a:ext cx="3957344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Waste water treatment plant</a:t>
            </a:r>
            <a:endParaRPr lang="en-GB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59654" y="3915466"/>
            <a:ext cx="382948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Rural</a:t>
            </a:r>
            <a:r>
              <a:rPr lang="en-GB" sz="1200" b="1" dirty="0"/>
              <a:t> Park</a:t>
            </a:r>
            <a:endParaRPr lang="en-GB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33126" y="6269038"/>
            <a:ext cx="3928560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Park next to a lake</a:t>
            </a:r>
            <a:endParaRPr lang="en-GB" sz="1200" b="1" dirty="0"/>
          </a:p>
        </p:txBody>
      </p:sp>
      <p:sp>
        <p:nvSpPr>
          <p:cNvPr id="3" name="TextBox 2"/>
          <p:cNvSpPr txBox="1"/>
          <p:nvPr/>
        </p:nvSpPr>
        <p:spPr>
          <a:xfrm rot="20342206">
            <a:off x="1046117" y="2758520"/>
            <a:ext cx="792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Sec-butyl nitrite</a:t>
            </a:r>
            <a:endParaRPr lang="en-GB" sz="900" dirty="0"/>
          </a:p>
        </p:txBody>
      </p:sp>
      <p:sp>
        <p:nvSpPr>
          <p:cNvPr id="13" name="TextBox 12"/>
          <p:cNvSpPr txBox="1"/>
          <p:nvPr/>
        </p:nvSpPr>
        <p:spPr>
          <a:xfrm rot="20342206">
            <a:off x="1863445" y="1993390"/>
            <a:ext cx="1295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1,3,3,3 </a:t>
            </a:r>
            <a:r>
              <a:rPr lang="en-GB" sz="900" dirty="0" err="1" smtClean="0"/>
              <a:t>tetramethyl</a:t>
            </a:r>
            <a:r>
              <a:rPr lang="en-GB" sz="900" dirty="0" smtClean="0"/>
              <a:t> butyl </a:t>
            </a:r>
            <a:r>
              <a:rPr lang="en-GB" sz="900" dirty="0" err="1" smtClean="0"/>
              <a:t>acetamide</a:t>
            </a:r>
            <a:endParaRPr lang="en-GB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2055495" y="3241656"/>
            <a:ext cx="1121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2 ethyl </a:t>
            </a:r>
            <a:r>
              <a:rPr lang="en-GB" sz="900" dirty="0" err="1" smtClean="0"/>
              <a:t>heptanoic</a:t>
            </a:r>
            <a:r>
              <a:rPr lang="en-GB" sz="900" dirty="0" smtClean="0"/>
              <a:t> acid</a:t>
            </a:r>
            <a:endParaRPr lang="en-GB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2582046" y="2534942"/>
            <a:ext cx="1189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9,1 </a:t>
            </a:r>
            <a:r>
              <a:rPr lang="en-GB" sz="900" dirty="0" err="1" smtClean="0"/>
              <a:t>antracenedione</a:t>
            </a:r>
            <a:endParaRPr lang="en-GB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2748186" y="2996585"/>
            <a:ext cx="100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Prednisolone acetate</a:t>
            </a:r>
            <a:endParaRPr lang="en-GB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3351355" y="3313492"/>
            <a:ext cx="1005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err="1" smtClean="0"/>
              <a:t>Pentaethyl</a:t>
            </a:r>
            <a:r>
              <a:rPr lang="en-GB" sz="900" b="1" dirty="0" smtClean="0"/>
              <a:t> thiocyanate</a:t>
            </a:r>
            <a:endParaRPr lang="en-GB" sz="9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902150" y="2883502"/>
            <a:ext cx="10057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err="1" smtClean="0"/>
              <a:t>Thiocyanic</a:t>
            </a:r>
            <a:r>
              <a:rPr lang="en-GB" sz="900" b="1" dirty="0" smtClean="0"/>
              <a:t> acid methyl ester</a:t>
            </a:r>
            <a:endParaRPr lang="en-GB" sz="9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606752" y="2139080"/>
            <a:ext cx="1002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Digitoxin</a:t>
            </a:r>
            <a:endParaRPr lang="en-GB" sz="9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3378362" y="2718352"/>
            <a:ext cx="10966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9 tetradecen-1-ol</a:t>
            </a:r>
            <a:endParaRPr lang="en-GB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3999132" y="2499790"/>
            <a:ext cx="7158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Dodecane</a:t>
            </a:r>
            <a:endParaRPr lang="en-GB" sz="9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5936794" y="3418815"/>
            <a:ext cx="1002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Benzene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421404" y="1865528"/>
            <a:ext cx="70016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4-{2-Dimethylamino)ethyl}</a:t>
            </a:r>
            <a:r>
              <a:rPr lang="en-GB" sz="900" dirty="0" err="1" smtClean="0"/>
              <a:t>morpholine</a:t>
            </a:r>
            <a:endParaRPr lang="en-GB" sz="9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6806380" y="2968670"/>
            <a:ext cx="700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Tetraethyl silicate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489696" y="3395902"/>
            <a:ext cx="7181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Colchicine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332718" y="2765774"/>
            <a:ext cx="931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Octadecanoic</a:t>
            </a:r>
            <a:r>
              <a:rPr lang="en-GB" sz="900" dirty="0" smtClean="0"/>
              <a:t> acid 2 </a:t>
            </a:r>
            <a:r>
              <a:rPr lang="en-GB" sz="900" dirty="0" err="1" smtClean="0"/>
              <a:t>hydroxyetoxy</a:t>
            </a:r>
            <a:r>
              <a:rPr lang="en-GB" sz="900" dirty="0" smtClean="0"/>
              <a:t> ethyl ester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30496" y="5026609"/>
            <a:ext cx="11433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Butanamide</a:t>
            </a:r>
            <a:r>
              <a:rPr lang="en-GB" sz="900" dirty="0" smtClean="0"/>
              <a:t> N-2 </a:t>
            </a:r>
            <a:r>
              <a:rPr lang="en-GB" sz="900" dirty="0" err="1" smtClean="0"/>
              <a:t>methoxyphenyl</a:t>
            </a:r>
            <a:r>
              <a:rPr lang="en-GB" sz="900" dirty="0" smtClean="0"/>
              <a:t> 3-oxo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10159" y="5412885"/>
            <a:ext cx="11200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2,3,6 </a:t>
            </a:r>
            <a:r>
              <a:rPr lang="en-GB" sz="900" dirty="0" err="1" smtClean="0"/>
              <a:t>Trichlorobenzaldehyde</a:t>
            </a:r>
            <a:endParaRPr lang="en-GB" sz="9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3557662" y="5574279"/>
            <a:ext cx="11433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3-Methyl pentane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206875" y="4401366"/>
            <a:ext cx="11200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4,2 Dimethyl amino ethyl </a:t>
            </a:r>
            <a:r>
              <a:rPr lang="en-GB" sz="900" dirty="0" err="1" smtClean="0"/>
              <a:t>morpholine</a:t>
            </a:r>
            <a:endParaRPr lang="en-GB" sz="9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4489493" y="4898281"/>
            <a:ext cx="11200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Dibutyl</a:t>
            </a:r>
            <a:r>
              <a:rPr lang="en-GB" sz="900" dirty="0" smtClean="0"/>
              <a:t> </a:t>
            </a:r>
            <a:r>
              <a:rPr lang="en-GB" sz="900" dirty="0" err="1" smtClean="0"/>
              <a:t>methanephosphonate</a:t>
            </a:r>
            <a:endParaRPr lang="en-GB" sz="9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5232311" y="5757905"/>
            <a:ext cx="9251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Benzaldehyde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722535" y="5574279"/>
            <a:ext cx="9251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Acetophenone</a:t>
            </a:r>
            <a:endParaRPr lang="en-GB" sz="9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6185105" y="5101167"/>
            <a:ext cx="9251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err="1" smtClean="0"/>
              <a:t>Thyocyanic</a:t>
            </a:r>
            <a:r>
              <a:rPr lang="en-GB" sz="900" b="1" dirty="0" smtClean="0"/>
              <a:t> acid methyl ester</a:t>
            </a:r>
          </a:p>
        </p:txBody>
      </p:sp>
    </p:spTree>
    <p:extLst>
      <p:ext uri="{BB962C8B-B14F-4D97-AF65-F5344CB8AC3E}">
        <p14:creationId xmlns:p14="http://schemas.microsoft.com/office/powerpoint/2010/main" val="39329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nfield">
  <a:themeElements>
    <a:clrScheme name="CranfieldPreferr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ranfieldPreferred">
      <a:majorFont>
        <a:latin typeface="DefusedLigh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nfieldPreferr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referr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referr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referr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referr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referr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referr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referr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referr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referr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referr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referr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ranfieldPlain">
  <a:themeElements>
    <a:clrScheme name="Picture Cranfield Bra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cture Cranfield Brand">
      <a:majorFont>
        <a:latin typeface="DefusedLigh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cture Cranfield Bra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cture Cranfield Bra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cture Cranfield Bra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cture Cranfield Bra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cture Cranfield Bra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cture Cranfield Bra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cture Cranfield Bra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cture Cranfield Bra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cture Cranfield Bra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cture Cranfield Bra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cture Cranfield Bra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cture Cranfield Bra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Cranfield</Template>
  <TotalTime>800</TotalTime>
  <Words>181</Words>
  <Application>Microsoft Office PowerPoint</Application>
  <PresentationFormat>On-screen Show (4:3)</PresentationFormat>
  <Paragraphs>80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Verdana</vt:lpstr>
      <vt:lpstr>Wingdings</vt:lpstr>
      <vt:lpstr>DefusedLight</vt:lpstr>
      <vt:lpstr>Arial</vt:lpstr>
      <vt:lpstr>Cranfield</vt:lpstr>
      <vt:lpstr>CranfieldPlain</vt:lpstr>
      <vt:lpstr>Advanced rapid monitoring of bioaerosols   </vt:lpstr>
      <vt:lpstr>Introduction</vt:lpstr>
      <vt:lpstr>Material and Methods</vt:lpstr>
      <vt:lpstr>Material and Methods</vt:lpstr>
      <vt:lpstr>Preliminary Results</vt:lpstr>
    </vt:vector>
  </TitlesOfParts>
  <Company>Cranfield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30pt  Date, defused light 20pt  Presenter’s Full Name, defused light 16pt Position, defused light 16pt</dc:title>
  <dc:creator>ns01fcs</dc:creator>
  <cp:lastModifiedBy>user</cp:lastModifiedBy>
  <cp:revision>70</cp:revision>
  <dcterms:created xsi:type="dcterms:W3CDTF">2013-11-20T10:54:57Z</dcterms:created>
  <dcterms:modified xsi:type="dcterms:W3CDTF">2016-01-05T17:13:05Z</dcterms:modified>
</cp:coreProperties>
</file>