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59"/>
  </p:normalViewPr>
  <p:slideViewPr>
    <p:cSldViewPr snapToGrid="0" snapToObjects="1">
      <p:cViewPr varScale="1">
        <p:scale>
          <a:sx n="47" d="100"/>
          <a:sy n="47" d="100"/>
        </p:scale>
        <p:origin x="216" y="1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8701B-D8A7-8948-BE68-524CCE903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FF0EF-B4A3-8E41-B826-C50A8A55B3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CDC09-B57C-8246-A9BE-7D1D4B8BE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AE15C-8C8E-ED4B-8056-B9AED355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97B98-5291-7346-A112-739647971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4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571BB-2DC5-A841-A711-C845C6966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FAC91A-0200-6A4C-A26E-D0E8FE80ED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C74C0-092D-6244-817B-E84621EBE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E1688-DF6F-8B4D-8514-81ABAD1D1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BA2E9-479A-DD48-84BD-A4DAB5944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32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CCBA95-2DFB-584B-926A-65CBD9B4EB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FC7482-FC0F-7249-8A85-0A4D38E86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2BE40-9647-074C-9843-8010DF58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B44B9-1C14-4F4A-829C-B10988CCA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0C947-DD7D-DC4B-A940-EC134F853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2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8C7C7-6EEB-9746-BAF0-9ADAE41F7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79D72-EBE3-2B47-A882-93C82AB55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31AAB-211E-5942-A71B-15F1FE1FD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4AA2A-E291-EF4A-8416-C153F4B0B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558D2-E3AF-0C43-93A4-E436652D3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5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B577A-CAF3-3949-8852-15D8D2BE7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BDB12-CC65-914B-832A-74D3F2370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DFA72-9FA3-C04F-A5BC-FED12C560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2B03C-7DE6-1E40-A0AC-495936EEA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FABAF-BD4B-BD4E-973F-0E366BDE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98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85E96-83C2-D347-81DE-252D03F57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D2BCE-8207-124F-8D38-F8B6399F6B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88CFA7-C981-944B-9070-0B4498876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AF3111-6687-A34A-8CEA-960985F99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38CFE-D9B2-974D-AAD8-8D8F65AD5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FA306-D42B-DB44-930C-C7F585060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3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10928-8F98-E348-95A3-1FB1CC772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4B348-F33D-2B4A-AD6D-0944EBF3F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3B52B6-0788-0D41-AFA0-F9EECCB18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1E290F-CA78-0241-BA7D-F3C38DEC17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1D2CF9-20E7-864F-A549-2DECE15A19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B4C54-31E4-BD42-8888-FB858ACD1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9E02B8-95E8-724F-8FD2-218798FD9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D1FA3E-E7FF-444A-865E-664E9EBF8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6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163D5-5CC5-894B-9410-B29DE1CBC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423D16-CF19-E748-97FB-09CC2FA4D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BDBBA2-B30F-F44F-8687-5909D4CFD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C5FDE-407B-5349-8713-3D6900392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3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234DC-6256-B147-ABAA-056B3AF4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01A2BF-6C0F-4A40-BAFE-A1EC90F8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715ABD-DE42-E540-A87F-6BB765C1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1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590C9-CC14-094F-9A21-7E5CA6D1C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AEC67-4278-A74A-A228-71E34AEF5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A39DF-F53E-A246-9426-D4BD21D21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9C7F2-18A8-064E-B274-5B7E59DF5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EBEDE-B294-0941-AD37-6AF5989A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CE1BC1-2344-7B41-AD02-8FCE52B57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024A9-8062-004D-BBCB-0BA89501B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2E99E6-49F7-BE4A-A2C9-C5B74AD58C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0DBBE0-FABB-C54B-9C1A-208E2536E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CDD2A9-8921-5341-BB0B-95C2495E0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4AE723-713F-C140-83AB-0D0D4F255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20239-EA87-7B42-AC37-53D383971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5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89BA82-AB42-8D4E-9557-7B905095F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64DDF-EE61-6A41-BB40-58073323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FB901-1089-AD4D-A94F-6A04096DA2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41F7B-6DB7-FA46-8767-28A630FA2D22}" type="datetimeFigureOut">
              <a:rPr lang="en-US" smtClean="0"/>
              <a:t>11/7/21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60790-74AF-9649-B14A-A34CBEF9C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8E634-9A77-8C4C-845C-E41FB8991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461AB-5A00-E348-8CC4-B97D3692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1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y, outdoor, road, street&#10;&#10;Description automatically generated">
            <a:extLst>
              <a:ext uri="{FF2B5EF4-FFF2-40B4-BE49-F238E27FC236}">
                <a16:creationId xmlns:a16="http://schemas.microsoft.com/office/drawing/2014/main" id="{745E9087-1A3C-2442-B646-172224AB30E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789151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D662DF0-50AD-5140-B715-598C43510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3946" y="6210290"/>
            <a:ext cx="1318054" cy="1498609"/>
          </a:xfrm>
          <a:prstGeom prst="rect">
            <a:avLst/>
          </a:prstGeom>
        </p:spPr>
      </p:pic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4D083119-DC41-9448-8165-5F347CFDD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937620"/>
            <a:ext cx="1930400" cy="850900"/>
          </a:xfrm>
          <a:prstGeom prst="rect">
            <a:avLst/>
          </a:prstGeom>
        </p:spPr>
      </p:pic>
      <p:pic>
        <p:nvPicPr>
          <p:cNvPr id="9" name="Picture 8" descr="A picture containing wall, person&#10;&#10;Description automatically generated">
            <a:extLst>
              <a:ext uri="{FF2B5EF4-FFF2-40B4-BE49-F238E27FC236}">
                <a16:creationId xmlns:a16="http://schemas.microsoft.com/office/drawing/2014/main" id="{665ED160-C006-B743-BBFE-B9EA4867B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008" y="1242500"/>
            <a:ext cx="2596979" cy="4116407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6147DA-13D3-F947-A822-E444015AFD22}"/>
              </a:ext>
            </a:extLst>
          </p:cNvPr>
          <p:cNvSpPr txBox="1"/>
          <p:nvPr/>
        </p:nvSpPr>
        <p:spPr>
          <a:xfrm>
            <a:off x="4786623" y="656201"/>
            <a:ext cx="69815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Veterans resident in Northern Ireland: a hidden population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‘The relationship between trauma, mental health, alcohol and help-seeking’</a:t>
            </a:r>
          </a:p>
          <a:p>
            <a:pPr algn="ctr"/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Troubles Reservist status predicted collective mental health; </a:t>
            </a:r>
          </a:p>
          <a:p>
            <a:pPr algn="ctr"/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Comorbid mental health rates were high BUT risky alcohol in all classes;</a:t>
            </a:r>
          </a:p>
          <a:p>
            <a:pPr algn="r"/>
            <a:endParaRPr lang="en-US" sz="2000" b="1" dirty="0">
              <a:solidFill>
                <a:srgbClr val="FF0000"/>
              </a:solidFill>
            </a:endParaRPr>
          </a:p>
          <a:p>
            <a:pPr algn="r"/>
            <a:r>
              <a:rPr lang="en-US" sz="2000" b="1" dirty="0">
                <a:solidFill>
                  <a:srgbClr val="FF0000"/>
                </a:solidFill>
              </a:rPr>
              <a:t>Mental health and transition predicted medication use;</a:t>
            </a:r>
          </a:p>
          <a:p>
            <a:pPr algn="r"/>
            <a:r>
              <a:rPr lang="en-US" sz="2000" b="1" dirty="0">
                <a:solidFill>
                  <a:srgbClr val="FF0000"/>
                </a:solidFill>
              </a:rPr>
              <a:t>Transition predicated therapy use;</a:t>
            </a:r>
          </a:p>
          <a:p>
            <a:pPr algn="r"/>
            <a:r>
              <a:rPr lang="en-US" sz="2000" b="1" dirty="0">
                <a:solidFill>
                  <a:srgbClr val="FF0000"/>
                </a:solidFill>
              </a:rPr>
              <a:t>Support was considered poor;</a:t>
            </a:r>
          </a:p>
          <a:p>
            <a:pPr algn="ctr"/>
            <a:endParaRPr lang="en-US" sz="2000" b="1" dirty="0">
              <a:solidFill>
                <a:srgbClr val="FF0000"/>
              </a:solidFill>
            </a:endParaRPr>
          </a:p>
          <a:p>
            <a:pPr algn="ctr"/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HOW DO YOU REACH THOSE WHO WISH TO REMAIN HIDDEN??</a:t>
            </a:r>
          </a:p>
        </p:txBody>
      </p:sp>
      <p:pic>
        <p:nvPicPr>
          <p:cNvPr id="12" name="Picture 11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F4B4DF8E-672E-DC46-84EF-F66EE7FDEA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995" y="2338753"/>
            <a:ext cx="973434" cy="812684"/>
          </a:xfrm>
          <a:prstGeom prst="rect">
            <a:avLst/>
          </a:prstGeom>
        </p:spPr>
      </p:pic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E7389FCC-AAE1-9342-9795-8B64340FF8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3711" y="3360439"/>
            <a:ext cx="793785" cy="81268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90E0C6D-8E77-6247-8687-6BBECEC52500}"/>
              </a:ext>
            </a:extLst>
          </p:cNvPr>
          <p:cNvSpPr txBox="1"/>
          <p:nvPr/>
        </p:nvSpPr>
        <p:spPr>
          <a:xfrm>
            <a:off x="1930400" y="6917792"/>
            <a:ext cx="5350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Catherine Hitch, MSc – chitch01@qub.ac.uk</a:t>
            </a:r>
          </a:p>
          <a:p>
            <a:r>
              <a:rPr lang="en-US" dirty="0"/>
              <a:t>Supervisors: Paul Toner, PhD and Cherie Armour, PhD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1DE6BF-CA76-3B4E-AB64-59D6A3681C5C}"/>
              </a:ext>
            </a:extLst>
          </p:cNvPr>
          <p:cNvSpPr txBox="1"/>
          <p:nvPr/>
        </p:nvSpPr>
        <p:spPr>
          <a:xfrm>
            <a:off x="8439664" y="7498191"/>
            <a:ext cx="27926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Image courtesy of R Doherty Photography ©</a:t>
            </a:r>
          </a:p>
        </p:txBody>
      </p:sp>
      <p:pic>
        <p:nvPicPr>
          <p:cNvPr id="4" name="Picture 3" descr="A red sign with white letters&#10;&#10;Description automatically generated with low confidence">
            <a:extLst>
              <a:ext uri="{FF2B5EF4-FFF2-40B4-BE49-F238E27FC236}">
                <a16:creationId xmlns:a16="http://schemas.microsoft.com/office/drawing/2014/main" id="{5A6E438E-7F0E-0E40-B5C8-2141A7BE6F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6623" y="4467286"/>
            <a:ext cx="792314" cy="733406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750F16A7-B7BD-E847-8E78-A9AAB77F8A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53510" y="5518508"/>
            <a:ext cx="914185" cy="75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58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37" ma:contentTypeDescription="Create a new document." ma:contentTypeScope="" ma:versionID="7e6e6d8258d22fb60c6b37909eebc3e8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7963e86e1dd2b2cf146a33b2845ef6d8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befa8e6-0c44-4bfe-9779-8d7a84fb3175">ZNTPA22U26M5-508161713-232370</_dlc_DocId>
    <_dlc_DocIdUrl xmlns="8befa8e6-0c44-4bfe-9779-8d7a84fb3175">
      <Url>https://cranfield.sharepoint.com/sites/CDSShare/_layouts/15/DocIdRedir.aspx?ID=ZNTPA22U26M5-508161713-232370</Url>
      <Description>ZNTPA22U26M5-508161713-232370</Description>
    </_dlc_DocIdUrl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B1F397F-D4DB-4F68-B343-1541E122CB39}"/>
</file>

<file path=customXml/itemProps2.xml><?xml version="1.0" encoding="utf-8"?>
<ds:datastoreItem xmlns:ds="http://schemas.openxmlformats.org/officeDocument/2006/customXml" ds:itemID="{3EE210DF-2F39-47C3-81FE-D2261775C374}"/>
</file>

<file path=customXml/itemProps3.xml><?xml version="1.0" encoding="utf-8"?>
<ds:datastoreItem xmlns:ds="http://schemas.openxmlformats.org/officeDocument/2006/customXml" ds:itemID="{0827CA49-A944-4320-B061-2D0348C291E2}"/>
</file>

<file path=customXml/itemProps4.xml><?xml version="1.0" encoding="utf-8"?>
<ds:datastoreItem xmlns:ds="http://schemas.openxmlformats.org/officeDocument/2006/customXml" ds:itemID="{F854A785-B944-47CE-A340-006B8543C102}"/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102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 Hitch</dc:creator>
  <cp:lastModifiedBy>Catherine Hitch</cp:lastModifiedBy>
  <cp:revision>7</cp:revision>
  <dcterms:created xsi:type="dcterms:W3CDTF">2021-10-18T14:31:13Z</dcterms:created>
  <dcterms:modified xsi:type="dcterms:W3CDTF">2021-11-08T08:57:52Z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0x0101008FD6B55E92C21B4CB6E510D8EA572678</vt:lpwstr>
  </property>
  <property fmtid="{D5CDD505-2E9C-101B-9397-08002B2CF9AE}" pid="3" name="_dlc_DocIdItemGuid">
    <vt:lpwstr>24cc4318-589b-47bc-97cc-dd8b5abe2df8</vt:lpwstr>
  </property>
</Properties>
</file>