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  <p:sldMasterId id="2147483650" r:id="rId5"/>
  </p:sldMasterIdLst>
  <p:notesMasterIdLst>
    <p:notesMasterId r:id="rId7"/>
  </p:notesMasterIdLst>
  <p:sldIdLst>
    <p:sldId id="257" r:id="rId6"/>
  </p:sldIdLst>
  <p:sldSz cx="21388388" cy="30279975"/>
  <p:notesSz cx="6858000" cy="9144000"/>
  <p:defaultTextStyle>
    <a:defPPr>
      <a:defRPr lang="en-US"/>
    </a:defPPr>
    <a:lvl1pPr marL="0" algn="l" defTabSz="2480036" rtl="0" eaLnBrk="1" latinLnBrk="0" hangingPunct="1">
      <a:defRPr sz="4882" kern="1200">
        <a:solidFill>
          <a:schemeClr val="tx1"/>
        </a:solidFill>
        <a:latin typeface="+mn-lt"/>
        <a:ea typeface="+mn-ea"/>
        <a:cs typeface="+mn-cs"/>
      </a:defRPr>
    </a:lvl1pPr>
    <a:lvl2pPr marL="1240018" algn="l" defTabSz="2480036" rtl="0" eaLnBrk="1" latinLnBrk="0" hangingPunct="1">
      <a:defRPr sz="4882" kern="1200">
        <a:solidFill>
          <a:schemeClr val="tx1"/>
        </a:solidFill>
        <a:latin typeface="+mn-lt"/>
        <a:ea typeface="+mn-ea"/>
        <a:cs typeface="+mn-cs"/>
      </a:defRPr>
    </a:lvl2pPr>
    <a:lvl3pPr marL="2480036" algn="l" defTabSz="2480036" rtl="0" eaLnBrk="1" latinLnBrk="0" hangingPunct="1">
      <a:defRPr sz="4882" kern="1200">
        <a:solidFill>
          <a:schemeClr val="tx1"/>
        </a:solidFill>
        <a:latin typeface="+mn-lt"/>
        <a:ea typeface="+mn-ea"/>
        <a:cs typeface="+mn-cs"/>
      </a:defRPr>
    </a:lvl3pPr>
    <a:lvl4pPr marL="3720054" algn="l" defTabSz="2480036" rtl="0" eaLnBrk="1" latinLnBrk="0" hangingPunct="1">
      <a:defRPr sz="4882" kern="1200">
        <a:solidFill>
          <a:schemeClr val="tx1"/>
        </a:solidFill>
        <a:latin typeface="+mn-lt"/>
        <a:ea typeface="+mn-ea"/>
        <a:cs typeface="+mn-cs"/>
      </a:defRPr>
    </a:lvl4pPr>
    <a:lvl5pPr marL="4960071" algn="l" defTabSz="2480036" rtl="0" eaLnBrk="1" latinLnBrk="0" hangingPunct="1">
      <a:defRPr sz="4882" kern="1200">
        <a:solidFill>
          <a:schemeClr val="tx1"/>
        </a:solidFill>
        <a:latin typeface="+mn-lt"/>
        <a:ea typeface="+mn-ea"/>
        <a:cs typeface="+mn-cs"/>
      </a:defRPr>
    </a:lvl5pPr>
    <a:lvl6pPr marL="6200089" algn="l" defTabSz="2480036" rtl="0" eaLnBrk="1" latinLnBrk="0" hangingPunct="1">
      <a:defRPr sz="4882" kern="1200">
        <a:solidFill>
          <a:schemeClr val="tx1"/>
        </a:solidFill>
        <a:latin typeface="+mn-lt"/>
        <a:ea typeface="+mn-ea"/>
        <a:cs typeface="+mn-cs"/>
      </a:defRPr>
    </a:lvl6pPr>
    <a:lvl7pPr marL="7440107" algn="l" defTabSz="2480036" rtl="0" eaLnBrk="1" latinLnBrk="0" hangingPunct="1">
      <a:defRPr sz="4882" kern="1200">
        <a:solidFill>
          <a:schemeClr val="tx1"/>
        </a:solidFill>
        <a:latin typeface="+mn-lt"/>
        <a:ea typeface="+mn-ea"/>
        <a:cs typeface="+mn-cs"/>
      </a:defRPr>
    </a:lvl7pPr>
    <a:lvl8pPr marL="8680125" algn="l" defTabSz="2480036" rtl="0" eaLnBrk="1" latinLnBrk="0" hangingPunct="1">
      <a:defRPr sz="4882" kern="1200">
        <a:solidFill>
          <a:schemeClr val="tx1"/>
        </a:solidFill>
        <a:latin typeface="+mn-lt"/>
        <a:ea typeface="+mn-ea"/>
        <a:cs typeface="+mn-cs"/>
      </a:defRPr>
    </a:lvl8pPr>
    <a:lvl9pPr marL="9920143" algn="l" defTabSz="2480036" rtl="0" eaLnBrk="1" latinLnBrk="0" hangingPunct="1">
      <a:defRPr sz="4882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9537">
          <p15:clr>
            <a:srgbClr val="A4A3A4"/>
          </p15:clr>
        </p15:guide>
        <p15:guide id="2" pos="673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1EBD2"/>
    <a:srgbClr val="D0E8DB"/>
    <a:srgbClr val="BCDECB"/>
    <a:srgbClr val="27B374"/>
    <a:srgbClr val="DAEFF6"/>
    <a:srgbClr val="C4E2D2"/>
    <a:srgbClr val="B3F3DE"/>
    <a:srgbClr val="1EBC87"/>
    <a:srgbClr val="D6F6F3"/>
    <a:srgbClr val="C9F3E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730" autoAdjust="0"/>
    <p:restoredTop sz="99756" autoAdjust="0"/>
  </p:normalViewPr>
  <p:slideViewPr>
    <p:cSldViewPr snapToGrid="0" snapToObjects="1">
      <p:cViewPr>
        <p:scale>
          <a:sx n="40" d="100"/>
          <a:sy n="40" d="100"/>
        </p:scale>
        <p:origin x="-1134" y="3546"/>
      </p:cViewPr>
      <p:guideLst>
        <p:guide orient="horz" pos="9537"/>
        <p:guide pos="673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tableStyles" Target="tableStyles.xml"/><Relationship Id="rId5" Type="http://schemas.openxmlformats.org/officeDocument/2006/relationships/slideMaster" Target="slideMasters/slideMaster2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\\cns.cranfield.ac.uk\filestore\Groups\SWEE\TradeWaste\BNR-to-AD_graphs_from_general_to_parameters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\\cns.cranfield.ac.uk\filestore\Groups\SWEE\TradeWaste\Meeting_04-05-17_graphs_from_general_to_parameters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s263547\Dropbox\Shared%20more4\29-01-18_meeting\working_on_versions\BMP_All_21-02-18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s263547\Dropbox\Shared%20more4\29-01-18_meeting\working_on_versions\BMP_All_21-02-18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8954513888888889"/>
          <c:y val="6.5528240740740748E-2"/>
          <c:w val="0.67477256944444453"/>
          <c:h val="0.83281388888888885"/>
        </c:manualLayout>
      </c:layout>
      <c:barChart>
        <c:barDir val="col"/>
        <c:grouping val="stacked"/>
        <c:varyColors val="0"/>
        <c:ser>
          <c:idx val="1"/>
          <c:order val="1"/>
          <c:tx>
            <c:strRef>
              <c:f>Average_graphs!$B$18</c:f>
              <c:strCache>
                <c:ptCount val="1"/>
                <c:pt idx="0">
                  <c:v>min</c:v>
                </c:pt>
              </c:strCache>
            </c:strRef>
          </c:tx>
          <c:spPr>
            <a:noFill/>
            <a:ln w="28575">
              <a:noFill/>
            </a:ln>
          </c:spPr>
          <c:invertIfNegative val="0"/>
          <c:cat>
            <c:strRef>
              <c:f>Average_graphs!$E$30:$E$33</c:f>
              <c:strCache>
                <c:ptCount val="4"/>
                <c:pt idx="0">
                  <c:v>Total</c:v>
                </c:pt>
                <c:pt idx="1">
                  <c:v>BNR</c:v>
                </c:pt>
                <c:pt idx="2">
                  <c:v>AD</c:v>
                </c:pt>
                <c:pt idx="3">
                  <c:v>HST</c:v>
                </c:pt>
              </c:strCache>
            </c:strRef>
          </c:cat>
          <c:val>
            <c:numRef>
              <c:f>Average_graphs!$J$18:$J$21</c:f>
              <c:numCache>
                <c:formatCode>General</c:formatCode>
                <c:ptCount val="4"/>
                <c:pt idx="0">
                  <c:v>0.56860036832412519</c:v>
                </c:pt>
                <c:pt idx="1">
                  <c:v>0.56860036832412519</c:v>
                </c:pt>
                <c:pt idx="2">
                  <c:v>1.0933333333333333</c:v>
                </c:pt>
                <c:pt idx="3">
                  <c:v>5.1079999999999997</c:v>
                </c:pt>
              </c:numCache>
            </c:numRef>
          </c:val>
        </c:ser>
        <c:ser>
          <c:idx val="2"/>
          <c:order val="2"/>
          <c:tx>
            <c:strRef>
              <c:f>Average_graphs!$B$22</c:f>
              <c:strCache>
                <c:ptCount val="1"/>
                <c:pt idx="0">
                  <c:v>T1-min</c:v>
                </c:pt>
              </c:strCache>
            </c:strRef>
          </c:tx>
          <c:spPr>
            <a:noFill/>
            <a:ln w="28575">
              <a:noFill/>
            </a:ln>
          </c:spPr>
          <c:invertIfNegative val="0"/>
          <c:errBars>
            <c:errBarType val="minus"/>
            <c:errValType val="percentage"/>
            <c:noEndCap val="1"/>
            <c:val val="100"/>
          </c:errBars>
          <c:cat>
            <c:strRef>
              <c:f>Average_graphs!$E$30:$E$33</c:f>
              <c:strCache>
                <c:ptCount val="4"/>
                <c:pt idx="0">
                  <c:v>Total</c:v>
                </c:pt>
                <c:pt idx="1">
                  <c:v>BNR</c:v>
                </c:pt>
                <c:pt idx="2">
                  <c:v>AD</c:v>
                </c:pt>
                <c:pt idx="3">
                  <c:v>HST</c:v>
                </c:pt>
              </c:strCache>
            </c:strRef>
          </c:cat>
          <c:val>
            <c:numRef>
              <c:f>Average_graphs!$J$22:$J$25</c:f>
              <c:numCache>
                <c:formatCode>General</c:formatCode>
                <c:ptCount val="4"/>
                <c:pt idx="0">
                  <c:v>52.985509478913038</c:v>
                </c:pt>
                <c:pt idx="1">
                  <c:v>299.31181054073488</c:v>
                </c:pt>
                <c:pt idx="2">
                  <c:v>7.5446666666666662</c:v>
                </c:pt>
                <c:pt idx="3">
                  <c:v>4.0895000000000001</c:v>
                </c:pt>
              </c:numCache>
            </c:numRef>
          </c:val>
        </c:ser>
        <c:ser>
          <c:idx val="3"/>
          <c:order val="3"/>
          <c:tx>
            <c:strRef>
              <c:f>Average_graphs!$B$26</c:f>
              <c:strCache>
                <c:ptCount val="1"/>
                <c:pt idx="0">
                  <c:v>M-T1</c:v>
                </c:pt>
              </c:strCache>
            </c:strRef>
          </c:tx>
          <c:spPr>
            <a:solidFill>
              <a:schemeClr val="tx2">
                <a:lumMod val="40000"/>
                <a:lumOff val="60000"/>
              </a:schemeClr>
            </a:solidFill>
            <a:ln w="12700">
              <a:solidFill>
                <a:schemeClr val="tx2"/>
              </a:solidFill>
            </a:ln>
          </c:spPr>
          <c:invertIfNegative val="0"/>
          <c:cat>
            <c:strRef>
              <c:f>Average_graphs!$E$30:$E$33</c:f>
              <c:strCache>
                <c:ptCount val="4"/>
                <c:pt idx="0">
                  <c:v>Total</c:v>
                </c:pt>
                <c:pt idx="1">
                  <c:v>BNR</c:v>
                </c:pt>
                <c:pt idx="2">
                  <c:v>AD</c:v>
                </c:pt>
                <c:pt idx="3">
                  <c:v>HST</c:v>
                </c:pt>
              </c:strCache>
            </c:strRef>
          </c:cat>
          <c:val>
            <c:numRef>
              <c:f>Average_graphs!$J$26:$J$29</c:f>
              <c:numCache>
                <c:formatCode>General</c:formatCode>
                <c:ptCount val="4"/>
                <c:pt idx="0">
                  <c:v>262.3392017688812</c:v>
                </c:pt>
                <c:pt idx="1">
                  <c:v>6584.6728570815239</c:v>
                </c:pt>
                <c:pt idx="2">
                  <c:v>45.050888888888892</c:v>
                </c:pt>
                <c:pt idx="3">
                  <c:v>1.1080555555555556</c:v>
                </c:pt>
              </c:numCache>
            </c:numRef>
          </c:val>
        </c:ser>
        <c:ser>
          <c:idx val="4"/>
          <c:order val="4"/>
          <c:tx>
            <c:strRef>
              <c:f>Average_graphs!$B$30</c:f>
              <c:strCache>
                <c:ptCount val="1"/>
                <c:pt idx="0">
                  <c:v>T3-M</c:v>
                </c:pt>
              </c:strCache>
            </c:strRef>
          </c:tx>
          <c:spPr>
            <a:solidFill>
              <a:schemeClr val="tx2">
                <a:lumMod val="40000"/>
                <a:lumOff val="60000"/>
              </a:schemeClr>
            </a:solidFill>
            <a:ln w="12700">
              <a:solidFill>
                <a:schemeClr val="tx2"/>
              </a:solidFill>
            </a:ln>
          </c:spPr>
          <c:invertIfNegative val="0"/>
          <c:cat>
            <c:strRef>
              <c:f>Average_graphs!$E$30:$E$33</c:f>
              <c:strCache>
                <c:ptCount val="4"/>
                <c:pt idx="0">
                  <c:v>Total</c:v>
                </c:pt>
                <c:pt idx="1">
                  <c:v>BNR</c:v>
                </c:pt>
                <c:pt idx="2">
                  <c:v>AD</c:v>
                </c:pt>
                <c:pt idx="3">
                  <c:v>HST</c:v>
                </c:pt>
              </c:strCache>
            </c:strRef>
          </c:cat>
          <c:val>
            <c:numRef>
              <c:f>Average_graphs!$J$30:$J$33</c:f>
              <c:numCache>
                <c:formatCode>General</c:formatCode>
                <c:ptCount val="4"/>
                <c:pt idx="0">
                  <c:v>13934.522866056477</c:v>
                </c:pt>
                <c:pt idx="1">
                  <c:v>14845.733323173563</c:v>
                </c:pt>
                <c:pt idx="2">
                  <c:v>117.06825396825394</c:v>
                </c:pt>
                <c:pt idx="3">
                  <c:v>28.259444444444441</c:v>
                </c:pt>
              </c:numCache>
            </c:numRef>
          </c:val>
        </c:ser>
        <c:ser>
          <c:idx val="0"/>
          <c:order val="0"/>
          <c:tx>
            <c:strRef>
              <c:f>Average_graphs!$B$34</c:f>
              <c:strCache>
                <c:ptCount val="1"/>
                <c:pt idx="0">
                  <c:v>max-T3</c:v>
                </c:pt>
              </c:strCache>
            </c:strRef>
          </c:tx>
          <c:spPr>
            <a:noFill/>
            <a:ln w="28575">
              <a:noFill/>
            </a:ln>
          </c:spPr>
          <c:invertIfNegative val="0"/>
          <c:errBars>
            <c:errBarType val="minus"/>
            <c:errValType val="percentage"/>
            <c:noEndCap val="1"/>
            <c:val val="100"/>
          </c:errBars>
          <c:cat>
            <c:strRef>
              <c:f>Average_graphs!$E$30:$E$33</c:f>
              <c:strCache>
                <c:ptCount val="4"/>
                <c:pt idx="0">
                  <c:v>Total</c:v>
                </c:pt>
                <c:pt idx="1">
                  <c:v>BNR</c:v>
                </c:pt>
                <c:pt idx="2">
                  <c:v>AD</c:v>
                </c:pt>
                <c:pt idx="3">
                  <c:v>HST</c:v>
                </c:pt>
              </c:strCache>
            </c:strRef>
          </c:cat>
          <c:val>
            <c:numRef>
              <c:f>Average_graphs!$J$34:$J$37</c:f>
              <c:numCache>
                <c:formatCode>General</c:formatCode>
                <c:ptCount val="4"/>
                <c:pt idx="0">
                  <c:v>36396.053590358839</c:v>
                </c:pt>
                <c:pt idx="1">
                  <c:v>28916.183176867289</c:v>
                </c:pt>
                <c:pt idx="2">
                  <c:v>1371.1761904761906</c:v>
                </c:pt>
                <c:pt idx="3">
                  <c:v>23.284999999999997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36314112"/>
        <c:axId val="36328192"/>
      </c:barChart>
      <c:scatterChart>
        <c:scatterStyle val="lineMarker"/>
        <c:varyColors val="0"/>
        <c:ser>
          <c:idx val="8"/>
          <c:order val="5"/>
          <c:tx>
            <c:strRef>
              <c:f>Average_graphs!$A$50</c:f>
              <c:strCache>
                <c:ptCount val="1"/>
                <c:pt idx="0">
                  <c:v>Inhibitory</c:v>
                </c:pt>
              </c:strCache>
            </c:strRef>
          </c:tx>
          <c:spPr>
            <a:ln w="12700">
              <a:solidFill>
                <a:srgbClr val="FF4343"/>
              </a:solidFill>
            </a:ln>
          </c:spPr>
          <c:marker>
            <c:symbol val="none"/>
          </c:marker>
          <c:xVal>
            <c:strRef>
              <c:f>Average_graphs!$E$38:$E$41</c:f>
              <c:strCache>
                <c:ptCount val="4"/>
                <c:pt idx="0">
                  <c:v>Total</c:v>
                </c:pt>
                <c:pt idx="1">
                  <c:v>BNR</c:v>
                </c:pt>
                <c:pt idx="2">
                  <c:v>AD</c:v>
                </c:pt>
                <c:pt idx="3">
                  <c:v>HST</c:v>
                </c:pt>
              </c:strCache>
            </c:strRef>
          </c:xVal>
          <c:yVal>
            <c:numRef>
              <c:f>Average_graphs!$J$50:$J$53</c:f>
              <c:numCache>
                <c:formatCode>General</c:formatCode>
                <c:ptCount val="4"/>
                <c:pt idx="0">
                  <c:v>1500</c:v>
                </c:pt>
                <c:pt idx="1">
                  <c:v>1500</c:v>
                </c:pt>
                <c:pt idx="2">
                  <c:v>1500</c:v>
                </c:pt>
                <c:pt idx="3">
                  <c:v>1500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6314112"/>
        <c:axId val="36328192"/>
      </c:scatterChart>
      <c:catAx>
        <c:axId val="3631411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2000"/>
            </a:pPr>
            <a:endParaRPr lang="es-ES"/>
          </a:p>
        </c:txPr>
        <c:crossAx val="36328192"/>
        <c:crossesAt val="0.1"/>
        <c:auto val="1"/>
        <c:lblAlgn val="ctr"/>
        <c:lblOffset val="100"/>
        <c:noMultiLvlLbl val="0"/>
      </c:catAx>
      <c:valAx>
        <c:axId val="36328192"/>
        <c:scaling>
          <c:logBase val="10"/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GB" dirty="0"/>
                  <a:t>NH</a:t>
                </a:r>
                <a:r>
                  <a:rPr lang="en-GB" sz="1800" dirty="0"/>
                  <a:t>3</a:t>
                </a:r>
                <a:r>
                  <a:rPr lang="en-GB" dirty="0"/>
                  <a:t> (mg/L)</a:t>
                </a:r>
              </a:p>
            </c:rich>
          </c:tx>
          <c:layout>
            <c:manualLayout>
              <c:xMode val="edge"/>
              <c:yMode val="edge"/>
              <c:x val="5.9951939470690423E-3"/>
              <c:y val="0.34431007783688755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2000"/>
            </a:pPr>
            <a:endParaRPr lang="es-ES"/>
          </a:p>
        </c:txPr>
        <c:crossAx val="36314112"/>
        <c:crosses val="autoZero"/>
        <c:crossBetween val="between"/>
      </c:valAx>
      <c:spPr>
        <a:noFill/>
        <a:ln>
          <a:solidFill>
            <a:schemeClr val="tx1"/>
          </a:solidFill>
        </a:ln>
      </c:spPr>
    </c:plotArea>
    <c:legend>
      <c:legendPos val="r"/>
      <c:legendEntry>
        <c:idx val="0"/>
        <c:delete val="1"/>
      </c:legendEntry>
      <c:legendEntry>
        <c:idx val="1"/>
        <c:delete val="1"/>
      </c:legendEntry>
      <c:legendEntry>
        <c:idx val="2"/>
        <c:delete val="1"/>
      </c:legendEntry>
      <c:legendEntry>
        <c:idx val="3"/>
        <c:delete val="1"/>
      </c:legendEntry>
      <c:legendEntry>
        <c:idx val="4"/>
        <c:delete val="1"/>
      </c:legendEntry>
      <c:layout>
        <c:manualLayout>
          <c:xMode val="edge"/>
          <c:yMode val="edge"/>
          <c:x val="0.58290215257177258"/>
          <c:y val="6.0358134955739447E-2"/>
          <c:w val="0.38286837860927336"/>
          <c:h val="6.9301388888888885E-2"/>
        </c:manualLayout>
      </c:layout>
      <c:overlay val="0"/>
      <c:spPr>
        <a:noFill/>
      </c:spPr>
      <c:txPr>
        <a:bodyPr/>
        <a:lstStyle/>
        <a:p>
          <a:pPr>
            <a:defRPr sz="2000"/>
          </a:pPr>
          <a:endParaRPr lang="es-ES"/>
        </a:p>
      </c:txPr>
    </c:legend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2400"/>
      </a:pPr>
      <a:endParaRPr lang="es-E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9121315293102784"/>
          <c:y val="5.3452407020285482E-2"/>
          <c:w val="0.6681943165870553"/>
          <c:h val="0.83143867489827328"/>
        </c:manualLayout>
      </c:layout>
      <c:barChart>
        <c:barDir val="col"/>
        <c:grouping val="stacked"/>
        <c:varyColors val="0"/>
        <c:ser>
          <c:idx val="1"/>
          <c:order val="1"/>
          <c:tx>
            <c:strRef>
              <c:f>Average_graphs!$B$18</c:f>
              <c:strCache>
                <c:ptCount val="1"/>
                <c:pt idx="0">
                  <c:v>min</c:v>
                </c:pt>
              </c:strCache>
            </c:strRef>
          </c:tx>
          <c:spPr>
            <a:noFill/>
            <a:ln w="28575">
              <a:noFill/>
            </a:ln>
          </c:spPr>
          <c:invertIfNegative val="0"/>
          <c:cat>
            <c:strRef>
              <c:f>Average_graphs!$E$30:$E$33</c:f>
              <c:strCache>
                <c:ptCount val="4"/>
                <c:pt idx="0">
                  <c:v>Total</c:v>
                </c:pt>
                <c:pt idx="1">
                  <c:v>BNR</c:v>
                </c:pt>
                <c:pt idx="2">
                  <c:v>AD</c:v>
                </c:pt>
                <c:pt idx="3">
                  <c:v>HST</c:v>
                </c:pt>
              </c:strCache>
            </c:strRef>
          </c:cat>
          <c:val>
            <c:numRef>
              <c:f>Average_graphs!$I$18:$I$21</c:f>
              <c:numCache>
                <c:formatCode>General</c:formatCode>
                <c:ptCount val="4"/>
                <c:pt idx="0">
                  <c:v>8.5759999999999987</c:v>
                </c:pt>
                <c:pt idx="1">
                  <c:v>8.5759999999999987</c:v>
                </c:pt>
                <c:pt idx="2">
                  <c:v>23.5</c:v>
                </c:pt>
                <c:pt idx="3">
                  <c:v>71.059999999999988</c:v>
                </c:pt>
              </c:numCache>
            </c:numRef>
          </c:val>
        </c:ser>
        <c:ser>
          <c:idx val="2"/>
          <c:order val="2"/>
          <c:tx>
            <c:strRef>
              <c:f>Average_graphs!$B$22</c:f>
              <c:strCache>
                <c:ptCount val="1"/>
                <c:pt idx="0">
                  <c:v>T1-min</c:v>
                </c:pt>
              </c:strCache>
            </c:strRef>
          </c:tx>
          <c:spPr>
            <a:noFill/>
            <a:ln w="28575">
              <a:noFill/>
            </a:ln>
          </c:spPr>
          <c:invertIfNegative val="0"/>
          <c:errBars>
            <c:errBarType val="minus"/>
            <c:errValType val="percentage"/>
            <c:noEndCap val="1"/>
            <c:val val="100"/>
          </c:errBars>
          <c:cat>
            <c:strRef>
              <c:f>Average_graphs!$E$30:$E$33</c:f>
              <c:strCache>
                <c:ptCount val="4"/>
                <c:pt idx="0">
                  <c:v>Total</c:v>
                </c:pt>
                <c:pt idx="1">
                  <c:v>BNR</c:v>
                </c:pt>
                <c:pt idx="2">
                  <c:v>AD</c:v>
                </c:pt>
                <c:pt idx="3">
                  <c:v>HST</c:v>
                </c:pt>
              </c:strCache>
            </c:strRef>
          </c:cat>
          <c:val>
            <c:numRef>
              <c:f>Average_graphs!$I$22:$I$25</c:f>
              <c:numCache>
                <c:formatCode>General</c:formatCode>
                <c:ptCount val="4"/>
                <c:pt idx="0">
                  <c:v>221.524</c:v>
                </c:pt>
                <c:pt idx="1">
                  <c:v>662.36566666666658</c:v>
                </c:pt>
                <c:pt idx="2">
                  <c:v>117.21999999999997</c:v>
                </c:pt>
                <c:pt idx="3">
                  <c:v>162.32999999999998</c:v>
                </c:pt>
              </c:numCache>
            </c:numRef>
          </c:val>
        </c:ser>
        <c:ser>
          <c:idx val="3"/>
          <c:order val="3"/>
          <c:tx>
            <c:strRef>
              <c:f>Average_graphs!$B$26</c:f>
              <c:strCache>
                <c:ptCount val="1"/>
                <c:pt idx="0">
                  <c:v>M-T1</c:v>
                </c:pt>
              </c:strCache>
            </c:strRef>
          </c:tx>
          <c:spPr>
            <a:solidFill>
              <a:schemeClr val="tx2">
                <a:lumMod val="40000"/>
                <a:lumOff val="60000"/>
              </a:schemeClr>
            </a:solidFill>
            <a:ln w="12700">
              <a:solidFill>
                <a:schemeClr val="tx2"/>
              </a:solidFill>
            </a:ln>
          </c:spPr>
          <c:invertIfNegative val="0"/>
          <c:cat>
            <c:strRef>
              <c:f>Average_graphs!$E$30:$E$33</c:f>
              <c:strCache>
                <c:ptCount val="4"/>
                <c:pt idx="0">
                  <c:v>Total</c:v>
                </c:pt>
                <c:pt idx="1">
                  <c:v>BNR</c:v>
                </c:pt>
                <c:pt idx="2">
                  <c:v>AD</c:v>
                </c:pt>
                <c:pt idx="3">
                  <c:v>HST</c:v>
                </c:pt>
              </c:strCache>
            </c:strRef>
          </c:cat>
          <c:val>
            <c:numRef>
              <c:f>Average_graphs!$I$26:$I$29</c:f>
              <c:numCache>
                <c:formatCode>General</c:formatCode>
                <c:ptCount val="4"/>
                <c:pt idx="0">
                  <c:v>1051.1000000000001</c:v>
                </c:pt>
                <c:pt idx="1">
                  <c:v>1170.0583333333334</c:v>
                </c:pt>
                <c:pt idx="2">
                  <c:v>391.95</c:v>
                </c:pt>
                <c:pt idx="3">
                  <c:v>107.57428571428574</c:v>
                </c:pt>
              </c:numCache>
            </c:numRef>
          </c:val>
        </c:ser>
        <c:ser>
          <c:idx val="4"/>
          <c:order val="4"/>
          <c:tx>
            <c:strRef>
              <c:f>Average_graphs!$B$30</c:f>
              <c:strCache>
                <c:ptCount val="1"/>
                <c:pt idx="0">
                  <c:v>T3-M</c:v>
                </c:pt>
              </c:strCache>
            </c:strRef>
          </c:tx>
          <c:spPr>
            <a:solidFill>
              <a:schemeClr val="tx2">
                <a:lumMod val="40000"/>
                <a:lumOff val="60000"/>
              </a:schemeClr>
            </a:solidFill>
            <a:ln w="12700">
              <a:solidFill>
                <a:schemeClr val="tx2"/>
              </a:solidFill>
            </a:ln>
          </c:spPr>
          <c:invertIfNegative val="0"/>
          <c:cat>
            <c:strRef>
              <c:f>Average_graphs!$E$30:$E$33</c:f>
              <c:strCache>
                <c:ptCount val="4"/>
                <c:pt idx="0">
                  <c:v>Total</c:v>
                </c:pt>
                <c:pt idx="1">
                  <c:v>BNR</c:v>
                </c:pt>
                <c:pt idx="2">
                  <c:v>AD</c:v>
                </c:pt>
                <c:pt idx="3">
                  <c:v>HST</c:v>
                </c:pt>
              </c:strCache>
            </c:strRef>
          </c:cat>
          <c:val>
            <c:numRef>
              <c:f>Average_graphs!$I$30:$I$33</c:f>
              <c:numCache>
                <c:formatCode>General</c:formatCode>
                <c:ptCount val="4"/>
                <c:pt idx="0">
                  <c:v>1556.55</c:v>
                </c:pt>
                <c:pt idx="1">
                  <c:v>1572.333333333333</c:v>
                </c:pt>
                <c:pt idx="2">
                  <c:v>1298.7674999999999</c:v>
                </c:pt>
                <c:pt idx="3">
                  <c:v>275.1571428571429</c:v>
                </c:pt>
              </c:numCache>
            </c:numRef>
          </c:val>
        </c:ser>
        <c:ser>
          <c:idx val="0"/>
          <c:order val="0"/>
          <c:tx>
            <c:strRef>
              <c:f>Average_graphs!$B$34</c:f>
              <c:strCache>
                <c:ptCount val="1"/>
                <c:pt idx="0">
                  <c:v>max-T3</c:v>
                </c:pt>
              </c:strCache>
            </c:strRef>
          </c:tx>
          <c:spPr>
            <a:noFill/>
            <a:ln w="28575">
              <a:noFill/>
            </a:ln>
          </c:spPr>
          <c:invertIfNegative val="0"/>
          <c:errBars>
            <c:errBarType val="minus"/>
            <c:errValType val="percentage"/>
            <c:noEndCap val="1"/>
            <c:val val="100"/>
          </c:errBars>
          <c:cat>
            <c:strRef>
              <c:f>Average_graphs!$E$30:$E$33</c:f>
              <c:strCache>
                <c:ptCount val="4"/>
                <c:pt idx="0">
                  <c:v>Total</c:v>
                </c:pt>
                <c:pt idx="1">
                  <c:v>BNR</c:v>
                </c:pt>
                <c:pt idx="2">
                  <c:v>AD</c:v>
                </c:pt>
                <c:pt idx="3">
                  <c:v>HST</c:v>
                </c:pt>
              </c:strCache>
            </c:strRef>
          </c:cat>
          <c:val>
            <c:numRef>
              <c:f>Average_graphs!$I$34:$I$37</c:f>
              <c:numCache>
                <c:formatCode>General</c:formatCode>
                <c:ptCount val="4"/>
                <c:pt idx="0">
                  <c:v>124108.8125</c:v>
                </c:pt>
                <c:pt idx="1">
                  <c:v>81066.666666666672</c:v>
                </c:pt>
                <c:pt idx="2">
                  <c:v>125115.125</c:v>
                </c:pt>
                <c:pt idx="3">
                  <c:v>665.07857142857142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36245504"/>
        <c:axId val="36247040"/>
      </c:barChart>
      <c:scatterChart>
        <c:scatterStyle val="lineMarker"/>
        <c:varyColors val="0"/>
        <c:ser>
          <c:idx val="7"/>
          <c:order val="5"/>
          <c:tx>
            <c:strRef>
              <c:f>Average_graphs!$A$50</c:f>
              <c:strCache>
                <c:ptCount val="1"/>
                <c:pt idx="0">
                  <c:v>Inhibitory</c:v>
                </c:pt>
              </c:strCache>
            </c:strRef>
          </c:tx>
          <c:spPr>
            <a:ln w="12700">
              <a:solidFill>
                <a:srgbClr val="FF4343"/>
              </a:solidFill>
            </a:ln>
          </c:spPr>
          <c:marker>
            <c:symbol val="none"/>
          </c:marker>
          <c:xVal>
            <c:strRef>
              <c:f>Average_graphs!$E$38:$E$41</c:f>
              <c:strCache>
                <c:ptCount val="4"/>
                <c:pt idx="0">
                  <c:v>Total</c:v>
                </c:pt>
                <c:pt idx="1">
                  <c:v>BNR</c:v>
                </c:pt>
                <c:pt idx="2">
                  <c:v>AD</c:v>
                </c:pt>
                <c:pt idx="3">
                  <c:v>HST</c:v>
                </c:pt>
              </c:strCache>
            </c:strRef>
          </c:xVal>
          <c:yVal>
            <c:numRef>
              <c:f>Average_graphs!$I$50:$I$53</c:f>
              <c:numCache>
                <c:formatCode>General</c:formatCode>
                <c:ptCount val="4"/>
                <c:pt idx="0">
                  <c:v>6000</c:v>
                </c:pt>
                <c:pt idx="1">
                  <c:v>6000</c:v>
                </c:pt>
                <c:pt idx="2">
                  <c:v>6000</c:v>
                </c:pt>
                <c:pt idx="3">
                  <c:v>6000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6245504"/>
        <c:axId val="36247040"/>
      </c:scatterChart>
      <c:catAx>
        <c:axId val="3624550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2000"/>
            </a:pPr>
            <a:endParaRPr lang="es-ES"/>
          </a:p>
        </c:txPr>
        <c:crossAx val="36247040"/>
        <c:crosses val="autoZero"/>
        <c:auto val="1"/>
        <c:lblAlgn val="ctr"/>
        <c:lblOffset val="100"/>
        <c:noMultiLvlLbl val="0"/>
      </c:catAx>
      <c:valAx>
        <c:axId val="36247040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GB" dirty="0" smtClean="0"/>
                  <a:t>Cl (mg/L</a:t>
                </a:r>
                <a:r>
                  <a:rPr lang="en-GB" dirty="0"/>
                  <a:t>) x(10³)</a:t>
                </a:r>
              </a:p>
            </c:rich>
          </c:tx>
          <c:layout>
            <c:manualLayout>
              <c:xMode val="edge"/>
              <c:yMode val="edge"/>
              <c:x val="4.2726385366104881E-2"/>
              <c:y val="0.26946060029395597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2000"/>
            </a:pPr>
            <a:endParaRPr lang="es-ES"/>
          </a:p>
        </c:txPr>
        <c:crossAx val="36245504"/>
        <c:crosses val="autoZero"/>
        <c:crossBetween val="between"/>
        <c:dispUnits>
          <c:builtInUnit val="thousands"/>
        </c:dispUnits>
      </c:valAx>
      <c:spPr>
        <a:noFill/>
        <a:ln>
          <a:solidFill>
            <a:schemeClr val="tx1"/>
          </a:solidFill>
        </a:ln>
      </c:spPr>
    </c:plotArea>
    <c:legend>
      <c:legendPos val="r"/>
      <c:legendEntry>
        <c:idx val="0"/>
        <c:delete val="1"/>
      </c:legendEntry>
      <c:legendEntry>
        <c:idx val="1"/>
        <c:delete val="1"/>
      </c:legendEntry>
      <c:legendEntry>
        <c:idx val="2"/>
        <c:delete val="1"/>
      </c:legendEntry>
      <c:legendEntry>
        <c:idx val="3"/>
        <c:delete val="1"/>
      </c:legendEntry>
      <c:legendEntry>
        <c:idx val="4"/>
        <c:delete val="1"/>
      </c:legendEntry>
      <c:layout>
        <c:manualLayout>
          <c:xMode val="edge"/>
          <c:yMode val="edge"/>
          <c:x val="0.58428857555781588"/>
          <c:y val="4.6587330593315261E-2"/>
          <c:w val="0.39016229930860447"/>
          <c:h val="7.061933177796087E-2"/>
        </c:manualLayout>
      </c:layout>
      <c:overlay val="0"/>
      <c:txPr>
        <a:bodyPr/>
        <a:lstStyle/>
        <a:p>
          <a:pPr>
            <a:defRPr sz="2000"/>
          </a:pPr>
          <a:endParaRPr lang="es-ES"/>
        </a:p>
      </c:txPr>
    </c:legend>
    <c:plotVisOnly val="1"/>
    <c:dispBlanksAs val="gap"/>
    <c:showDLblsOverMax val="0"/>
  </c:chart>
  <c:spPr>
    <a:noFill/>
  </c:spPr>
  <c:txPr>
    <a:bodyPr/>
    <a:lstStyle/>
    <a:p>
      <a:pPr>
        <a:defRPr sz="2400"/>
      </a:pPr>
      <a:endParaRPr lang="es-ES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'B-M-conc'!$F$35</c:f>
              <c:strCache>
                <c:ptCount val="1"/>
                <c:pt idx="0">
                  <c:v>Biogas1</c:v>
                </c:pt>
              </c:strCache>
            </c:strRef>
          </c:tx>
          <c:spPr>
            <a:ln w="28575">
              <a:noFill/>
            </a:ln>
          </c:spPr>
          <c:marker>
            <c:symbol val="diamond"/>
            <c:size val="10"/>
            <c:spPr>
              <a:solidFill>
                <a:srgbClr val="0066FF"/>
              </a:solidFill>
              <a:ln>
                <a:solidFill>
                  <a:srgbClr val="0066FF"/>
                </a:solidFill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'B-M-conc'!$G$3:$G$8</c:f>
                <c:numCache>
                  <c:formatCode>General</c:formatCode>
                  <c:ptCount val="6"/>
                  <c:pt idx="0">
                    <c:v>9.0624892472276475</c:v>
                  </c:pt>
                  <c:pt idx="1">
                    <c:v>18.018390617622089</c:v>
                  </c:pt>
                  <c:pt idx="2">
                    <c:v>15.491530018025767</c:v>
                  </c:pt>
                  <c:pt idx="3">
                    <c:v>37.690738895790446</c:v>
                  </c:pt>
                  <c:pt idx="4">
                    <c:v>44.556967710340864</c:v>
                  </c:pt>
                  <c:pt idx="5">
                    <c:v>16.217067865229108</c:v>
                  </c:pt>
                </c:numCache>
              </c:numRef>
            </c:plus>
            <c:minus>
              <c:numRef>
                <c:f>'B-M-conc'!$G$3:$G$8</c:f>
                <c:numCache>
                  <c:formatCode>General</c:formatCode>
                  <c:ptCount val="6"/>
                  <c:pt idx="0">
                    <c:v>9.0624892472276475</c:v>
                  </c:pt>
                  <c:pt idx="1">
                    <c:v>18.018390617622089</c:v>
                  </c:pt>
                  <c:pt idx="2">
                    <c:v>15.491530018025767</c:v>
                  </c:pt>
                  <c:pt idx="3">
                    <c:v>37.690738895790446</c:v>
                  </c:pt>
                  <c:pt idx="4">
                    <c:v>44.556967710340864</c:v>
                  </c:pt>
                  <c:pt idx="5">
                    <c:v>16.217067865229108</c:v>
                  </c:pt>
                </c:numCache>
              </c:numRef>
            </c:minus>
          </c:errBars>
          <c:errBars>
            <c:errDir val="x"/>
            <c:errBarType val="both"/>
            <c:errValType val="cust"/>
            <c:noEndCap val="0"/>
            <c:plus>
              <c:numRef>
                <c:f>'B-M-conc'!$E$3:$E$8</c:f>
                <c:numCache>
                  <c:formatCode>General</c:formatCode>
                  <c:ptCount val="6"/>
                  <c:pt idx="0">
                    <c:v>4.1235650364059001E-5</c:v>
                  </c:pt>
                  <c:pt idx="1">
                    <c:v>4.8545865802761696E-5</c:v>
                  </c:pt>
                  <c:pt idx="2">
                    <c:v>2.9691677129422341E-5</c:v>
                  </c:pt>
                  <c:pt idx="3">
                    <c:v>1.0512404148032619E-4</c:v>
                  </c:pt>
                  <c:pt idx="4">
                    <c:v>1.6291480276900871E-5</c:v>
                  </c:pt>
                  <c:pt idx="5">
                    <c:v>3.0778609871119957E-5</c:v>
                  </c:pt>
                </c:numCache>
              </c:numRef>
            </c:plus>
            <c:minus>
              <c:numRef>
                <c:f>'B-M-conc'!$E$3:$E$8</c:f>
                <c:numCache>
                  <c:formatCode>General</c:formatCode>
                  <c:ptCount val="6"/>
                  <c:pt idx="0">
                    <c:v>4.1235650364059001E-5</c:v>
                  </c:pt>
                  <c:pt idx="1">
                    <c:v>4.8545865802761696E-5</c:v>
                  </c:pt>
                  <c:pt idx="2">
                    <c:v>2.9691677129422341E-5</c:v>
                  </c:pt>
                  <c:pt idx="3">
                    <c:v>1.0512404148032619E-4</c:v>
                  </c:pt>
                  <c:pt idx="4">
                    <c:v>1.6291480276900871E-5</c:v>
                  </c:pt>
                  <c:pt idx="5">
                    <c:v>3.0778609871119957E-5</c:v>
                  </c:pt>
                </c:numCache>
              </c:numRef>
            </c:minus>
          </c:errBars>
          <c:xVal>
            <c:numRef>
              <c:f>'B-M-conc'!$B$3:$B$6</c:f>
              <c:numCache>
                <c:formatCode>General</c:formatCode>
                <c:ptCount val="4"/>
                <c:pt idx="0">
                  <c:v>749.0670910389249</c:v>
                </c:pt>
                <c:pt idx="1">
                  <c:v>2103.8054237281044</c:v>
                </c:pt>
                <c:pt idx="2">
                  <c:v>828.40691644199626</c:v>
                </c:pt>
                <c:pt idx="3">
                  <c:v>1576.9053148779026</c:v>
                </c:pt>
              </c:numCache>
            </c:numRef>
          </c:xVal>
          <c:yVal>
            <c:numRef>
              <c:f>'B-M-conc'!$F$3:$F$6</c:f>
              <c:numCache>
                <c:formatCode>General</c:formatCode>
                <c:ptCount val="4"/>
                <c:pt idx="0">
                  <c:v>217.61671869351082</c:v>
                </c:pt>
                <c:pt idx="1">
                  <c:v>304.20416532255882</c:v>
                </c:pt>
                <c:pt idx="2">
                  <c:v>386.78874248211599</c:v>
                </c:pt>
                <c:pt idx="3">
                  <c:v>469.91392859901867</c:v>
                </c:pt>
              </c:numCache>
            </c:numRef>
          </c:yVal>
          <c:smooth val="0"/>
        </c:ser>
        <c:ser>
          <c:idx val="1"/>
          <c:order val="1"/>
          <c:tx>
            <c:strRef>
              <c:f>'B-M-conc'!$G$35</c:f>
              <c:strCache>
                <c:ptCount val="1"/>
                <c:pt idx="0">
                  <c:v>Biogas2</c:v>
                </c:pt>
              </c:strCache>
            </c:strRef>
          </c:tx>
          <c:spPr>
            <a:ln w="28575">
              <a:noFill/>
            </a:ln>
          </c:spPr>
          <c:marker>
            <c:symbol val="square"/>
            <c:size val="10"/>
            <c:spPr>
              <a:noFill/>
              <a:ln w="41275">
                <a:solidFill>
                  <a:srgbClr val="006600"/>
                </a:solidFill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MxB_vs_Cnc!$H$3:$H$8</c:f>
                <c:numCache>
                  <c:formatCode>General</c:formatCode>
                  <c:ptCount val="6"/>
                  <c:pt idx="0">
                    <c:v>0.39605994309384773</c:v>
                  </c:pt>
                  <c:pt idx="1">
                    <c:v>0.7874616529714763</c:v>
                  </c:pt>
                  <c:pt idx="2">
                    <c:v>0.67702971335970108</c:v>
                  </c:pt>
                  <c:pt idx="3">
                    <c:v>1.6472065781262539</c:v>
                  </c:pt>
                  <c:pt idx="4">
                    <c:v>1.9472828727703642</c:v>
                  </c:pt>
                  <c:pt idx="5">
                    <c:v>0.68883582003075017</c:v>
                  </c:pt>
                </c:numCache>
              </c:numRef>
            </c:plus>
            <c:minus>
              <c:numRef>
                <c:f>MxB_vs_Cnc!$H$3:$H$8</c:f>
                <c:numCache>
                  <c:formatCode>General</c:formatCode>
                  <c:ptCount val="6"/>
                  <c:pt idx="0">
                    <c:v>0.39605994309384773</c:v>
                  </c:pt>
                  <c:pt idx="1">
                    <c:v>0.7874616529714763</c:v>
                  </c:pt>
                  <c:pt idx="2">
                    <c:v>0.67702971335970108</c:v>
                  </c:pt>
                  <c:pt idx="3">
                    <c:v>1.6472065781262539</c:v>
                  </c:pt>
                  <c:pt idx="4">
                    <c:v>1.9472828727703642</c:v>
                  </c:pt>
                  <c:pt idx="5">
                    <c:v>0.68883582003075017</c:v>
                  </c:pt>
                </c:numCache>
              </c:numRef>
            </c:minus>
          </c:errBars>
          <c:errBars>
            <c:errDir val="x"/>
            <c:errBarType val="both"/>
            <c:errValType val="cust"/>
            <c:noEndCap val="0"/>
            <c:plus>
              <c:numRef>
                <c:f>MxB_vs_Cnc!$E$3:$E$8</c:f>
                <c:numCache>
                  <c:formatCode>General</c:formatCode>
                  <c:ptCount val="6"/>
                  <c:pt idx="0">
                    <c:v>4.1235650364059001E-5</c:v>
                  </c:pt>
                  <c:pt idx="1">
                    <c:v>4.8545865802761696E-5</c:v>
                  </c:pt>
                  <c:pt idx="2">
                    <c:v>2.9691677129422341E-5</c:v>
                  </c:pt>
                  <c:pt idx="3">
                    <c:v>1.0512404148032619E-4</c:v>
                  </c:pt>
                  <c:pt idx="4">
                    <c:v>1.6291480276900871E-5</c:v>
                  </c:pt>
                  <c:pt idx="5">
                    <c:v>3.0778609871119957E-5</c:v>
                  </c:pt>
                </c:numCache>
              </c:numRef>
            </c:plus>
            <c:minus>
              <c:numRef>
                <c:f>MxB_vs_Cnc!$E$3:$E$8</c:f>
                <c:numCache>
                  <c:formatCode>General</c:formatCode>
                  <c:ptCount val="6"/>
                  <c:pt idx="0">
                    <c:v>4.1235650364059001E-5</c:v>
                  </c:pt>
                  <c:pt idx="1">
                    <c:v>4.8545865802761696E-5</c:v>
                  </c:pt>
                  <c:pt idx="2">
                    <c:v>2.9691677129422341E-5</c:v>
                  </c:pt>
                  <c:pt idx="3">
                    <c:v>1.0512404148032619E-4</c:v>
                  </c:pt>
                  <c:pt idx="4">
                    <c:v>1.6291480276900871E-5</c:v>
                  </c:pt>
                  <c:pt idx="5">
                    <c:v>3.0778609871119957E-5</c:v>
                  </c:pt>
                </c:numCache>
              </c:numRef>
            </c:minus>
          </c:errBars>
          <c:xVal>
            <c:numRef>
              <c:f>'B-M-conc'!$B$12:$B$14</c:f>
              <c:numCache>
                <c:formatCode>General</c:formatCode>
                <c:ptCount val="3"/>
                <c:pt idx="0">
                  <c:v>709.72943183429334</c:v>
                </c:pt>
                <c:pt idx="1">
                  <c:v>1736.8335069136806</c:v>
                </c:pt>
                <c:pt idx="2">
                  <c:v>3120.9597432921537</c:v>
                </c:pt>
              </c:numCache>
            </c:numRef>
          </c:xVal>
          <c:yVal>
            <c:numRef>
              <c:f>'B-M-conc'!$F$12:$F$14</c:f>
              <c:numCache>
                <c:formatCode>General</c:formatCode>
                <c:ptCount val="3"/>
                <c:pt idx="0">
                  <c:v>863.61420247198248</c:v>
                </c:pt>
                <c:pt idx="1">
                  <c:v>799.61391394726377</c:v>
                </c:pt>
                <c:pt idx="2">
                  <c:v>644.95635408240798</c:v>
                </c:pt>
              </c:numCache>
            </c:numRef>
          </c:yVal>
          <c:smooth val="0"/>
        </c:ser>
        <c:ser>
          <c:idx val="2"/>
          <c:order val="2"/>
          <c:tx>
            <c:strRef>
              <c:f>'B-M-conc'!$D$35</c:f>
              <c:strCache>
                <c:ptCount val="1"/>
                <c:pt idx="0">
                  <c:v>Methane1</c:v>
                </c:pt>
              </c:strCache>
            </c:strRef>
          </c:tx>
          <c:spPr>
            <a:ln w="28575">
              <a:noFill/>
            </a:ln>
          </c:spPr>
          <c:marker>
            <c:symbol val="star"/>
            <c:size val="10"/>
            <c:spPr>
              <a:ln w="28575">
                <a:solidFill>
                  <a:srgbClr val="002060"/>
                </a:solidFill>
              </a:ln>
            </c:spPr>
          </c:marker>
          <c:xVal>
            <c:numRef>
              <c:f>'B-M-conc'!$B$38:$B$41</c:f>
              <c:numCache>
                <c:formatCode>General</c:formatCode>
                <c:ptCount val="4"/>
                <c:pt idx="0">
                  <c:v>749.0670910389249</c:v>
                </c:pt>
                <c:pt idx="1">
                  <c:v>2103.8054237281044</c:v>
                </c:pt>
                <c:pt idx="2">
                  <c:v>828.40691644199626</c:v>
                </c:pt>
                <c:pt idx="3">
                  <c:v>1576.9053148779026</c:v>
                </c:pt>
              </c:numCache>
            </c:numRef>
          </c:xVal>
          <c:yVal>
            <c:numRef>
              <c:f>'B-M-conc'!$F$38:$F$41</c:f>
              <c:numCache>
                <c:formatCode>General</c:formatCode>
                <c:ptCount val="4"/>
                <c:pt idx="0">
                  <c:v>147.01067553506721</c:v>
                </c:pt>
                <c:pt idx="1">
                  <c:v>195.66779077107566</c:v>
                </c:pt>
                <c:pt idx="2">
                  <c:v>245.97216017818849</c:v>
                </c:pt>
                <c:pt idx="3">
                  <c:v>319.25338100594962</c:v>
                </c:pt>
              </c:numCache>
            </c:numRef>
          </c:yVal>
          <c:smooth val="0"/>
        </c:ser>
        <c:ser>
          <c:idx val="3"/>
          <c:order val="3"/>
          <c:tx>
            <c:strRef>
              <c:f>'B-M-conc'!$E$35</c:f>
              <c:strCache>
                <c:ptCount val="1"/>
                <c:pt idx="0">
                  <c:v>Methane2</c:v>
                </c:pt>
              </c:strCache>
            </c:strRef>
          </c:tx>
          <c:spPr>
            <a:ln w="28575">
              <a:noFill/>
            </a:ln>
          </c:spPr>
          <c:marker>
            <c:symbol val="star"/>
            <c:size val="10"/>
            <c:spPr>
              <a:ln w="28575">
                <a:solidFill>
                  <a:srgbClr val="339966"/>
                </a:solidFill>
              </a:ln>
            </c:spPr>
          </c:marker>
          <c:xVal>
            <c:numRef>
              <c:f>'B-M-conc'!$J$38:$J$40</c:f>
              <c:numCache>
                <c:formatCode>General</c:formatCode>
                <c:ptCount val="3"/>
                <c:pt idx="0">
                  <c:v>709.72943183429334</c:v>
                </c:pt>
                <c:pt idx="1">
                  <c:v>1736.8335069136806</c:v>
                </c:pt>
                <c:pt idx="2">
                  <c:v>3120.9597432921537</c:v>
                </c:pt>
              </c:numCache>
            </c:numRef>
          </c:xVal>
          <c:yVal>
            <c:numRef>
              <c:f>'B-M-conc'!$N$38:$N$40</c:f>
              <c:numCache>
                <c:formatCode>General</c:formatCode>
                <c:ptCount val="3"/>
                <c:pt idx="0">
                  <c:v>539.69398364229494</c:v>
                </c:pt>
                <c:pt idx="1">
                  <c:v>452.43427562376797</c:v>
                </c:pt>
                <c:pt idx="2">
                  <c:v>389.54165577956911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6302208"/>
        <c:axId val="36304768"/>
      </c:scatterChart>
      <c:valAx>
        <c:axId val="36302208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GB" dirty="0" smtClean="0"/>
                  <a:t>NH3 </a:t>
                </a:r>
                <a:r>
                  <a:rPr lang="en-GB" dirty="0"/>
                  <a:t>(mg/L)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2000"/>
            </a:pPr>
            <a:endParaRPr lang="es-ES"/>
          </a:p>
        </c:txPr>
        <c:crossAx val="36304768"/>
        <c:crosses val="autoZero"/>
        <c:crossBetween val="midCat"/>
      </c:valAx>
      <c:valAx>
        <c:axId val="36304768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GB" dirty="0"/>
                  <a:t>Maximum production (mL/</a:t>
                </a:r>
                <a:r>
                  <a:rPr lang="en-GB" dirty="0" err="1"/>
                  <a:t>gVS</a:t>
                </a:r>
                <a:r>
                  <a:rPr lang="en-GB" dirty="0"/>
                  <a:t>)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2000"/>
            </a:pPr>
            <a:endParaRPr lang="es-ES"/>
          </a:p>
        </c:txPr>
        <c:crossAx val="36302208"/>
        <c:crosses val="autoZero"/>
        <c:crossBetween val="midCat"/>
      </c:valAx>
    </c:plotArea>
    <c:legend>
      <c:legendPos val="r"/>
      <c:layout/>
      <c:overlay val="0"/>
      <c:txPr>
        <a:bodyPr/>
        <a:lstStyle/>
        <a:p>
          <a:pPr>
            <a:defRPr sz="2000"/>
          </a:pPr>
          <a:endParaRPr lang="es-ES"/>
        </a:p>
      </c:txPr>
    </c:legend>
    <c:plotVisOnly val="1"/>
    <c:dispBlanksAs val="gap"/>
    <c:showDLblsOverMax val="0"/>
  </c:chart>
  <c:txPr>
    <a:bodyPr/>
    <a:lstStyle/>
    <a:p>
      <a:pPr>
        <a:defRPr sz="2400"/>
      </a:pPr>
      <a:endParaRPr lang="es-ES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'B-M-conc'!$I$35</c:f>
              <c:strCache>
                <c:ptCount val="1"/>
                <c:pt idx="0">
                  <c:v>Biogas</c:v>
                </c:pt>
              </c:strCache>
            </c:strRef>
          </c:tx>
          <c:spPr>
            <a:ln w="28575">
              <a:noFill/>
            </a:ln>
          </c:spPr>
          <c:marker>
            <c:symbol val="diamond"/>
            <c:size val="10"/>
            <c:spPr>
              <a:solidFill>
                <a:srgbClr val="0066FF"/>
              </a:solidFill>
              <a:ln>
                <a:solidFill>
                  <a:srgbClr val="0066FF"/>
                </a:solidFill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'B-M-conc'!$AH$3:$AH$8</c:f>
                <c:numCache>
                  <c:formatCode>General</c:formatCode>
                  <c:ptCount val="6"/>
                  <c:pt idx="0">
                    <c:v>9.543158402118582</c:v>
                  </c:pt>
                  <c:pt idx="1">
                    <c:v>24.714229412171019</c:v>
                  </c:pt>
                  <c:pt idx="2">
                    <c:v>11.327441453869271</c:v>
                  </c:pt>
                  <c:pt idx="3">
                    <c:v>11.920535134630315</c:v>
                  </c:pt>
                  <c:pt idx="4">
                    <c:v>27.855372642475185</c:v>
                  </c:pt>
                  <c:pt idx="5">
                    <c:v>16.046203309572967</c:v>
                  </c:pt>
                </c:numCache>
              </c:numRef>
            </c:plus>
            <c:minus>
              <c:numRef>
                <c:f>'B-M-conc'!$AH$3:$AH$8</c:f>
                <c:numCache>
                  <c:formatCode>General</c:formatCode>
                  <c:ptCount val="6"/>
                  <c:pt idx="0">
                    <c:v>9.543158402118582</c:v>
                  </c:pt>
                  <c:pt idx="1">
                    <c:v>24.714229412171019</c:v>
                  </c:pt>
                  <c:pt idx="2">
                    <c:v>11.327441453869271</c:v>
                  </c:pt>
                  <c:pt idx="3">
                    <c:v>11.920535134630315</c:v>
                  </c:pt>
                  <c:pt idx="4">
                    <c:v>27.855372642475185</c:v>
                  </c:pt>
                  <c:pt idx="5">
                    <c:v>16.046203309572967</c:v>
                  </c:pt>
                </c:numCache>
              </c:numRef>
            </c:minus>
          </c:errBars>
          <c:errBars>
            <c:errDir val="x"/>
            <c:errBarType val="both"/>
            <c:errValType val="cust"/>
            <c:noEndCap val="0"/>
            <c:plus>
              <c:numRef>
                <c:f>'B-M-conc'!$E$3:$E$8</c:f>
                <c:numCache>
                  <c:formatCode>General</c:formatCode>
                  <c:ptCount val="6"/>
                  <c:pt idx="0">
                    <c:v>4.1235650364059001E-5</c:v>
                  </c:pt>
                  <c:pt idx="1">
                    <c:v>4.8545865802761696E-5</c:v>
                  </c:pt>
                  <c:pt idx="2">
                    <c:v>2.9691677129422341E-5</c:v>
                  </c:pt>
                  <c:pt idx="3">
                    <c:v>1.0512404148032619E-4</c:v>
                  </c:pt>
                  <c:pt idx="4">
                    <c:v>1.6291480276900871E-5</c:v>
                  </c:pt>
                  <c:pt idx="5">
                    <c:v>3.0778609871119957E-5</c:v>
                  </c:pt>
                </c:numCache>
              </c:numRef>
            </c:plus>
            <c:minus>
              <c:numRef>
                <c:f>'B-M-conc'!$E$3:$E$8</c:f>
                <c:numCache>
                  <c:formatCode>General</c:formatCode>
                  <c:ptCount val="6"/>
                  <c:pt idx="0">
                    <c:v>4.1235650364059001E-5</c:v>
                  </c:pt>
                  <c:pt idx="1">
                    <c:v>4.8545865802761696E-5</c:v>
                  </c:pt>
                  <c:pt idx="2">
                    <c:v>2.9691677129422341E-5</c:v>
                  </c:pt>
                  <c:pt idx="3">
                    <c:v>1.0512404148032619E-4</c:v>
                  </c:pt>
                  <c:pt idx="4">
                    <c:v>1.6291480276900871E-5</c:v>
                  </c:pt>
                  <c:pt idx="5">
                    <c:v>3.0778609871119957E-5</c:v>
                  </c:pt>
                </c:numCache>
              </c:numRef>
            </c:minus>
          </c:errBars>
          <c:xVal>
            <c:numRef>
              <c:f>'B-M-conc'!$AE$3:$AE$8</c:f>
              <c:numCache>
                <c:formatCode>General</c:formatCode>
                <c:ptCount val="6"/>
                <c:pt idx="0">
                  <c:v>0</c:v>
                </c:pt>
                <c:pt idx="1">
                  <c:v>893.26964326964298</c:v>
                </c:pt>
                <c:pt idx="2">
                  <c:v>1816.1905555585101</c:v>
                </c:pt>
                <c:pt idx="3">
                  <c:v>550.29837908892694</c:v>
                </c:pt>
                <c:pt idx="4">
                  <c:v>3504.2735042734998</c:v>
                </c:pt>
                <c:pt idx="5">
                  <c:v>4329.58218375672</c:v>
                </c:pt>
              </c:numCache>
            </c:numRef>
          </c:xVal>
          <c:yVal>
            <c:numRef>
              <c:f>'B-M-conc'!$AG$3:$AG$8</c:f>
              <c:numCache>
                <c:formatCode>General</c:formatCode>
                <c:ptCount val="6"/>
                <c:pt idx="0">
                  <c:v>591.45308934803199</c:v>
                </c:pt>
                <c:pt idx="1">
                  <c:v>675.95654935012919</c:v>
                </c:pt>
                <c:pt idx="2">
                  <c:v>621.06360704841109</c:v>
                </c:pt>
                <c:pt idx="3">
                  <c:v>609.02511966677616</c:v>
                </c:pt>
                <c:pt idx="4">
                  <c:v>524.86603064693963</c:v>
                </c:pt>
                <c:pt idx="5">
                  <c:v>530.93766574878225</c:v>
                </c:pt>
              </c:numCache>
            </c:numRef>
          </c:yVal>
          <c:smooth val="0"/>
        </c:ser>
        <c:ser>
          <c:idx val="2"/>
          <c:order val="1"/>
          <c:tx>
            <c:strRef>
              <c:f>'B-M-conc'!$H$35</c:f>
              <c:strCache>
                <c:ptCount val="1"/>
                <c:pt idx="0">
                  <c:v>Methane</c:v>
                </c:pt>
              </c:strCache>
            </c:strRef>
          </c:tx>
          <c:spPr>
            <a:ln w="28575">
              <a:noFill/>
            </a:ln>
          </c:spPr>
          <c:marker>
            <c:symbol val="star"/>
            <c:size val="10"/>
            <c:spPr>
              <a:ln w="28575">
                <a:solidFill>
                  <a:srgbClr val="002060"/>
                </a:solidFill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'B-M-conc'!$AH$38:$AH$43</c:f>
                <c:numCache>
                  <c:formatCode>General</c:formatCode>
                  <c:ptCount val="6"/>
                  <c:pt idx="0">
                    <c:v>8.6353150616177974</c:v>
                  </c:pt>
                  <c:pt idx="1">
                    <c:v>28.979248414545417</c:v>
                  </c:pt>
                  <c:pt idx="2">
                    <c:v>8.6801326317755514</c:v>
                  </c:pt>
                  <c:pt idx="3">
                    <c:v>7.3770054740724946</c:v>
                  </c:pt>
                  <c:pt idx="4">
                    <c:v>18.161488988906953</c:v>
                  </c:pt>
                  <c:pt idx="5">
                    <c:v>12.709129638227722</c:v>
                  </c:pt>
                </c:numCache>
              </c:numRef>
            </c:plus>
            <c:minus>
              <c:numRef>
                <c:f>'B-M-conc'!$AH$38:$AH$43</c:f>
                <c:numCache>
                  <c:formatCode>General</c:formatCode>
                  <c:ptCount val="6"/>
                  <c:pt idx="0">
                    <c:v>8.6353150616177974</c:v>
                  </c:pt>
                  <c:pt idx="1">
                    <c:v>28.979248414545417</c:v>
                  </c:pt>
                  <c:pt idx="2">
                    <c:v>8.6801326317755514</c:v>
                  </c:pt>
                  <c:pt idx="3">
                    <c:v>7.3770054740724946</c:v>
                  </c:pt>
                  <c:pt idx="4">
                    <c:v>18.161488988906953</c:v>
                  </c:pt>
                  <c:pt idx="5">
                    <c:v>12.709129638227722</c:v>
                  </c:pt>
                </c:numCache>
              </c:numRef>
            </c:minus>
          </c:errBars>
          <c:errBars>
            <c:errDir val="x"/>
            <c:errBarType val="both"/>
            <c:errValType val="fixedVal"/>
            <c:noEndCap val="0"/>
            <c:val val="1"/>
          </c:errBars>
          <c:xVal>
            <c:numRef>
              <c:f>'B-M-conc'!$AE$38:$AE$43</c:f>
              <c:numCache>
                <c:formatCode>General</c:formatCode>
                <c:ptCount val="6"/>
                <c:pt idx="0">
                  <c:v>0</c:v>
                </c:pt>
                <c:pt idx="1">
                  <c:v>893.26964326964298</c:v>
                </c:pt>
                <c:pt idx="2">
                  <c:v>1816.1905555585101</c:v>
                </c:pt>
                <c:pt idx="3">
                  <c:v>550.29837908892694</c:v>
                </c:pt>
                <c:pt idx="4">
                  <c:v>3504.2735042734998</c:v>
                </c:pt>
                <c:pt idx="5">
                  <c:v>4329.58218375672</c:v>
                </c:pt>
              </c:numCache>
            </c:numRef>
          </c:xVal>
          <c:yVal>
            <c:numRef>
              <c:f>'B-M-conc'!$AG$38:$AG$43</c:f>
              <c:numCache>
                <c:formatCode>General</c:formatCode>
                <c:ptCount val="6"/>
                <c:pt idx="0">
                  <c:v>389.29617116264234</c:v>
                </c:pt>
                <c:pt idx="1">
                  <c:v>419.66728777729998</c:v>
                </c:pt>
                <c:pt idx="2">
                  <c:v>401.04645743526947</c:v>
                </c:pt>
                <c:pt idx="3">
                  <c:v>383.54705312669381</c:v>
                </c:pt>
                <c:pt idx="4">
                  <c:v>332.48505451445249</c:v>
                </c:pt>
                <c:pt idx="5">
                  <c:v>366.28493259424818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6880768"/>
        <c:axId val="36882688"/>
      </c:scatterChart>
      <c:valAx>
        <c:axId val="36880768"/>
        <c:scaling>
          <c:orientation val="minMax"/>
          <c:min val="0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GB"/>
                  <a:t>Cl (mg/L)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2000"/>
            </a:pPr>
            <a:endParaRPr lang="es-ES"/>
          </a:p>
        </c:txPr>
        <c:crossAx val="36882688"/>
        <c:crosses val="autoZero"/>
        <c:crossBetween val="midCat"/>
      </c:valAx>
      <c:valAx>
        <c:axId val="36882688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GB"/>
                  <a:t>Maximum production (mL/gVS)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2000"/>
            </a:pPr>
            <a:endParaRPr lang="es-ES"/>
          </a:p>
        </c:txPr>
        <c:crossAx val="36880768"/>
        <c:crossesAt val="1.0000000000000002E-2"/>
        <c:crossBetween val="midCat"/>
        <c:majorUnit val="200"/>
      </c:valAx>
    </c:plotArea>
    <c:legend>
      <c:legendPos val="r"/>
      <c:layout/>
      <c:overlay val="0"/>
      <c:txPr>
        <a:bodyPr/>
        <a:lstStyle/>
        <a:p>
          <a:pPr>
            <a:defRPr sz="2000"/>
          </a:pPr>
          <a:endParaRPr lang="es-ES"/>
        </a:p>
      </c:txPr>
    </c:legend>
    <c:plotVisOnly val="1"/>
    <c:dispBlanksAs val="gap"/>
    <c:showDLblsOverMax val="0"/>
  </c:chart>
  <c:txPr>
    <a:bodyPr/>
    <a:lstStyle/>
    <a:p>
      <a:pPr>
        <a:defRPr sz="2400"/>
      </a:pPr>
      <a:endParaRPr lang="es-ES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6ED230D-187F-427C-9B86-10BAA4A2B070}" type="datetimeFigureOut">
              <a:rPr lang="en-GB" smtClean="0"/>
              <a:t>14/09/2018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17738" y="685800"/>
            <a:ext cx="24225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E51923-850C-433C-9995-EE045770D601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64784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E51923-850C-433C-9995-EE045770D601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747010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ranfield Universi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159199" y="5888177"/>
            <a:ext cx="19071901" cy="19086373"/>
          </a:xfrm>
          <a:prstGeom prst="rect">
            <a:avLst/>
          </a:prstGeom>
        </p:spPr>
        <p:txBody>
          <a:bodyPr anchor="ctr"/>
          <a:lstStyle>
            <a:lvl1pPr algn="ctr">
              <a:defRPr sz="6000" baseline="0"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GB" dirty="0" smtClean="0"/>
              <a:t>Click to edit content.</a:t>
            </a:r>
            <a:br>
              <a:rPr lang="en-GB" dirty="0" smtClean="0"/>
            </a:br>
            <a:r>
              <a:rPr lang="en-GB" dirty="0" smtClean="0"/>
              <a:t>Do not exceed the size of this box to ensure all of your content is printed.</a:t>
            </a:r>
            <a:endParaRPr lang="en-US" dirty="0"/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10" hasCustomPrompt="1"/>
          </p:nvPr>
        </p:nvSpPr>
        <p:spPr>
          <a:xfrm>
            <a:off x="1158875" y="25461913"/>
            <a:ext cx="12214224" cy="134143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600" baseline="0">
                <a:solidFill>
                  <a:srgbClr val="0C406D"/>
                </a:solidFill>
                <a:latin typeface="Arial" charset="0"/>
                <a:ea typeface="Arial" charset="0"/>
                <a:cs typeface="Arial" charset="0"/>
              </a:defRPr>
            </a:lvl1pPr>
            <a:lvl2pPr marL="802066" indent="0">
              <a:buNone/>
              <a:defRPr>
                <a:solidFill>
                  <a:srgbClr val="0C406D"/>
                </a:solidFill>
                <a:latin typeface="Arial" charset="0"/>
                <a:ea typeface="Arial" charset="0"/>
                <a:cs typeface="Arial" charset="0"/>
              </a:defRPr>
            </a:lvl2pPr>
            <a:lvl3pPr marL="1604132" indent="0">
              <a:buNone/>
              <a:defRPr>
                <a:solidFill>
                  <a:srgbClr val="0C406D"/>
                </a:solidFill>
                <a:latin typeface="Arial" charset="0"/>
                <a:ea typeface="Arial" charset="0"/>
                <a:cs typeface="Arial" charset="0"/>
              </a:defRPr>
            </a:lvl3pPr>
            <a:lvl4pPr marL="2406198" indent="0">
              <a:buNone/>
              <a:defRPr>
                <a:solidFill>
                  <a:srgbClr val="0C406D"/>
                </a:solidFill>
                <a:latin typeface="Arial" charset="0"/>
                <a:ea typeface="Arial" charset="0"/>
                <a:cs typeface="Arial" charset="0"/>
              </a:defRPr>
            </a:lvl4pPr>
            <a:lvl5pPr>
              <a:defRPr>
                <a:solidFill>
                  <a:srgbClr val="0C406D"/>
                </a:solidFill>
              </a:defRPr>
            </a:lvl5pPr>
          </a:lstStyle>
          <a:p>
            <a:pPr lvl="0"/>
            <a:r>
              <a:rPr lang="en-GB" dirty="0" smtClean="0"/>
              <a:t>Author(s) Name(s): Title, First Name, Surname. Arial 36pt</a:t>
            </a:r>
            <a:endParaRPr lang="en-US" dirty="0"/>
          </a:p>
        </p:txBody>
      </p:sp>
      <p:sp>
        <p:nvSpPr>
          <p:cNvPr id="21" name="Text Placeholder 20"/>
          <p:cNvSpPr>
            <a:spLocks noGrp="1"/>
          </p:cNvSpPr>
          <p:nvPr>
            <p:ph type="body" sz="quarter" idx="11" hasCustomPrompt="1"/>
          </p:nvPr>
        </p:nvSpPr>
        <p:spPr>
          <a:xfrm>
            <a:off x="1158875" y="27290713"/>
            <a:ext cx="12214225" cy="7127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600">
                <a:solidFill>
                  <a:srgbClr val="0C406D"/>
                </a:solidFill>
                <a:latin typeface="Arial" charset="0"/>
                <a:ea typeface="Arial" charset="0"/>
                <a:cs typeface="Arial" charset="0"/>
              </a:defRPr>
            </a:lvl1pPr>
            <a:lvl2pPr marL="802066" indent="0" algn="l">
              <a:buNone/>
              <a:defRPr sz="3200">
                <a:solidFill>
                  <a:srgbClr val="0C406D"/>
                </a:solidFill>
                <a:latin typeface="Arial" charset="0"/>
                <a:ea typeface="Arial" charset="0"/>
                <a:cs typeface="Arial" charset="0"/>
              </a:defRPr>
            </a:lvl2pPr>
            <a:lvl3pPr marL="1604132" indent="0" algn="l">
              <a:buNone/>
              <a:defRPr sz="3200">
                <a:solidFill>
                  <a:srgbClr val="0C406D"/>
                </a:solidFill>
                <a:latin typeface="Arial" charset="0"/>
                <a:ea typeface="Arial" charset="0"/>
                <a:cs typeface="Arial" charset="0"/>
              </a:defRPr>
            </a:lvl3pPr>
            <a:lvl4pPr marL="2406198" indent="0" algn="l">
              <a:buNone/>
              <a:defRPr sz="3200">
                <a:solidFill>
                  <a:srgbClr val="0C406D"/>
                </a:solidFill>
                <a:latin typeface="Arial" charset="0"/>
                <a:ea typeface="Arial" charset="0"/>
                <a:cs typeface="Arial" charset="0"/>
              </a:defRPr>
            </a:lvl4pPr>
            <a:lvl5pPr marL="3208264" indent="0" algn="l">
              <a:buNone/>
              <a:defRPr sz="3200">
                <a:solidFill>
                  <a:srgbClr val="0C406D"/>
                </a:solidFill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GB" dirty="0" smtClean="0"/>
              <a:t>Address and email address details. Arial 32pt</a:t>
            </a:r>
          </a:p>
        </p:txBody>
      </p:sp>
      <p:sp>
        <p:nvSpPr>
          <p:cNvPr id="23" name="Text Placeholder 22"/>
          <p:cNvSpPr>
            <a:spLocks noGrp="1"/>
          </p:cNvSpPr>
          <p:nvPr>
            <p:ph type="body" sz="quarter" idx="12" hasCustomPrompt="1"/>
          </p:nvPr>
        </p:nvSpPr>
        <p:spPr>
          <a:xfrm>
            <a:off x="14916150" y="25461913"/>
            <a:ext cx="5303838" cy="3970337"/>
          </a:xfrm>
          <a:prstGeom prst="rect">
            <a:avLst/>
          </a:prstGeom>
        </p:spPr>
        <p:txBody>
          <a:bodyPr anchor="ctr"/>
          <a:lstStyle>
            <a:lvl1pPr marL="401033" indent="0" algn="ctr">
              <a:buFont typeface="Arial" charset="0"/>
              <a:buNone/>
              <a:defRPr sz="3200">
                <a:solidFill>
                  <a:schemeClr val="bg1">
                    <a:lumMod val="65000"/>
                  </a:schemeClr>
                </a:solidFill>
                <a:latin typeface="Arial" charset="0"/>
                <a:ea typeface="Arial" charset="0"/>
                <a:cs typeface="Arial" charset="0"/>
              </a:defRPr>
            </a:lvl1pPr>
            <a:lvl2pPr marL="802066" indent="0" algn="l">
              <a:buFont typeface="Arial" charset="0"/>
              <a:buNone/>
              <a:defRPr sz="3200">
                <a:solidFill>
                  <a:schemeClr val="bg1">
                    <a:lumMod val="65000"/>
                  </a:schemeClr>
                </a:solidFill>
                <a:latin typeface="Arial" charset="0"/>
                <a:ea typeface="Arial" charset="0"/>
                <a:cs typeface="Arial" charset="0"/>
              </a:defRPr>
            </a:lvl2pPr>
          </a:lstStyle>
          <a:p>
            <a:pPr marL="802066" marR="0" lvl="0" indent="-401033" algn="l" defTabSz="1604132" rtl="0" eaLnBrk="1" fontAlgn="auto" latinLnBrk="0" hangingPunct="1">
              <a:lnSpc>
                <a:spcPct val="90000"/>
              </a:lnSpc>
              <a:spcBef>
                <a:spcPts val="877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 smtClean="0"/>
              <a:t>Sponsor’s details here</a:t>
            </a:r>
            <a:endParaRPr lang="en-US" dirty="0"/>
          </a:p>
        </p:txBody>
      </p:sp>
      <p:sp>
        <p:nvSpPr>
          <p:cNvPr id="9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6224588" y="1485898"/>
            <a:ext cx="13995400" cy="3228690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6800" b="1" baseline="0"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US" b="1" dirty="0" smtClean="0">
                <a:latin typeface="Arial" charset="0"/>
                <a:ea typeface="Arial" charset="0"/>
                <a:cs typeface="Arial" charset="0"/>
              </a:rPr>
              <a:t>Title, Arial Bold 68pt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09604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chool of Manag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159199" y="5888177"/>
            <a:ext cx="19071901" cy="19086373"/>
          </a:xfrm>
          <a:prstGeom prst="rect">
            <a:avLst/>
          </a:prstGeom>
        </p:spPr>
        <p:txBody>
          <a:bodyPr anchor="ctr"/>
          <a:lstStyle>
            <a:lvl1pPr algn="ctr">
              <a:defRPr sz="6000" baseline="0"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GB" dirty="0" smtClean="0"/>
              <a:t>Click to edit content.</a:t>
            </a:r>
            <a:br>
              <a:rPr lang="en-GB" dirty="0" smtClean="0"/>
            </a:br>
            <a:r>
              <a:rPr lang="en-GB" dirty="0" smtClean="0"/>
              <a:t>Do not exceed the size of this box to ensure all of your content is printed.</a:t>
            </a:r>
            <a:endParaRPr lang="en-US" dirty="0"/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10" hasCustomPrompt="1"/>
          </p:nvPr>
        </p:nvSpPr>
        <p:spPr>
          <a:xfrm>
            <a:off x="1158875" y="25461913"/>
            <a:ext cx="12214224" cy="134143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600" baseline="0">
                <a:solidFill>
                  <a:srgbClr val="0C406D"/>
                </a:solidFill>
                <a:latin typeface="Arial" charset="0"/>
                <a:ea typeface="Arial" charset="0"/>
                <a:cs typeface="Arial" charset="0"/>
              </a:defRPr>
            </a:lvl1pPr>
            <a:lvl2pPr marL="802066" indent="0">
              <a:buNone/>
              <a:defRPr>
                <a:solidFill>
                  <a:srgbClr val="0C406D"/>
                </a:solidFill>
                <a:latin typeface="Arial" charset="0"/>
                <a:ea typeface="Arial" charset="0"/>
                <a:cs typeface="Arial" charset="0"/>
              </a:defRPr>
            </a:lvl2pPr>
            <a:lvl3pPr marL="1604132" indent="0">
              <a:buNone/>
              <a:defRPr>
                <a:solidFill>
                  <a:srgbClr val="0C406D"/>
                </a:solidFill>
                <a:latin typeface="Arial" charset="0"/>
                <a:ea typeface="Arial" charset="0"/>
                <a:cs typeface="Arial" charset="0"/>
              </a:defRPr>
            </a:lvl3pPr>
            <a:lvl4pPr marL="2406198" indent="0">
              <a:buNone/>
              <a:defRPr>
                <a:solidFill>
                  <a:srgbClr val="0C406D"/>
                </a:solidFill>
                <a:latin typeface="Arial" charset="0"/>
                <a:ea typeface="Arial" charset="0"/>
                <a:cs typeface="Arial" charset="0"/>
              </a:defRPr>
            </a:lvl4pPr>
            <a:lvl5pPr>
              <a:defRPr>
                <a:solidFill>
                  <a:srgbClr val="0C406D"/>
                </a:solidFill>
              </a:defRPr>
            </a:lvl5pPr>
          </a:lstStyle>
          <a:p>
            <a:pPr lvl="0"/>
            <a:r>
              <a:rPr lang="en-GB" dirty="0" smtClean="0"/>
              <a:t>Author(s) Name(s): Title, First Name, Surname. Arial 36pt</a:t>
            </a:r>
            <a:endParaRPr lang="en-US" dirty="0"/>
          </a:p>
        </p:txBody>
      </p:sp>
      <p:sp>
        <p:nvSpPr>
          <p:cNvPr id="21" name="Text Placeholder 20"/>
          <p:cNvSpPr>
            <a:spLocks noGrp="1"/>
          </p:cNvSpPr>
          <p:nvPr>
            <p:ph type="body" sz="quarter" idx="11" hasCustomPrompt="1"/>
          </p:nvPr>
        </p:nvSpPr>
        <p:spPr>
          <a:xfrm>
            <a:off x="1158875" y="27290713"/>
            <a:ext cx="12214225" cy="7127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600">
                <a:solidFill>
                  <a:srgbClr val="0C406D"/>
                </a:solidFill>
                <a:latin typeface="Arial" charset="0"/>
                <a:ea typeface="Arial" charset="0"/>
                <a:cs typeface="Arial" charset="0"/>
              </a:defRPr>
            </a:lvl1pPr>
            <a:lvl2pPr marL="802066" indent="0" algn="l">
              <a:buNone/>
              <a:defRPr sz="3200">
                <a:solidFill>
                  <a:srgbClr val="0C406D"/>
                </a:solidFill>
                <a:latin typeface="Arial" charset="0"/>
                <a:ea typeface="Arial" charset="0"/>
                <a:cs typeface="Arial" charset="0"/>
              </a:defRPr>
            </a:lvl2pPr>
            <a:lvl3pPr marL="1604132" indent="0" algn="l">
              <a:buNone/>
              <a:defRPr sz="3200">
                <a:solidFill>
                  <a:srgbClr val="0C406D"/>
                </a:solidFill>
                <a:latin typeface="Arial" charset="0"/>
                <a:ea typeface="Arial" charset="0"/>
                <a:cs typeface="Arial" charset="0"/>
              </a:defRPr>
            </a:lvl3pPr>
            <a:lvl4pPr marL="2406198" indent="0" algn="l">
              <a:buNone/>
              <a:defRPr sz="3200">
                <a:solidFill>
                  <a:srgbClr val="0C406D"/>
                </a:solidFill>
                <a:latin typeface="Arial" charset="0"/>
                <a:ea typeface="Arial" charset="0"/>
                <a:cs typeface="Arial" charset="0"/>
              </a:defRPr>
            </a:lvl4pPr>
            <a:lvl5pPr marL="3208264" indent="0" algn="l">
              <a:buNone/>
              <a:defRPr sz="3200">
                <a:solidFill>
                  <a:srgbClr val="0C406D"/>
                </a:solidFill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GB" dirty="0" smtClean="0"/>
              <a:t>Address and email address details. Arial 32pt</a:t>
            </a:r>
          </a:p>
        </p:txBody>
      </p:sp>
      <p:sp>
        <p:nvSpPr>
          <p:cNvPr id="23" name="Text Placeholder 22"/>
          <p:cNvSpPr>
            <a:spLocks noGrp="1"/>
          </p:cNvSpPr>
          <p:nvPr>
            <p:ph type="body" sz="quarter" idx="12" hasCustomPrompt="1"/>
          </p:nvPr>
        </p:nvSpPr>
        <p:spPr>
          <a:xfrm>
            <a:off x="14916150" y="25461913"/>
            <a:ext cx="5303838" cy="3970337"/>
          </a:xfrm>
          <a:prstGeom prst="rect">
            <a:avLst/>
          </a:prstGeom>
        </p:spPr>
        <p:txBody>
          <a:bodyPr anchor="ctr"/>
          <a:lstStyle>
            <a:lvl1pPr marL="401033" indent="0" algn="ctr">
              <a:buFont typeface="Arial" charset="0"/>
              <a:buNone/>
              <a:defRPr sz="3200">
                <a:solidFill>
                  <a:schemeClr val="bg1">
                    <a:lumMod val="65000"/>
                  </a:schemeClr>
                </a:solidFill>
                <a:latin typeface="Arial" charset="0"/>
                <a:ea typeface="Arial" charset="0"/>
                <a:cs typeface="Arial" charset="0"/>
              </a:defRPr>
            </a:lvl1pPr>
            <a:lvl2pPr marL="802066" indent="0" algn="l">
              <a:buFont typeface="Arial" charset="0"/>
              <a:buNone/>
              <a:defRPr sz="3200">
                <a:solidFill>
                  <a:schemeClr val="bg1">
                    <a:lumMod val="65000"/>
                  </a:schemeClr>
                </a:solidFill>
                <a:latin typeface="Arial" charset="0"/>
                <a:ea typeface="Arial" charset="0"/>
                <a:cs typeface="Arial" charset="0"/>
              </a:defRPr>
            </a:lvl2pPr>
          </a:lstStyle>
          <a:p>
            <a:pPr marL="802066" marR="0" lvl="0" indent="-401033" algn="l" defTabSz="1604132" rtl="0" eaLnBrk="1" fontAlgn="auto" latinLnBrk="0" hangingPunct="1">
              <a:lnSpc>
                <a:spcPct val="90000"/>
              </a:lnSpc>
              <a:spcBef>
                <a:spcPts val="877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 smtClean="0"/>
              <a:t>Sponsor’s details here</a:t>
            </a:r>
            <a:endParaRPr lang="en-US" dirty="0"/>
          </a:p>
        </p:txBody>
      </p:sp>
      <p:sp>
        <p:nvSpPr>
          <p:cNvPr id="7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6224588" y="1485898"/>
            <a:ext cx="13995400" cy="3228690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6800" b="1" baseline="0"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US" b="1" dirty="0" smtClean="0">
                <a:latin typeface="Arial" charset="0"/>
                <a:ea typeface="Arial" charset="0"/>
                <a:cs typeface="Arial" charset="0"/>
              </a:rPr>
              <a:t>Title, Arial Bold 68pt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12873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2000" y="1080000"/>
            <a:ext cx="3960000" cy="3960000"/>
          </a:xfrm>
          <a:prstGeom prst="rect">
            <a:avLst/>
          </a:prstGeom>
        </p:spPr>
      </p:pic>
      <p:sp>
        <p:nvSpPr>
          <p:cNvPr id="11" name="Text Box 17"/>
          <p:cNvSpPr txBox="1">
            <a:spLocks noChangeArrowheads="1"/>
          </p:cNvSpPr>
          <p:nvPr userDrawn="1"/>
        </p:nvSpPr>
        <p:spPr bwMode="auto">
          <a:xfrm>
            <a:off x="1159200" y="28311907"/>
            <a:ext cx="8677730" cy="8965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4959" tIns="32479" rIns="64959" bIns="32479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5400" dirty="0">
                <a:solidFill>
                  <a:srgbClr val="0C406D"/>
                </a:solidFill>
                <a:cs typeface="Arial" panose="020B0604020202020204" pitchFamily="34" charset="0"/>
              </a:rPr>
              <a:t>www.cranfield.ac.uk</a:t>
            </a:r>
          </a:p>
        </p:txBody>
      </p:sp>
    </p:spTree>
    <p:extLst>
      <p:ext uri="{BB962C8B-B14F-4D97-AF65-F5344CB8AC3E}">
        <p14:creationId xmlns:p14="http://schemas.microsoft.com/office/powerpoint/2010/main" val="1876228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iming>
    <p:tnLst>
      <p:par>
        <p:cTn id="1" dur="indefinite" restart="never" nodeType="tmRoot"/>
      </p:par>
    </p:tnLst>
  </p:timing>
  <p:txStyles>
    <p:titleStyle>
      <a:lvl1pPr algn="l" defTabSz="1604132" rtl="0" eaLnBrk="1" latinLnBrk="0" hangingPunct="1">
        <a:lnSpc>
          <a:spcPct val="90000"/>
        </a:lnSpc>
        <a:spcBef>
          <a:spcPct val="0"/>
        </a:spcBef>
        <a:buNone/>
        <a:defRPr sz="771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01033" indent="-401033" algn="l" defTabSz="1604132" rtl="0" eaLnBrk="1" latinLnBrk="0" hangingPunct="1">
        <a:lnSpc>
          <a:spcPct val="90000"/>
        </a:lnSpc>
        <a:spcBef>
          <a:spcPts val="1754"/>
        </a:spcBef>
        <a:buFont typeface="Arial"/>
        <a:buChar char="•"/>
        <a:defRPr sz="4912" kern="1200">
          <a:solidFill>
            <a:schemeClr val="tx1"/>
          </a:solidFill>
          <a:latin typeface="+mn-lt"/>
          <a:ea typeface="+mn-ea"/>
          <a:cs typeface="+mn-cs"/>
        </a:defRPr>
      </a:lvl1pPr>
      <a:lvl2pPr marL="1203099" indent="-401033" algn="l" defTabSz="1604132" rtl="0" eaLnBrk="1" latinLnBrk="0" hangingPunct="1">
        <a:lnSpc>
          <a:spcPct val="90000"/>
        </a:lnSpc>
        <a:spcBef>
          <a:spcPts val="877"/>
        </a:spcBef>
        <a:buFont typeface="Arial"/>
        <a:buChar char="•"/>
        <a:defRPr sz="4210" kern="1200">
          <a:solidFill>
            <a:schemeClr val="tx1"/>
          </a:solidFill>
          <a:latin typeface="+mn-lt"/>
          <a:ea typeface="+mn-ea"/>
          <a:cs typeface="+mn-cs"/>
        </a:defRPr>
      </a:lvl2pPr>
      <a:lvl3pPr marL="2005165" indent="-401033" algn="l" defTabSz="1604132" rtl="0" eaLnBrk="1" latinLnBrk="0" hangingPunct="1">
        <a:lnSpc>
          <a:spcPct val="90000"/>
        </a:lnSpc>
        <a:spcBef>
          <a:spcPts val="877"/>
        </a:spcBef>
        <a:buFont typeface="Arial"/>
        <a:buChar char="•"/>
        <a:defRPr sz="3509" kern="1200">
          <a:solidFill>
            <a:schemeClr val="tx1"/>
          </a:solidFill>
          <a:latin typeface="+mn-lt"/>
          <a:ea typeface="+mn-ea"/>
          <a:cs typeface="+mn-cs"/>
        </a:defRPr>
      </a:lvl3pPr>
      <a:lvl4pPr marL="2807231" indent="-401033" algn="l" defTabSz="1604132" rtl="0" eaLnBrk="1" latinLnBrk="0" hangingPunct="1">
        <a:lnSpc>
          <a:spcPct val="90000"/>
        </a:lnSpc>
        <a:spcBef>
          <a:spcPts val="877"/>
        </a:spcBef>
        <a:buFont typeface="Arial"/>
        <a:buChar char="•"/>
        <a:defRPr sz="3158" kern="1200">
          <a:solidFill>
            <a:schemeClr val="tx1"/>
          </a:solidFill>
          <a:latin typeface="+mn-lt"/>
          <a:ea typeface="+mn-ea"/>
          <a:cs typeface="+mn-cs"/>
        </a:defRPr>
      </a:lvl4pPr>
      <a:lvl5pPr marL="3609297" indent="-401033" algn="l" defTabSz="1604132" rtl="0" eaLnBrk="1" latinLnBrk="0" hangingPunct="1">
        <a:lnSpc>
          <a:spcPct val="90000"/>
        </a:lnSpc>
        <a:spcBef>
          <a:spcPts val="877"/>
        </a:spcBef>
        <a:buFont typeface="Arial"/>
        <a:buChar char="•"/>
        <a:defRPr sz="3158" kern="1200">
          <a:solidFill>
            <a:schemeClr val="tx1"/>
          </a:solidFill>
          <a:latin typeface="+mn-lt"/>
          <a:ea typeface="+mn-ea"/>
          <a:cs typeface="+mn-cs"/>
        </a:defRPr>
      </a:lvl5pPr>
      <a:lvl6pPr marL="4411363" indent="-401033" algn="l" defTabSz="1604132" rtl="0" eaLnBrk="1" latinLnBrk="0" hangingPunct="1">
        <a:lnSpc>
          <a:spcPct val="90000"/>
        </a:lnSpc>
        <a:spcBef>
          <a:spcPts val="877"/>
        </a:spcBef>
        <a:buFont typeface="Arial"/>
        <a:buChar char="•"/>
        <a:defRPr sz="3158" kern="1200">
          <a:solidFill>
            <a:schemeClr val="tx1"/>
          </a:solidFill>
          <a:latin typeface="+mn-lt"/>
          <a:ea typeface="+mn-ea"/>
          <a:cs typeface="+mn-cs"/>
        </a:defRPr>
      </a:lvl6pPr>
      <a:lvl7pPr marL="5213429" indent="-401033" algn="l" defTabSz="1604132" rtl="0" eaLnBrk="1" latinLnBrk="0" hangingPunct="1">
        <a:lnSpc>
          <a:spcPct val="90000"/>
        </a:lnSpc>
        <a:spcBef>
          <a:spcPts val="877"/>
        </a:spcBef>
        <a:buFont typeface="Arial"/>
        <a:buChar char="•"/>
        <a:defRPr sz="3158" kern="1200">
          <a:solidFill>
            <a:schemeClr val="tx1"/>
          </a:solidFill>
          <a:latin typeface="+mn-lt"/>
          <a:ea typeface="+mn-ea"/>
          <a:cs typeface="+mn-cs"/>
        </a:defRPr>
      </a:lvl7pPr>
      <a:lvl8pPr marL="6015495" indent="-401033" algn="l" defTabSz="1604132" rtl="0" eaLnBrk="1" latinLnBrk="0" hangingPunct="1">
        <a:lnSpc>
          <a:spcPct val="90000"/>
        </a:lnSpc>
        <a:spcBef>
          <a:spcPts val="877"/>
        </a:spcBef>
        <a:buFont typeface="Arial"/>
        <a:buChar char="•"/>
        <a:defRPr sz="3158" kern="1200">
          <a:solidFill>
            <a:schemeClr val="tx1"/>
          </a:solidFill>
          <a:latin typeface="+mn-lt"/>
          <a:ea typeface="+mn-ea"/>
          <a:cs typeface="+mn-cs"/>
        </a:defRPr>
      </a:lvl8pPr>
      <a:lvl9pPr marL="6817561" indent="-401033" algn="l" defTabSz="1604132" rtl="0" eaLnBrk="1" latinLnBrk="0" hangingPunct="1">
        <a:lnSpc>
          <a:spcPct val="90000"/>
        </a:lnSpc>
        <a:spcBef>
          <a:spcPts val="877"/>
        </a:spcBef>
        <a:buFont typeface="Arial"/>
        <a:buChar char="•"/>
        <a:defRPr sz="315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604132" rtl="0" eaLnBrk="1" latinLnBrk="0" hangingPunct="1">
        <a:defRPr sz="3158" kern="1200">
          <a:solidFill>
            <a:schemeClr val="tx1"/>
          </a:solidFill>
          <a:latin typeface="+mn-lt"/>
          <a:ea typeface="+mn-ea"/>
          <a:cs typeface="+mn-cs"/>
        </a:defRPr>
      </a:lvl1pPr>
      <a:lvl2pPr marL="802066" algn="l" defTabSz="1604132" rtl="0" eaLnBrk="1" latinLnBrk="0" hangingPunct="1">
        <a:defRPr sz="3158" kern="1200">
          <a:solidFill>
            <a:schemeClr val="tx1"/>
          </a:solidFill>
          <a:latin typeface="+mn-lt"/>
          <a:ea typeface="+mn-ea"/>
          <a:cs typeface="+mn-cs"/>
        </a:defRPr>
      </a:lvl2pPr>
      <a:lvl3pPr marL="1604132" algn="l" defTabSz="1604132" rtl="0" eaLnBrk="1" latinLnBrk="0" hangingPunct="1">
        <a:defRPr sz="3158" kern="1200">
          <a:solidFill>
            <a:schemeClr val="tx1"/>
          </a:solidFill>
          <a:latin typeface="+mn-lt"/>
          <a:ea typeface="+mn-ea"/>
          <a:cs typeface="+mn-cs"/>
        </a:defRPr>
      </a:lvl3pPr>
      <a:lvl4pPr marL="2406198" algn="l" defTabSz="1604132" rtl="0" eaLnBrk="1" latinLnBrk="0" hangingPunct="1">
        <a:defRPr sz="3158" kern="1200">
          <a:solidFill>
            <a:schemeClr val="tx1"/>
          </a:solidFill>
          <a:latin typeface="+mn-lt"/>
          <a:ea typeface="+mn-ea"/>
          <a:cs typeface="+mn-cs"/>
        </a:defRPr>
      </a:lvl4pPr>
      <a:lvl5pPr marL="3208264" algn="l" defTabSz="1604132" rtl="0" eaLnBrk="1" latinLnBrk="0" hangingPunct="1">
        <a:defRPr sz="3158" kern="1200">
          <a:solidFill>
            <a:schemeClr val="tx1"/>
          </a:solidFill>
          <a:latin typeface="+mn-lt"/>
          <a:ea typeface="+mn-ea"/>
          <a:cs typeface="+mn-cs"/>
        </a:defRPr>
      </a:lvl5pPr>
      <a:lvl6pPr marL="4010330" algn="l" defTabSz="1604132" rtl="0" eaLnBrk="1" latinLnBrk="0" hangingPunct="1">
        <a:defRPr sz="3158" kern="1200">
          <a:solidFill>
            <a:schemeClr val="tx1"/>
          </a:solidFill>
          <a:latin typeface="+mn-lt"/>
          <a:ea typeface="+mn-ea"/>
          <a:cs typeface="+mn-cs"/>
        </a:defRPr>
      </a:lvl6pPr>
      <a:lvl7pPr marL="4812396" algn="l" defTabSz="1604132" rtl="0" eaLnBrk="1" latinLnBrk="0" hangingPunct="1">
        <a:defRPr sz="3158" kern="1200">
          <a:solidFill>
            <a:schemeClr val="tx1"/>
          </a:solidFill>
          <a:latin typeface="+mn-lt"/>
          <a:ea typeface="+mn-ea"/>
          <a:cs typeface="+mn-cs"/>
        </a:defRPr>
      </a:lvl7pPr>
      <a:lvl8pPr marL="5614462" algn="l" defTabSz="1604132" rtl="0" eaLnBrk="1" latinLnBrk="0" hangingPunct="1">
        <a:defRPr sz="3158" kern="1200">
          <a:solidFill>
            <a:schemeClr val="tx1"/>
          </a:solidFill>
          <a:latin typeface="+mn-lt"/>
          <a:ea typeface="+mn-ea"/>
          <a:cs typeface="+mn-cs"/>
        </a:defRPr>
      </a:lvl8pPr>
      <a:lvl9pPr marL="6416528" algn="l" defTabSz="1604132" rtl="0" eaLnBrk="1" latinLnBrk="0" hangingPunct="1">
        <a:defRPr sz="315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2000" y="1080000"/>
            <a:ext cx="3960000" cy="3960000"/>
          </a:xfrm>
          <a:prstGeom prst="rect">
            <a:avLst/>
          </a:prstGeom>
        </p:spPr>
      </p:pic>
      <p:sp>
        <p:nvSpPr>
          <p:cNvPr id="11" name="Text Box 17"/>
          <p:cNvSpPr txBox="1">
            <a:spLocks noChangeArrowheads="1"/>
          </p:cNvSpPr>
          <p:nvPr userDrawn="1"/>
        </p:nvSpPr>
        <p:spPr bwMode="auto">
          <a:xfrm>
            <a:off x="1159200" y="28311907"/>
            <a:ext cx="8677730" cy="8965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4959" tIns="32479" rIns="64959" bIns="32479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5400" dirty="0" err="1" smtClean="0">
                <a:solidFill>
                  <a:srgbClr val="0C406D"/>
                </a:solidFill>
                <a:cs typeface="Arial" panose="020B0604020202020204" pitchFamily="34" charset="0"/>
              </a:rPr>
              <a:t>www.cranfield.ac.uk</a:t>
            </a:r>
            <a:r>
              <a:rPr lang="en-US" altLang="en-US" sz="5400" dirty="0" smtClean="0">
                <a:solidFill>
                  <a:srgbClr val="0C406D"/>
                </a:solidFill>
                <a:cs typeface="Arial" panose="020B0604020202020204" pitchFamily="34" charset="0"/>
              </a:rPr>
              <a:t>/</a:t>
            </a:r>
            <a:r>
              <a:rPr lang="en-US" altLang="en-US" sz="5400" dirty="0" err="1" smtClean="0">
                <a:solidFill>
                  <a:srgbClr val="0C406D"/>
                </a:solidFill>
                <a:cs typeface="Arial" panose="020B0604020202020204" pitchFamily="34" charset="0"/>
              </a:rPr>
              <a:t>som</a:t>
            </a:r>
            <a:endParaRPr lang="en-US" altLang="en-US" sz="5400" dirty="0">
              <a:solidFill>
                <a:srgbClr val="0C406D"/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211597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</p:sldLayoutIdLst>
  <p:timing>
    <p:tnLst>
      <p:par>
        <p:cTn id="1" dur="indefinite" restart="never" nodeType="tmRoot"/>
      </p:par>
    </p:tnLst>
  </p:timing>
  <p:txStyles>
    <p:titleStyle>
      <a:lvl1pPr algn="l" defTabSz="1604132" rtl="0" eaLnBrk="1" latinLnBrk="0" hangingPunct="1">
        <a:lnSpc>
          <a:spcPct val="90000"/>
        </a:lnSpc>
        <a:spcBef>
          <a:spcPct val="0"/>
        </a:spcBef>
        <a:buNone/>
        <a:defRPr sz="771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01033" indent="-401033" algn="l" defTabSz="1604132" rtl="0" eaLnBrk="1" latinLnBrk="0" hangingPunct="1">
        <a:lnSpc>
          <a:spcPct val="90000"/>
        </a:lnSpc>
        <a:spcBef>
          <a:spcPts val="1754"/>
        </a:spcBef>
        <a:buFont typeface="Arial"/>
        <a:buChar char="•"/>
        <a:defRPr sz="4912" kern="1200">
          <a:solidFill>
            <a:schemeClr val="tx1"/>
          </a:solidFill>
          <a:latin typeface="+mn-lt"/>
          <a:ea typeface="+mn-ea"/>
          <a:cs typeface="+mn-cs"/>
        </a:defRPr>
      </a:lvl1pPr>
      <a:lvl2pPr marL="1203099" indent="-401033" algn="l" defTabSz="1604132" rtl="0" eaLnBrk="1" latinLnBrk="0" hangingPunct="1">
        <a:lnSpc>
          <a:spcPct val="90000"/>
        </a:lnSpc>
        <a:spcBef>
          <a:spcPts val="877"/>
        </a:spcBef>
        <a:buFont typeface="Arial"/>
        <a:buChar char="•"/>
        <a:defRPr sz="4210" kern="1200">
          <a:solidFill>
            <a:schemeClr val="tx1"/>
          </a:solidFill>
          <a:latin typeface="+mn-lt"/>
          <a:ea typeface="+mn-ea"/>
          <a:cs typeface="+mn-cs"/>
        </a:defRPr>
      </a:lvl2pPr>
      <a:lvl3pPr marL="2005165" indent="-401033" algn="l" defTabSz="1604132" rtl="0" eaLnBrk="1" latinLnBrk="0" hangingPunct="1">
        <a:lnSpc>
          <a:spcPct val="90000"/>
        </a:lnSpc>
        <a:spcBef>
          <a:spcPts val="877"/>
        </a:spcBef>
        <a:buFont typeface="Arial"/>
        <a:buChar char="•"/>
        <a:defRPr sz="3509" kern="1200">
          <a:solidFill>
            <a:schemeClr val="tx1"/>
          </a:solidFill>
          <a:latin typeface="+mn-lt"/>
          <a:ea typeface="+mn-ea"/>
          <a:cs typeface="+mn-cs"/>
        </a:defRPr>
      </a:lvl3pPr>
      <a:lvl4pPr marL="2807231" indent="-401033" algn="l" defTabSz="1604132" rtl="0" eaLnBrk="1" latinLnBrk="0" hangingPunct="1">
        <a:lnSpc>
          <a:spcPct val="90000"/>
        </a:lnSpc>
        <a:spcBef>
          <a:spcPts val="877"/>
        </a:spcBef>
        <a:buFont typeface="Arial"/>
        <a:buChar char="•"/>
        <a:defRPr sz="3158" kern="1200">
          <a:solidFill>
            <a:schemeClr val="tx1"/>
          </a:solidFill>
          <a:latin typeface="+mn-lt"/>
          <a:ea typeface="+mn-ea"/>
          <a:cs typeface="+mn-cs"/>
        </a:defRPr>
      </a:lvl4pPr>
      <a:lvl5pPr marL="3609297" indent="-401033" algn="l" defTabSz="1604132" rtl="0" eaLnBrk="1" latinLnBrk="0" hangingPunct="1">
        <a:lnSpc>
          <a:spcPct val="90000"/>
        </a:lnSpc>
        <a:spcBef>
          <a:spcPts val="877"/>
        </a:spcBef>
        <a:buFont typeface="Arial"/>
        <a:buChar char="•"/>
        <a:defRPr sz="3158" kern="1200">
          <a:solidFill>
            <a:schemeClr val="tx1"/>
          </a:solidFill>
          <a:latin typeface="+mn-lt"/>
          <a:ea typeface="+mn-ea"/>
          <a:cs typeface="+mn-cs"/>
        </a:defRPr>
      </a:lvl5pPr>
      <a:lvl6pPr marL="4411363" indent="-401033" algn="l" defTabSz="1604132" rtl="0" eaLnBrk="1" latinLnBrk="0" hangingPunct="1">
        <a:lnSpc>
          <a:spcPct val="90000"/>
        </a:lnSpc>
        <a:spcBef>
          <a:spcPts val="877"/>
        </a:spcBef>
        <a:buFont typeface="Arial"/>
        <a:buChar char="•"/>
        <a:defRPr sz="3158" kern="1200">
          <a:solidFill>
            <a:schemeClr val="tx1"/>
          </a:solidFill>
          <a:latin typeface="+mn-lt"/>
          <a:ea typeface="+mn-ea"/>
          <a:cs typeface="+mn-cs"/>
        </a:defRPr>
      </a:lvl6pPr>
      <a:lvl7pPr marL="5213429" indent="-401033" algn="l" defTabSz="1604132" rtl="0" eaLnBrk="1" latinLnBrk="0" hangingPunct="1">
        <a:lnSpc>
          <a:spcPct val="90000"/>
        </a:lnSpc>
        <a:spcBef>
          <a:spcPts val="877"/>
        </a:spcBef>
        <a:buFont typeface="Arial"/>
        <a:buChar char="•"/>
        <a:defRPr sz="3158" kern="1200">
          <a:solidFill>
            <a:schemeClr val="tx1"/>
          </a:solidFill>
          <a:latin typeface="+mn-lt"/>
          <a:ea typeface="+mn-ea"/>
          <a:cs typeface="+mn-cs"/>
        </a:defRPr>
      </a:lvl7pPr>
      <a:lvl8pPr marL="6015495" indent="-401033" algn="l" defTabSz="1604132" rtl="0" eaLnBrk="1" latinLnBrk="0" hangingPunct="1">
        <a:lnSpc>
          <a:spcPct val="90000"/>
        </a:lnSpc>
        <a:spcBef>
          <a:spcPts val="877"/>
        </a:spcBef>
        <a:buFont typeface="Arial"/>
        <a:buChar char="•"/>
        <a:defRPr sz="3158" kern="1200">
          <a:solidFill>
            <a:schemeClr val="tx1"/>
          </a:solidFill>
          <a:latin typeface="+mn-lt"/>
          <a:ea typeface="+mn-ea"/>
          <a:cs typeface="+mn-cs"/>
        </a:defRPr>
      </a:lvl8pPr>
      <a:lvl9pPr marL="6817561" indent="-401033" algn="l" defTabSz="1604132" rtl="0" eaLnBrk="1" latinLnBrk="0" hangingPunct="1">
        <a:lnSpc>
          <a:spcPct val="90000"/>
        </a:lnSpc>
        <a:spcBef>
          <a:spcPts val="877"/>
        </a:spcBef>
        <a:buFont typeface="Arial"/>
        <a:buChar char="•"/>
        <a:defRPr sz="315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604132" rtl="0" eaLnBrk="1" latinLnBrk="0" hangingPunct="1">
        <a:defRPr sz="3158" kern="1200">
          <a:solidFill>
            <a:schemeClr val="tx1"/>
          </a:solidFill>
          <a:latin typeface="+mn-lt"/>
          <a:ea typeface="+mn-ea"/>
          <a:cs typeface="+mn-cs"/>
        </a:defRPr>
      </a:lvl1pPr>
      <a:lvl2pPr marL="802066" algn="l" defTabSz="1604132" rtl="0" eaLnBrk="1" latinLnBrk="0" hangingPunct="1">
        <a:defRPr sz="3158" kern="1200">
          <a:solidFill>
            <a:schemeClr val="tx1"/>
          </a:solidFill>
          <a:latin typeface="+mn-lt"/>
          <a:ea typeface="+mn-ea"/>
          <a:cs typeface="+mn-cs"/>
        </a:defRPr>
      </a:lvl2pPr>
      <a:lvl3pPr marL="1604132" algn="l" defTabSz="1604132" rtl="0" eaLnBrk="1" latinLnBrk="0" hangingPunct="1">
        <a:defRPr sz="3158" kern="1200">
          <a:solidFill>
            <a:schemeClr val="tx1"/>
          </a:solidFill>
          <a:latin typeface="+mn-lt"/>
          <a:ea typeface="+mn-ea"/>
          <a:cs typeface="+mn-cs"/>
        </a:defRPr>
      </a:lvl3pPr>
      <a:lvl4pPr marL="2406198" algn="l" defTabSz="1604132" rtl="0" eaLnBrk="1" latinLnBrk="0" hangingPunct="1">
        <a:defRPr sz="3158" kern="1200">
          <a:solidFill>
            <a:schemeClr val="tx1"/>
          </a:solidFill>
          <a:latin typeface="+mn-lt"/>
          <a:ea typeface="+mn-ea"/>
          <a:cs typeface="+mn-cs"/>
        </a:defRPr>
      </a:lvl4pPr>
      <a:lvl5pPr marL="3208264" algn="l" defTabSz="1604132" rtl="0" eaLnBrk="1" latinLnBrk="0" hangingPunct="1">
        <a:defRPr sz="3158" kern="1200">
          <a:solidFill>
            <a:schemeClr val="tx1"/>
          </a:solidFill>
          <a:latin typeface="+mn-lt"/>
          <a:ea typeface="+mn-ea"/>
          <a:cs typeface="+mn-cs"/>
        </a:defRPr>
      </a:lvl5pPr>
      <a:lvl6pPr marL="4010330" algn="l" defTabSz="1604132" rtl="0" eaLnBrk="1" latinLnBrk="0" hangingPunct="1">
        <a:defRPr sz="3158" kern="1200">
          <a:solidFill>
            <a:schemeClr val="tx1"/>
          </a:solidFill>
          <a:latin typeface="+mn-lt"/>
          <a:ea typeface="+mn-ea"/>
          <a:cs typeface="+mn-cs"/>
        </a:defRPr>
      </a:lvl6pPr>
      <a:lvl7pPr marL="4812396" algn="l" defTabSz="1604132" rtl="0" eaLnBrk="1" latinLnBrk="0" hangingPunct="1">
        <a:defRPr sz="3158" kern="1200">
          <a:solidFill>
            <a:schemeClr val="tx1"/>
          </a:solidFill>
          <a:latin typeface="+mn-lt"/>
          <a:ea typeface="+mn-ea"/>
          <a:cs typeface="+mn-cs"/>
        </a:defRPr>
      </a:lvl7pPr>
      <a:lvl8pPr marL="5614462" algn="l" defTabSz="1604132" rtl="0" eaLnBrk="1" latinLnBrk="0" hangingPunct="1">
        <a:defRPr sz="3158" kern="1200">
          <a:solidFill>
            <a:schemeClr val="tx1"/>
          </a:solidFill>
          <a:latin typeface="+mn-lt"/>
          <a:ea typeface="+mn-ea"/>
          <a:cs typeface="+mn-cs"/>
        </a:defRPr>
      </a:lvl8pPr>
      <a:lvl9pPr marL="6416528" algn="l" defTabSz="1604132" rtl="0" eaLnBrk="1" latinLnBrk="0" hangingPunct="1">
        <a:defRPr sz="315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chart" Target="../charts/chart3.xml"/><Relationship Id="rId3" Type="http://schemas.openxmlformats.org/officeDocument/2006/relationships/hyperlink" Target="mailto:O.Berzal-de-frutos@cranfield.ac.uk" TargetMode="External"/><Relationship Id="rId7" Type="http://schemas.openxmlformats.org/officeDocument/2006/relationships/chart" Target="../charts/chart2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chart" Target="../charts/char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chart" Target="../charts/char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ln>
            <a:noFill/>
          </a:ln>
        </p:spPr>
        <p:txBody>
          <a:bodyPr numCol="2" anchor="t"/>
          <a:lstStyle/>
          <a:p>
            <a:pPr marL="540000" algn="l">
              <a:lnSpc>
                <a:spcPct val="150000"/>
              </a:lnSpc>
              <a:spcBef>
                <a:spcPts val="0"/>
              </a:spcBef>
            </a:pPr>
            <a:r>
              <a:rPr lang="en-GB" sz="3600" b="1" dirty="0" smtClean="0">
                <a:latin typeface="Arial" panose="020B0604020202090204" pitchFamily="34" charset="0"/>
                <a:cs typeface="Arial" panose="020B0604020202090204" pitchFamily="34" charset="0"/>
              </a:rPr>
              <a:t/>
            </a:r>
            <a:br>
              <a:rPr lang="en-GB" sz="3600" b="1" dirty="0" smtClean="0">
                <a:latin typeface="Arial" panose="020B0604020202090204" pitchFamily="34" charset="0"/>
                <a:cs typeface="Arial" panose="020B0604020202090204" pitchFamily="34" charset="0"/>
              </a:rPr>
            </a:br>
            <a:r>
              <a:rPr lang="en-GB" sz="3600" b="1" dirty="0">
                <a:latin typeface="Arial" panose="020B0604020202090204" pitchFamily="34" charset="0"/>
                <a:cs typeface="Arial" panose="020B0604020202090204" pitchFamily="34" charset="0"/>
              </a:rPr>
              <a:t/>
            </a:r>
            <a:br>
              <a:rPr lang="en-GB" sz="3600" b="1" dirty="0">
                <a:latin typeface="Arial" panose="020B0604020202090204" pitchFamily="34" charset="0"/>
                <a:cs typeface="Arial" panose="020B0604020202090204" pitchFamily="34" charset="0"/>
              </a:rPr>
            </a:br>
            <a:r>
              <a:rPr lang="en-GB" sz="3600" b="1" dirty="0" smtClean="0">
                <a:latin typeface="Arial" panose="020B0604020202090204" pitchFamily="34" charset="0"/>
                <a:cs typeface="Arial" panose="020B0604020202090204" pitchFamily="34" charset="0"/>
              </a:rPr>
              <a:t/>
            </a:r>
            <a:br>
              <a:rPr lang="en-GB" sz="3600" b="1" dirty="0" smtClean="0">
                <a:latin typeface="Arial" panose="020B0604020202090204" pitchFamily="34" charset="0"/>
                <a:cs typeface="Arial" panose="020B0604020202090204" pitchFamily="34" charset="0"/>
              </a:rPr>
            </a:br>
            <a:r>
              <a:rPr lang="en-GB" sz="3600" b="1" dirty="0">
                <a:latin typeface="Arial" panose="020B0604020202090204" pitchFamily="34" charset="0"/>
                <a:cs typeface="Arial" panose="020B0604020202090204" pitchFamily="34" charset="0"/>
              </a:rPr>
              <a:t/>
            </a:r>
            <a:br>
              <a:rPr lang="en-GB" sz="3600" b="1" dirty="0">
                <a:latin typeface="Arial" panose="020B0604020202090204" pitchFamily="34" charset="0"/>
                <a:cs typeface="Arial" panose="020B0604020202090204" pitchFamily="34" charset="0"/>
              </a:rPr>
            </a:br>
            <a:r>
              <a:rPr lang="en-GB" sz="3600" b="1" dirty="0" smtClean="0">
                <a:latin typeface="Arial" panose="020B0604020202090204" pitchFamily="34" charset="0"/>
                <a:cs typeface="Arial" panose="020B0604020202090204" pitchFamily="34" charset="0"/>
              </a:rPr>
              <a:t/>
            </a:r>
            <a:br>
              <a:rPr lang="en-GB" sz="3600" b="1" dirty="0" smtClean="0">
                <a:latin typeface="Arial" panose="020B0604020202090204" pitchFamily="34" charset="0"/>
                <a:cs typeface="Arial" panose="020B0604020202090204" pitchFamily="34" charset="0"/>
              </a:rPr>
            </a:br>
            <a:r>
              <a:rPr lang="en-GB" sz="3600" b="1" dirty="0">
                <a:latin typeface="Arial" panose="020B0604020202090204" pitchFamily="34" charset="0"/>
                <a:cs typeface="Arial" panose="020B0604020202090204" pitchFamily="34" charset="0"/>
              </a:rPr>
              <a:t/>
            </a:r>
            <a:br>
              <a:rPr lang="en-GB" sz="3600" b="1" dirty="0">
                <a:latin typeface="Arial" panose="020B0604020202090204" pitchFamily="34" charset="0"/>
                <a:cs typeface="Arial" panose="020B0604020202090204" pitchFamily="34" charset="0"/>
              </a:rPr>
            </a:br>
            <a:r>
              <a:rPr lang="en-GB" sz="3600" b="1" dirty="0" smtClean="0">
                <a:latin typeface="Arial" panose="020B0604020202090204" pitchFamily="34" charset="0"/>
                <a:cs typeface="Arial" panose="020B0604020202090204" pitchFamily="34" charset="0"/>
              </a:rPr>
              <a:t/>
            </a:r>
            <a:br>
              <a:rPr lang="en-GB" sz="3600" b="1" dirty="0" smtClean="0">
                <a:latin typeface="Arial" panose="020B0604020202090204" pitchFamily="34" charset="0"/>
                <a:cs typeface="Arial" panose="020B0604020202090204" pitchFamily="34" charset="0"/>
              </a:rPr>
            </a:br>
            <a:r>
              <a:rPr lang="en-GB" sz="3600" b="1" dirty="0">
                <a:latin typeface="Arial" panose="020B0604020202090204" pitchFamily="34" charset="0"/>
                <a:cs typeface="Arial" panose="020B0604020202090204" pitchFamily="34" charset="0"/>
              </a:rPr>
              <a:t/>
            </a:r>
            <a:br>
              <a:rPr lang="en-GB" sz="3600" b="1" dirty="0">
                <a:latin typeface="Arial" panose="020B0604020202090204" pitchFamily="34" charset="0"/>
                <a:cs typeface="Arial" panose="020B0604020202090204" pitchFamily="34" charset="0"/>
              </a:rPr>
            </a:br>
            <a:r>
              <a:rPr lang="en-GB" dirty="0" smtClean="0">
                <a:latin typeface="Arial" panose="020B0604020202090204" pitchFamily="34" charset="0"/>
                <a:cs typeface="Arial" panose="020B0604020202090204" pitchFamily="34" charset="0"/>
              </a:rPr>
              <a:t/>
            </a:r>
            <a:br>
              <a:rPr lang="en-GB" dirty="0" smtClean="0">
                <a:latin typeface="Arial" panose="020B0604020202090204" pitchFamily="34" charset="0"/>
                <a:cs typeface="Arial" panose="020B0604020202090204" pitchFamily="34" charset="0"/>
              </a:rPr>
            </a:br>
            <a:r>
              <a:rPr lang="en-GB" dirty="0" smtClean="0">
                <a:latin typeface="Arial" panose="020B0604020202090204" pitchFamily="34" charset="0"/>
                <a:cs typeface="Arial" panose="020B0604020202090204" pitchFamily="34" charset="0"/>
              </a:rPr>
              <a:t/>
            </a:r>
            <a:br>
              <a:rPr lang="en-GB" dirty="0" smtClean="0">
                <a:latin typeface="Arial" panose="020B0604020202090204" pitchFamily="34" charset="0"/>
                <a:cs typeface="Arial" panose="020B0604020202090204" pitchFamily="34" charset="0"/>
              </a:rPr>
            </a:br>
            <a:r>
              <a:rPr lang="en-GB" dirty="0">
                <a:latin typeface="Arial" panose="020B0604020202090204" pitchFamily="34" charset="0"/>
                <a:cs typeface="Arial" panose="020B0604020202090204" pitchFamily="34" charset="0"/>
              </a:rPr>
              <a:t/>
            </a:r>
            <a:br>
              <a:rPr lang="en-GB" dirty="0">
                <a:latin typeface="Arial" panose="020B0604020202090204" pitchFamily="34" charset="0"/>
                <a:cs typeface="Arial" panose="020B0604020202090204" pitchFamily="34" charset="0"/>
              </a:rPr>
            </a:br>
            <a:r>
              <a:rPr lang="en-GB" dirty="0" smtClean="0">
                <a:latin typeface="Arial" panose="020B0604020202090204" pitchFamily="34" charset="0"/>
                <a:cs typeface="Arial" panose="020B0604020202090204" pitchFamily="34" charset="0"/>
              </a:rPr>
              <a:t/>
            </a:r>
            <a:br>
              <a:rPr lang="en-GB" dirty="0" smtClean="0">
                <a:latin typeface="Arial" panose="020B0604020202090204" pitchFamily="34" charset="0"/>
                <a:cs typeface="Arial" panose="020B0604020202090204" pitchFamily="34" charset="0"/>
              </a:rPr>
            </a:br>
            <a:r>
              <a:rPr lang="en-GB" dirty="0">
                <a:latin typeface="Arial" panose="020B0604020202090204" pitchFamily="34" charset="0"/>
                <a:cs typeface="Arial" panose="020B0604020202090204" pitchFamily="34" charset="0"/>
              </a:rPr>
              <a:t/>
            </a:r>
            <a:br>
              <a:rPr lang="en-GB" dirty="0">
                <a:latin typeface="Arial" panose="020B0604020202090204" pitchFamily="34" charset="0"/>
                <a:cs typeface="Arial" panose="020B0604020202090204" pitchFamily="34" charset="0"/>
              </a:rPr>
            </a:br>
            <a:r>
              <a:rPr lang="en-GB" dirty="0" smtClean="0">
                <a:latin typeface="Arial" panose="020B0604020202090204" pitchFamily="34" charset="0"/>
                <a:cs typeface="Arial" panose="020B0604020202090204" pitchFamily="34" charset="0"/>
              </a:rPr>
              <a:t/>
            </a:r>
            <a:br>
              <a:rPr lang="en-GB" dirty="0" smtClean="0">
                <a:latin typeface="Arial" panose="020B0604020202090204" pitchFamily="34" charset="0"/>
                <a:cs typeface="Arial" panose="020B0604020202090204" pitchFamily="34" charset="0"/>
              </a:rPr>
            </a:br>
            <a:r>
              <a:rPr lang="en-GB" dirty="0">
                <a:latin typeface="Arial" panose="020B0604020202090204" pitchFamily="34" charset="0"/>
                <a:cs typeface="Arial" panose="020B0604020202090204" pitchFamily="34" charset="0"/>
              </a:rPr>
              <a:t/>
            </a:r>
            <a:br>
              <a:rPr lang="en-GB" dirty="0">
                <a:latin typeface="Arial" panose="020B0604020202090204" pitchFamily="34" charset="0"/>
                <a:cs typeface="Arial" panose="020B0604020202090204" pitchFamily="34" charset="0"/>
              </a:rPr>
            </a:br>
            <a:r>
              <a:rPr lang="en-GB" dirty="0" smtClean="0">
                <a:latin typeface="Arial" panose="020B0604020202090204" pitchFamily="34" charset="0"/>
                <a:cs typeface="Arial" panose="020B0604020202090204" pitchFamily="34" charset="0"/>
              </a:rPr>
              <a:t/>
            </a:r>
            <a:br>
              <a:rPr lang="en-GB" dirty="0" smtClean="0">
                <a:latin typeface="Arial" panose="020B0604020202090204" pitchFamily="34" charset="0"/>
                <a:cs typeface="Arial" panose="020B0604020202090204" pitchFamily="34" charset="0"/>
              </a:rPr>
            </a:br>
            <a:r>
              <a:rPr lang="en-GB" dirty="0">
                <a:latin typeface="Arial" panose="020B0604020202090204" pitchFamily="34" charset="0"/>
                <a:cs typeface="Arial" panose="020B0604020202090204" pitchFamily="34" charset="0"/>
              </a:rPr>
              <a:t/>
            </a:r>
            <a:br>
              <a:rPr lang="en-GB" dirty="0">
                <a:latin typeface="Arial" panose="020B0604020202090204" pitchFamily="34" charset="0"/>
                <a:cs typeface="Arial" panose="020B0604020202090204" pitchFamily="34" charset="0"/>
              </a:rPr>
            </a:br>
            <a:r>
              <a:rPr lang="en-GB" dirty="0" smtClean="0">
                <a:latin typeface="Arial" panose="020B0604020202090204" pitchFamily="34" charset="0"/>
                <a:cs typeface="Arial" panose="020B0604020202090204" pitchFamily="34" charset="0"/>
              </a:rPr>
              <a:t/>
            </a:r>
            <a:br>
              <a:rPr lang="en-GB" dirty="0" smtClean="0">
                <a:latin typeface="Arial" panose="020B0604020202090204" pitchFamily="34" charset="0"/>
                <a:cs typeface="Arial" panose="020B0604020202090204" pitchFamily="34" charset="0"/>
              </a:rPr>
            </a:br>
            <a:r>
              <a:rPr lang="en-GB" sz="2800" dirty="0" smtClean="0">
                <a:latin typeface="Arial" panose="020B0604020202090204" pitchFamily="34" charset="0"/>
                <a:cs typeface="Arial" panose="020B0604020202090204" pitchFamily="34" charset="0"/>
              </a:rPr>
              <a:t/>
            </a:r>
            <a:br>
              <a:rPr lang="en-GB" sz="2800" dirty="0" smtClean="0">
                <a:latin typeface="Arial" panose="020B0604020202090204" pitchFamily="34" charset="0"/>
                <a:cs typeface="Arial" panose="020B0604020202090204" pitchFamily="34" charset="0"/>
              </a:rPr>
            </a:br>
            <a:r>
              <a:rPr lang="en-GB" sz="2400" dirty="0">
                <a:latin typeface="Arial" panose="020B0604020202090204" pitchFamily="34" charset="0"/>
                <a:cs typeface="Arial" panose="020B0604020202090204" pitchFamily="34" charset="0"/>
              </a:rPr>
              <a:t/>
            </a:r>
            <a:br>
              <a:rPr lang="en-GB" sz="2400" dirty="0">
                <a:latin typeface="Arial" panose="020B0604020202090204" pitchFamily="34" charset="0"/>
                <a:cs typeface="Arial" panose="020B0604020202090204" pitchFamily="34" charset="0"/>
              </a:rPr>
            </a:br>
            <a:r>
              <a:rPr lang="en-GB" sz="3600" dirty="0" smtClean="0">
                <a:latin typeface="Arial" panose="020B0604020202090204" pitchFamily="34" charset="0"/>
                <a:cs typeface="Arial" panose="020B0604020202090204" pitchFamily="34" charset="0"/>
              </a:rPr>
              <a:t/>
            </a:r>
            <a:br>
              <a:rPr lang="en-GB" sz="3600" dirty="0" smtClean="0">
                <a:latin typeface="Arial" panose="020B0604020202090204" pitchFamily="34" charset="0"/>
                <a:cs typeface="Arial" panose="020B0604020202090204" pitchFamily="34" charset="0"/>
              </a:rPr>
            </a:br>
            <a:endParaRPr lang="en-US" sz="4800" dirty="0">
              <a:latin typeface="Arial" panose="020B0604020202090204" pitchFamily="34" charset="0"/>
              <a:cs typeface="Arial" panose="020B0604020202090204" pitchFamily="34" charset="0"/>
            </a:endParaRPr>
          </a:p>
        </p:txBody>
      </p:sp>
      <p:sp>
        <p:nvSpPr>
          <p:cNvPr id="92" name="TextBox 56"/>
          <p:cNvSpPr txBox="1"/>
          <p:nvPr/>
        </p:nvSpPr>
        <p:spPr>
          <a:xfrm>
            <a:off x="1180185" y="16888520"/>
            <a:ext cx="9140735" cy="8225329"/>
          </a:xfrm>
          <a:prstGeom prst="rect">
            <a:avLst/>
          </a:prstGeom>
          <a:noFill/>
          <a:ln>
            <a:solidFill>
              <a:srgbClr val="27B374"/>
            </a:solidFill>
          </a:ln>
        </p:spPr>
        <p:txBody>
          <a:bodyPr wrap="square" rtlCol="0">
            <a:spAutoFit/>
          </a:bodyPr>
          <a:lstStyle/>
          <a:p>
            <a:endParaRPr lang="en-GB" sz="3200" b="1" dirty="0">
              <a:solidFill>
                <a:prstClr val="black"/>
              </a:solidFill>
              <a:latin typeface="Arial" panose="020B0604020202090204" pitchFamily="34" charset="0"/>
              <a:cs typeface="Arial" panose="020B0604020202090204" pitchFamily="34" charset="0"/>
            </a:endParaRPr>
          </a:p>
          <a:p>
            <a:endParaRPr lang="en-GB" sz="3600" b="1" dirty="0">
              <a:solidFill>
                <a:prstClr val="black"/>
              </a:solidFill>
              <a:latin typeface="Arial" panose="020B0604020202090204" pitchFamily="34" charset="0"/>
              <a:cs typeface="Arial" panose="020B0604020202090204" pitchFamily="34" charset="0"/>
            </a:endParaRPr>
          </a:p>
          <a:p>
            <a:endParaRPr lang="en-GB" sz="3600" b="1" dirty="0">
              <a:solidFill>
                <a:prstClr val="black"/>
              </a:solidFill>
              <a:latin typeface="Arial" panose="020B0604020202090204" pitchFamily="34" charset="0"/>
              <a:cs typeface="Arial" panose="020B0604020202090204" pitchFamily="34" charset="0"/>
            </a:endParaRPr>
          </a:p>
          <a:p>
            <a:endParaRPr lang="en-GB" sz="3600" b="1" dirty="0">
              <a:solidFill>
                <a:prstClr val="black"/>
              </a:solidFill>
              <a:latin typeface="Arial" panose="020B0604020202090204" pitchFamily="34" charset="0"/>
              <a:cs typeface="Arial" panose="020B0604020202090204" pitchFamily="34" charset="0"/>
            </a:endParaRPr>
          </a:p>
          <a:p>
            <a:endParaRPr lang="en-GB" sz="3600" b="1" dirty="0">
              <a:solidFill>
                <a:prstClr val="black"/>
              </a:solidFill>
              <a:latin typeface="Arial" panose="020B0604020202090204" pitchFamily="34" charset="0"/>
              <a:cs typeface="Arial" panose="020B0604020202090204" pitchFamily="34" charset="0"/>
            </a:endParaRPr>
          </a:p>
          <a:p>
            <a:endParaRPr lang="en-GB" sz="3600" b="1" dirty="0">
              <a:solidFill>
                <a:prstClr val="black"/>
              </a:solidFill>
              <a:latin typeface="Arial" panose="020B0604020202090204" pitchFamily="34" charset="0"/>
              <a:cs typeface="Arial" panose="020B0604020202090204" pitchFamily="34" charset="0"/>
            </a:endParaRPr>
          </a:p>
          <a:p>
            <a:endParaRPr lang="en-GB" sz="3600" b="1" dirty="0" smtClean="0">
              <a:solidFill>
                <a:prstClr val="black"/>
              </a:solidFill>
              <a:latin typeface="Arial" panose="020B0604020202090204" pitchFamily="34" charset="0"/>
              <a:cs typeface="Arial" panose="020B0604020202090204" pitchFamily="34" charset="0"/>
            </a:endParaRPr>
          </a:p>
          <a:p>
            <a:endParaRPr lang="en-GB" sz="3600" b="1" dirty="0">
              <a:solidFill>
                <a:prstClr val="black"/>
              </a:solidFill>
              <a:latin typeface="Arial" panose="020B0604020202090204" pitchFamily="34" charset="0"/>
              <a:cs typeface="Arial" panose="020B0604020202090204" pitchFamily="34" charset="0"/>
            </a:endParaRPr>
          </a:p>
          <a:p>
            <a:endParaRPr lang="en-GB" sz="3600" b="1" dirty="0">
              <a:solidFill>
                <a:prstClr val="black"/>
              </a:solidFill>
              <a:latin typeface="Arial" panose="020B0604020202090204" pitchFamily="34" charset="0"/>
              <a:cs typeface="Arial" panose="020B0604020202090204" pitchFamily="34" charset="0"/>
            </a:endParaRPr>
          </a:p>
          <a:p>
            <a:endParaRPr lang="en-GB" sz="1100" b="1" dirty="0" smtClean="0">
              <a:solidFill>
                <a:prstClr val="black"/>
              </a:solidFill>
              <a:latin typeface="Arial" panose="020B0604020202090204" pitchFamily="34" charset="0"/>
              <a:cs typeface="Arial" panose="020B0604020202090204" pitchFamily="34" charset="0"/>
            </a:endParaRPr>
          </a:p>
          <a:p>
            <a:endParaRPr lang="en-GB" sz="1100" b="1" dirty="0" smtClean="0">
              <a:solidFill>
                <a:prstClr val="black"/>
              </a:solidFill>
              <a:latin typeface="Arial" panose="020B0604020202090204" pitchFamily="34" charset="0"/>
              <a:cs typeface="Arial" panose="020B0604020202090204" pitchFamily="34" charset="0"/>
            </a:endParaRPr>
          </a:p>
          <a:p>
            <a:endParaRPr lang="en-GB" sz="1100" b="1" dirty="0">
              <a:solidFill>
                <a:prstClr val="black"/>
              </a:solidFill>
              <a:latin typeface="Arial" panose="020B0604020202090204" pitchFamily="34" charset="0"/>
              <a:cs typeface="Arial" panose="020B0604020202090204" pitchFamily="34" charset="0"/>
            </a:endParaRPr>
          </a:p>
          <a:p>
            <a:endParaRPr lang="en-GB" sz="1100" b="1" dirty="0" smtClean="0">
              <a:solidFill>
                <a:prstClr val="black"/>
              </a:solidFill>
              <a:latin typeface="Arial" panose="020B0604020202090204" pitchFamily="34" charset="0"/>
              <a:cs typeface="Arial" panose="020B0604020202090204" pitchFamily="34" charset="0"/>
            </a:endParaRPr>
          </a:p>
          <a:p>
            <a:endParaRPr lang="en-GB" sz="1100" b="1" dirty="0">
              <a:solidFill>
                <a:prstClr val="black"/>
              </a:solidFill>
              <a:latin typeface="Arial" panose="020B0604020202090204" pitchFamily="34" charset="0"/>
              <a:cs typeface="Arial" panose="020B0604020202090204" pitchFamily="34" charset="0"/>
            </a:endParaRPr>
          </a:p>
          <a:p>
            <a:endParaRPr lang="en-GB" sz="1100" b="1" dirty="0">
              <a:solidFill>
                <a:prstClr val="black"/>
              </a:solidFill>
              <a:latin typeface="Arial" panose="020B0604020202090204" pitchFamily="34" charset="0"/>
              <a:cs typeface="Arial" panose="020B0604020202090204" pitchFamily="34" charset="0"/>
            </a:endParaRPr>
          </a:p>
          <a:p>
            <a:endParaRPr lang="en-GB" sz="1100" b="1" dirty="0">
              <a:solidFill>
                <a:prstClr val="black"/>
              </a:solidFill>
              <a:latin typeface="Arial" panose="020B0604020202090204" pitchFamily="34" charset="0"/>
              <a:cs typeface="Arial" panose="020B0604020202090204" pitchFamily="34" charset="0"/>
            </a:endParaRPr>
          </a:p>
          <a:p>
            <a:endParaRPr lang="en-GB" sz="1100" b="1" dirty="0">
              <a:solidFill>
                <a:prstClr val="black"/>
              </a:solidFill>
              <a:latin typeface="Arial" panose="020B0604020202090204" pitchFamily="34" charset="0"/>
              <a:cs typeface="Arial" panose="020B0604020202090204" pitchFamily="34" charset="0"/>
            </a:endParaRPr>
          </a:p>
          <a:p>
            <a:endParaRPr lang="en-GB" sz="1100" b="1" dirty="0">
              <a:solidFill>
                <a:prstClr val="black"/>
              </a:solidFill>
              <a:latin typeface="Arial" panose="020B0604020202090204" pitchFamily="34" charset="0"/>
              <a:cs typeface="Arial" panose="020B0604020202090204" pitchFamily="34" charset="0"/>
            </a:endParaRPr>
          </a:p>
          <a:p>
            <a:endParaRPr lang="en-GB" sz="1100" b="1" dirty="0" smtClean="0">
              <a:solidFill>
                <a:prstClr val="black"/>
              </a:solidFill>
              <a:latin typeface="Arial" panose="020B0604020202090204" pitchFamily="34" charset="0"/>
              <a:cs typeface="Arial" panose="020B0604020202090204" pitchFamily="34" charset="0"/>
            </a:endParaRPr>
          </a:p>
          <a:p>
            <a:endParaRPr lang="en-GB" sz="1100" b="1" dirty="0">
              <a:solidFill>
                <a:prstClr val="black"/>
              </a:solidFill>
              <a:latin typeface="Arial" panose="020B0604020202090204" pitchFamily="34" charset="0"/>
              <a:cs typeface="Arial" panose="020B0604020202090204" pitchFamily="34" charset="0"/>
            </a:endParaRPr>
          </a:p>
          <a:p>
            <a:endParaRPr lang="en-GB" sz="1100" b="1" dirty="0" smtClean="0">
              <a:solidFill>
                <a:prstClr val="black"/>
              </a:solidFill>
              <a:latin typeface="Arial" panose="020B0604020202090204" pitchFamily="34" charset="0"/>
              <a:cs typeface="Arial" panose="020B0604020202090204" pitchFamily="34" charset="0"/>
            </a:endParaRPr>
          </a:p>
          <a:p>
            <a:endParaRPr lang="en-GB" sz="1100" b="1" dirty="0">
              <a:solidFill>
                <a:prstClr val="black"/>
              </a:solidFill>
              <a:latin typeface="Arial" panose="020B0604020202090204" pitchFamily="34" charset="0"/>
              <a:cs typeface="Arial" panose="020B0604020202090204" pitchFamily="34" charset="0"/>
            </a:endParaRPr>
          </a:p>
          <a:p>
            <a:endParaRPr lang="en-GB" sz="1100" b="1" dirty="0" smtClean="0">
              <a:solidFill>
                <a:prstClr val="black"/>
              </a:solidFill>
              <a:latin typeface="Arial" panose="020B0604020202090204" pitchFamily="34" charset="0"/>
              <a:cs typeface="Arial" panose="020B0604020202090204" pitchFamily="34" charset="0"/>
            </a:endParaRPr>
          </a:p>
          <a:p>
            <a:endParaRPr lang="en-GB" sz="1100" b="1" dirty="0" smtClean="0">
              <a:solidFill>
                <a:prstClr val="black"/>
              </a:solidFill>
              <a:latin typeface="Arial" panose="020B0604020202090204" pitchFamily="34" charset="0"/>
              <a:cs typeface="Arial" panose="020B0604020202090204" pitchFamily="34" charset="0"/>
            </a:endParaRPr>
          </a:p>
          <a:p>
            <a:endParaRPr lang="en-GB" sz="1100" b="1" dirty="0">
              <a:solidFill>
                <a:prstClr val="black"/>
              </a:solidFill>
              <a:latin typeface="Arial" panose="020B0604020202090204" pitchFamily="34" charset="0"/>
              <a:cs typeface="Arial" panose="020B0604020202090204" pitchFamily="34" charset="0"/>
            </a:endParaRPr>
          </a:p>
          <a:p>
            <a:endParaRPr lang="en-GB" sz="1100" b="1" dirty="0" smtClean="0">
              <a:solidFill>
                <a:prstClr val="black"/>
              </a:solidFill>
              <a:latin typeface="Arial" panose="020B0604020202090204" pitchFamily="34" charset="0"/>
              <a:cs typeface="Arial" panose="020B0604020202090204" pitchFamily="34" charset="0"/>
            </a:endParaRPr>
          </a:p>
          <a:p>
            <a:endParaRPr lang="en-GB" sz="1050" b="1" dirty="0" smtClean="0">
              <a:solidFill>
                <a:prstClr val="black"/>
              </a:solidFill>
              <a:latin typeface="Arial" panose="020B0604020202090204" pitchFamily="34" charset="0"/>
              <a:cs typeface="Arial" panose="020B0604020202090204" pitchFamily="34" charset="0"/>
            </a:endParaRPr>
          </a:p>
          <a:p>
            <a:endParaRPr lang="en-GB" sz="1100" b="1" dirty="0">
              <a:solidFill>
                <a:prstClr val="black"/>
              </a:solidFill>
              <a:latin typeface="Arial" panose="020B0604020202090204" pitchFamily="34" charset="0"/>
              <a:cs typeface="Arial" panose="020B0604020202090204" pitchFamily="34" charset="0"/>
            </a:endParaRPr>
          </a:p>
        </p:txBody>
      </p:sp>
      <p:sp>
        <p:nvSpPr>
          <p:cNvPr id="90" name="TextBox 56"/>
          <p:cNvSpPr txBox="1"/>
          <p:nvPr/>
        </p:nvSpPr>
        <p:spPr>
          <a:xfrm>
            <a:off x="11525248" y="13413717"/>
            <a:ext cx="8699347" cy="5386090"/>
          </a:xfrm>
          <a:prstGeom prst="rect">
            <a:avLst/>
          </a:prstGeom>
          <a:noFill/>
          <a:ln>
            <a:solidFill>
              <a:srgbClr val="27B374"/>
            </a:solidFill>
          </a:ln>
        </p:spPr>
        <p:txBody>
          <a:bodyPr wrap="square" rtlCol="0">
            <a:spAutoFit/>
          </a:bodyPr>
          <a:lstStyle/>
          <a:p>
            <a:endParaRPr lang="en-GB" sz="3600" b="1" dirty="0">
              <a:solidFill>
                <a:prstClr val="black"/>
              </a:solidFill>
              <a:latin typeface="Arial" panose="020B0604020202090204" pitchFamily="34" charset="0"/>
              <a:cs typeface="Arial" panose="020B0604020202090204" pitchFamily="34" charset="0"/>
            </a:endParaRPr>
          </a:p>
          <a:p>
            <a:endParaRPr lang="en-GB" sz="3600" b="1" dirty="0">
              <a:solidFill>
                <a:prstClr val="black"/>
              </a:solidFill>
              <a:latin typeface="Arial" panose="020B0604020202090204" pitchFamily="34" charset="0"/>
              <a:cs typeface="Arial" panose="020B0604020202090204" pitchFamily="34" charset="0"/>
            </a:endParaRPr>
          </a:p>
          <a:p>
            <a:endParaRPr lang="en-GB" sz="3600" b="1" dirty="0">
              <a:solidFill>
                <a:prstClr val="black"/>
              </a:solidFill>
              <a:latin typeface="Arial" panose="020B0604020202090204" pitchFamily="34" charset="0"/>
              <a:cs typeface="Arial" panose="020B0604020202090204" pitchFamily="34" charset="0"/>
            </a:endParaRPr>
          </a:p>
          <a:p>
            <a:endParaRPr lang="en-GB" sz="3600" b="1" dirty="0">
              <a:solidFill>
                <a:prstClr val="black"/>
              </a:solidFill>
              <a:latin typeface="Arial" panose="020B0604020202090204" pitchFamily="34" charset="0"/>
              <a:cs typeface="Arial" panose="020B0604020202090204" pitchFamily="34" charset="0"/>
            </a:endParaRPr>
          </a:p>
          <a:p>
            <a:endParaRPr lang="en-GB" sz="3600" b="1" dirty="0">
              <a:solidFill>
                <a:prstClr val="black"/>
              </a:solidFill>
              <a:latin typeface="Arial" panose="020B0604020202090204" pitchFamily="34" charset="0"/>
              <a:cs typeface="Arial" panose="020B0604020202090204" pitchFamily="34" charset="0"/>
            </a:endParaRPr>
          </a:p>
          <a:p>
            <a:endParaRPr lang="en-GB" sz="3600" b="1" dirty="0">
              <a:solidFill>
                <a:prstClr val="black"/>
              </a:solidFill>
              <a:latin typeface="Arial" panose="020B0604020202090204" pitchFamily="34" charset="0"/>
              <a:cs typeface="Arial" panose="020B0604020202090204" pitchFamily="34" charset="0"/>
            </a:endParaRPr>
          </a:p>
          <a:p>
            <a:endParaRPr lang="en-GB" sz="3600" b="1" dirty="0" smtClean="0">
              <a:solidFill>
                <a:prstClr val="black"/>
              </a:solidFill>
              <a:latin typeface="Arial" panose="020B0604020202090204" pitchFamily="34" charset="0"/>
              <a:cs typeface="Arial" panose="020B0604020202090204" pitchFamily="34" charset="0"/>
            </a:endParaRPr>
          </a:p>
          <a:p>
            <a:endParaRPr lang="en-GB" sz="3600" b="1" dirty="0" smtClean="0">
              <a:solidFill>
                <a:prstClr val="black"/>
              </a:solidFill>
              <a:latin typeface="Arial" panose="020B0604020202090204" pitchFamily="34" charset="0"/>
              <a:cs typeface="Arial" panose="020B0604020202090204" pitchFamily="34" charset="0"/>
            </a:endParaRPr>
          </a:p>
          <a:p>
            <a:endParaRPr lang="en-GB" sz="3600" b="1" dirty="0" smtClean="0">
              <a:solidFill>
                <a:prstClr val="black"/>
              </a:solidFill>
              <a:latin typeface="Arial" panose="020B0604020202090204" pitchFamily="34" charset="0"/>
              <a:cs typeface="Arial" panose="020B0604020202090204" pitchFamily="34" charset="0"/>
            </a:endParaRPr>
          </a:p>
          <a:p>
            <a:endParaRPr lang="en-GB" sz="2000" b="1" dirty="0">
              <a:solidFill>
                <a:prstClr val="black"/>
              </a:solidFill>
              <a:latin typeface="Arial" panose="020B0604020202090204" pitchFamily="34" charset="0"/>
              <a:cs typeface="Arial" panose="020B0604020202090204" pitchFamily="34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1158875" y="25873393"/>
            <a:ext cx="12214224" cy="1341437"/>
          </a:xfrm>
        </p:spPr>
        <p:txBody>
          <a:bodyPr/>
          <a:lstStyle/>
          <a:p>
            <a:r>
              <a:rPr lang="en-US" dirty="0"/>
              <a:t>Author Name</a:t>
            </a:r>
            <a:r>
              <a:rPr lang="en-US" dirty="0" smtClean="0"/>
              <a:t>: </a:t>
            </a:r>
            <a:r>
              <a:rPr lang="en-US" dirty="0"/>
              <a:t>Olivia </a:t>
            </a:r>
            <a:r>
              <a:rPr lang="en-US" dirty="0" err="1"/>
              <a:t>Berzal</a:t>
            </a:r>
            <a:r>
              <a:rPr lang="en-US" dirty="0"/>
              <a:t> de </a:t>
            </a:r>
            <a:r>
              <a:rPr lang="en-US" dirty="0" err="1" smtClean="0"/>
              <a:t>Frutos</a:t>
            </a:r>
            <a:endParaRPr lang="en-US" dirty="0" smtClean="0"/>
          </a:p>
          <a:p>
            <a:r>
              <a:rPr lang="en-US" dirty="0" smtClean="0"/>
              <a:t>Supervisors: Dr. Marc Pidou &amp; Dr. Yadira </a:t>
            </a:r>
            <a:r>
              <a:rPr lang="en-US" dirty="0" err="1" smtClean="0"/>
              <a:t>Bajón</a:t>
            </a:r>
            <a:r>
              <a:rPr lang="en-US" dirty="0" smtClean="0"/>
              <a:t> </a:t>
            </a:r>
            <a:r>
              <a:rPr lang="en-US" dirty="0" err="1" smtClean="0"/>
              <a:t>Fernández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1"/>
          </p:nvPr>
        </p:nvSpPr>
        <p:spPr>
          <a:xfrm>
            <a:off x="1158875" y="27259181"/>
            <a:ext cx="12214225" cy="1179839"/>
          </a:xfrm>
        </p:spPr>
        <p:txBody>
          <a:bodyPr/>
          <a:lstStyle/>
          <a:p>
            <a:r>
              <a:rPr lang="en-US" sz="2800" dirty="0" smtClean="0"/>
              <a:t>E-mail: </a:t>
            </a:r>
            <a:r>
              <a:rPr lang="en-US" sz="2800" dirty="0" smtClean="0">
                <a:hlinkClick r:id="rId3"/>
              </a:rPr>
              <a:t>O.Berzal-de-frutos@cranfield.ac.uk</a:t>
            </a:r>
            <a:endParaRPr lang="en-US" sz="2800" dirty="0" smtClean="0"/>
          </a:p>
          <a:p>
            <a:r>
              <a:rPr lang="en-US" sz="2800" dirty="0" smtClean="0"/>
              <a:t>Address: CWSI, </a:t>
            </a:r>
            <a:r>
              <a:rPr lang="en-GB" sz="2800" dirty="0" smtClean="0"/>
              <a:t>Vincent Building, Central Ave, Bedford MK43 0JR</a:t>
            </a:r>
            <a:endParaRPr lang="en-US" sz="2800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2"/>
          </p:nvPr>
        </p:nvSpPr>
        <p:spPr>
          <a:xfrm>
            <a:off x="14492485" y="25606291"/>
            <a:ext cx="5412167" cy="3970337"/>
          </a:xfrm>
        </p:spPr>
        <p:txBody>
          <a:bodyPr anchor="t"/>
          <a:lstStyle/>
          <a:p>
            <a:r>
              <a:rPr lang="en-GB" sz="2800" dirty="0">
                <a:solidFill>
                  <a:srgbClr val="0C406D"/>
                </a:solidFill>
              </a:rPr>
              <a:t>Sponsor:</a:t>
            </a:r>
          </a:p>
          <a:p>
            <a:endParaRPr lang="en-US" dirty="0" smtClean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6224588" y="1485898"/>
            <a:ext cx="13927714" cy="3228690"/>
          </a:xfrm>
        </p:spPr>
        <p:txBody>
          <a:bodyPr/>
          <a:lstStyle/>
          <a:p>
            <a:r>
              <a:rPr lang="en-GB" sz="8800" dirty="0">
                <a:latin typeface="Arial" panose="020B0604020202090204" pitchFamily="34" charset="0"/>
                <a:cs typeface="Arial" panose="020B0604020202090204" pitchFamily="34" charset="0"/>
              </a:rPr>
              <a:t>Maximizing the value of trade </a:t>
            </a:r>
            <a:r>
              <a:rPr lang="en-GB" sz="8800" dirty="0" smtClean="0">
                <a:latin typeface="Arial" panose="020B0604020202090204" pitchFamily="34" charset="0"/>
                <a:cs typeface="Arial" panose="020B0604020202090204" pitchFamily="34" charset="0"/>
              </a:rPr>
              <a:t>wastes</a:t>
            </a:r>
            <a:endParaRPr lang="en-GB" sz="8800" dirty="0">
              <a:latin typeface="Arial" panose="020B0604020202090204" pitchFamily="34" charset="0"/>
              <a:cs typeface="Arial" panose="020B0604020202090204" pitchFamily="34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09854" y="26067223"/>
            <a:ext cx="5271608" cy="3286197"/>
          </a:xfrm>
          <a:prstGeom prst="rect">
            <a:avLst/>
          </a:prstGeom>
        </p:spPr>
      </p:pic>
      <p:sp>
        <p:nvSpPr>
          <p:cNvPr id="53" name="TextBox 52"/>
          <p:cNvSpPr txBox="1"/>
          <p:nvPr/>
        </p:nvSpPr>
        <p:spPr>
          <a:xfrm>
            <a:off x="10493206" y="22993767"/>
            <a:ext cx="9731390" cy="2492990"/>
          </a:xfrm>
          <a:prstGeom prst="rect">
            <a:avLst/>
          </a:prstGeom>
          <a:solidFill>
            <a:srgbClr val="DAEFF6"/>
          </a:solidFill>
          <a:ln>
            <a:solidFill>
              <a:srgbClr val="58B6D8"/>
            </a:solidFill>
          </a:ln>
        </p:spPr>
        <p:txBody>
          <a:bodyPr wrap="square" rtlCol="0">
            <a:spAutoFit/>
          </a:bodyPr>
          <a:lstStyle/>
          <a:p>
            <a:r>
              <a:rPr lang="en-GB" sz="3600" b="1" dirty="0">
                <a:solidFill>
                  <a:prstClr val="black"/>
                </a:solidFill>
                <a:latin typeface="Arial" panose="020B0604020202090204" pitchFamily="34" charset="0"/>
                <a:cs typeface="Arial" panose="020B0604020202090204" pitchFamily="34" charset="0"/>
              </a:rPr>
              <a:t>Future </a:t>
            </a:r>
            <a:r>
              <a:rPr lang="en-GB" sz="3600" b="1" dirty="0" smtClean="0">
                <a:solidFill>
                  <a:prstClr val="black"/>
                </a:solidFill>
                <a:latin typeface="Arial" panose="020B0604020202090204" pitchFamily="34" charset="0"/>
                <a:cs typeface="Arial" panose="020B0604020202090204" pitchFamily="34" charset="0"/>
              </a:rPr>
              <a:t>development</a:t>
            </a:r>
          </a:p>
          <a:p>
            <a:r>
              <a:rPr lang="en-GB" sz="2400" dirty="0">
                <a:latin typeface="Arial" panose="020B0604020202090204" pitchFamily="34" charset="0"/>
                <a:cs typeface="Arial" panose="020B0604020202090204" pitchFamily="34" charset="0"/>
              </a:rPr>
              <a:t>To achieve the aim, </a:t>
            </a:r>
            <a:r>
              <a:rPr lang="en-GB" sz="2400" dirty="0" smtClean="0">
                <a:latin typeface="Arial" panose="020B0604020202090204" pitchFamily="34" charset="0"/>
                <a:cs typeface="Arial" panose="020B0604020202090204" pitchFamily="34" charset="0"/>
              </a:rPr>
              <a:t>it is necessary to have an experimental </a:t>
            </a:r>
            <a:r>
              <a:rPr lang="en-GB" sz="2400" dirty="0">
                <a:latin typeface="Arial" panose="020B0604020202090204" pitchFamily="34" charset="0"/>
                <a:cs typeface="Arial" panose="020B0604020202090204" pitchFamily="34" charset="0"/>
              </a:rPr>
              <a:t>TWs </a:t>
            </a:r>
            <a:r>
              <a:rPr lang="en-GB" sz="2400" dirty="0" smtClean="0">
                <a:latin typeface="Arial" panose="020B0604020202090204" pitchFamily="34" charset="0"/>
                <a:cs typeface="Arial" panose="020B0604020202090204" pitchFamily="34" charset="0"/>
              </a:rPr>
              <a:t>characterisation; BMP tests with selected TWs; analysis of antagonistic/synergistic effects; study acclimation to toxicity; and </a:t>
            </a:r>
            <a:r>
              <a:rPr lang="en-GB" sz="2400" dirty="0">
                <a:latin typeface="Arial" panose="020B0604020202090204" pitchFamily="34" charset="0"/>
                <a:cs typeface="Arial" panose="020B0604020202090204" pitchFamily="34" charset="0"/>
              </a:rPr>
              <a:t>a Cost-Benefit analysis to </a:t>
            </a:r>
            <a:r>
              <a:rPr lang="en-GB" sz="2400" dirty="0" smtClean="0">
                <a:latin typeface="Arial" panose="020B0604020202090204" pitchFamily="34" charset="0"/>
                <a:cs typeface="Arial" panose="020B0604020202090204" pitchFamily="34" charset="0"/>
              </a:rPr>
              <a:t>select the profitable TWs to be used in AD for biogas production.</a:t>
            </a:r>
            <a:endParaRPr lang="en-GB" dirty="0"/>
          </a:p>
        </p:txBody>
      </p:sp>
      <p:sp>
        <p:nvSpPr>
          <p:cNvPr id="54" name="TextBox 53"/>
          <p:cNvSpPr txBox="1"/>
          <p:nvPr/>
        </p:nvSpPr>
        <p:spPr>
          <a:xfrm>
            <a:off x="1158875" y="25113849"/>
            <a:ext cx="91620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GB" sz="1800" dirty="0" smtClean="0">
                <a:solidFill>
                  <a:prstClr val="black"/>
                </a:solidFill>
                <a:latin typeface="Arial" panose="020B0604020202090204" pitchFamily="34" charset="0"/>
                <a:cs typeface="Arial" panose="020B0604020202090204" pitchFamily="34" charset="0"/>
              </a:rPr>
              <a:t>Figure 4. BMP results for different ammonia (NH</a:t>
            </a:r>
            <a:r>
              <a:rPr lang="en-GB" sz="1400" dirty="0" smtClean="0">
                <a:solidFill>
                  <a:prstClr val="black"/>
                </a:solidFill>
                <a:latin typeface="Arial" panose="020B0604020202090204" pitchFamily="34" charset="0"/>
                <a:cs typeface="Arial" panose="020B0604020202090204" pitchFamily="34" charset="0"/>
              </a:rPr>
              <a:t>3</a:t>
            </a:r>
            <a:r>
              <a:rPr lang="en-GB" sz="1800" dirty="0" smtClean="0">
                <a:solidFill>
                  <a:prstClr val="black"/>
                </a:solidFill>
                <a:latin typeface="Arial" panose="020B0604020202090204" pitchFamily="34" charset="0"/>
                <a:cs typeface="Arial" panose="020B0604020202090204" pitchFamily="34" charset="0"/>
              </a:rPr>
              <a:t>) and chloride (Cl) concentrations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6076558" y="9911497"/>
            <a:ext cx="8833296" cy="3231654"/>
          </a:xfrm>
          <a:prstGeom prst="rect">
            <a:avLst/>
          </a:prstGeom>
          <a:solidFill>
            <a:srgbClr val="D6F6F3"/>
          </a:solidFill>
          <a:ln>
            <a:solidFill>
              <a:srgbClr val="2ECCBD"/>
            </a:solidFill>
          </a:ln>
        </p:spPr>
        <p:txBody>
          <a:bodyPr wrap="square" rtlCol="0">
            <a:spAutoFit/>
          </a:bodyPr>
          <a:lstStyle/>
          <a:p>
            <a:r>
              <a:rPr lang="en-GB" sz="3600" b="1" dirty="0" smtClean="0">
                <a:solidFill>
                  <a:prstClr val="black"/>
                </a:solidFill>
                <a:latin typeface="Arial" panose="020B0604020202090204" pitchFamily="34" charset="0"/>
                <a:cs typeface="Arial" panose="020B0604020202090204" pitchFamily="34" charset="0"/>
              </a:rPr>
              <a:t>Methods</a:t>
            </a:r>
            <a:r>
              <a:rPr lang="en-GB" sz="3600" dirty="0">
                <a:solidFill>
                  <a:prstClr val="black"/>
                </a:solidFill>
                <a:latin typeface="Arial" panose="020B0604020202090204" pitchFamily="34" charset="0"/>
                <a:cs typeface="Arial" panose="020B0604020202090204" pitchFamily="34" charset="0"/>
              </a:rPr>
              <a:t/>
            </a:r>
            <a:br>
              <a:rPr lang="en-GB" sz="3600" dirty="0">
                <a:solidFill>
                  <a:prstClr val="black"/>
                </a:solidFill>
                <a:latin typeface="Arial" panose="020B0604020202090204" pitchFamily="34" charset="0"/>
                <a:cs typeface="Arial" panose="020B0604020202090204" pitchFamily="34" charset="0"/>
              </a:rPr>
            </a:br>
            <a:r>
              <a:rPr lang="en-GB" sz="2400" dirty="0" smtClean="0">
                <a:solidFill>
                  <a:prstClr val="black"/>
                </a:solidFill>
                <a:latin typeface="Arial" panose="020B0604020202090204" pitchFamily="34" charset="0"/>
                <a:cs typeface="Arial" panose="020B0604020202090204" pitchFamily="34" charset="0"/>
              </a:rPr>
              <a:t>The impact of TWs in the digestion of sludge was analysed by:</a:t>
            </a:r>
          </a:p>
          <a:p>
            <a:pPr marL="342900" indent="-342900">
              <a:buFont typeface="Arial" panose="020B0604020202090204" pitchFamily="34" charset="0"/>
              <a:buChar char="•"/>
            </a:pPr>
            <a:r>
              <a:rPr lang="en-GB" sz="2400" dirty="0" smtClean="0">
                <a:solidFill>
                  <a:prstClr val="black"/>
                </a:solidFill>
                <a:latin typeface="Arial" panose="020B0604020202090204" pitchFamily="34" charset="0"/>
                <a:cs typeface="Arial" panose="020B0604020202090204" pitchFamily="34" charset="0"/>
              </a:rPr>
              <a:t>Data analysis from existing characterisation</a:t>
            </a:r>
          </a:p>
          <a:p>
            <a:pPr marL="342900" indent="-342900">
              <a:buFont typeface="Arial" panose="020B0604020202090204" pitchFamily="34" charset="0"/>
              <a:buChar char="•"/>
            </a:pPr>
            <a:r>
              <a:rPr lang="en-GB" sz="2400" dirty="0" smtClean="0">
                <a:solidFill>
                  <a:prstClr val="black"/>
                </a:solidFill>
                <a:latin typeface="Arial" panose="020B0604020202090204" pitchFamily="34" charset="0"/>
                <a:cs typeface="Arial" panose="020B0604020202090204" pitchFamily="34" charset="0"/>
              </a:rPr>
              <a:t>Literature review of inhibitory values in AD</a:t>
            </a:r>
          </a:p>
          <a:p>
            <a:pPr marL="342900" indent="-342900">
              <a:buFont typeface="Arial" panose="020B0604020202090204" pitchFamily="34" charset="0"/>
              <a:buChar char="•"/>
            </a:pPr>
            <a:r>
              <a:rPr lang="en-GB" sz="2400" dirty="0" smtClean="0">
                <a:solidFill>
                  <a:prstClr val="black"/>
                </a:solidFill>
                <a:latin typeface="Arial" panose="020B0604020202090204" pitchFamily="34" charset="0"/>
                <a:cs typeface="Arial" panose="020B0604020202090204" pitchFamily="34" charset="0"/>
              </a:rPr>
              <a:t>Selection of TWs for experiments</a:t>
            </a:r>
          </a:p>
          <a:p>
            <a:pPr marL="342900" indent="-342900">
              <a:buFont typeface="Arial" panose="020B0604020202090204" pitchFamily="34" charset="0"/>
              <a:buChar char="•"/>
            </a:pPr>
            <a:r>
              <a:rPr lang="en-GB" sz="2400" dirty="0" smtClean="0">
                <a:solidFill>
                  <a:prstClr val="black"/>
                </a:solidFill>
                <a:latin typeface="Arial" panose="020B0604020202090204" pitchFamily="34" charset="0"/>
                <a:cs typeface="Arial" panose="020B0604020202090204" pitchFamily="34" charset="0"/>
              </a:rPr>
              <a:t>Biological methane potential test (BMP) is a batch AD experiment with biogas and methane measurements during the test </a:t>
            </a:r>
            <a:r>
              <a:rPr lang="en-GB" sz="2400" dirty="0">
                <a:solidFill>
                  <a:prstClr val="black"/>
                </a:solidFill>
                <a:latin typeface="Arial" panose="020B0604020202090204" pitchFamily="34" charset="0"/>
                <a:cs typeface="Arial" panose="020B0604020202090204" pitchFamily="34" charset="0"/>
              </a:rPr>
              <a:t>(Figure </a:t>
            </a:r>
            <a:r>
              <a:rPr lang="en-GB" sz="2400" dirty="0" smtClean="0">
                <a:solidFill>
                  <a:prstClr val="black"/>
                </a:solidFill>
                <a:latin typeface="Arial" panose="020B0604020202090204" pitchFamily="34" charset="0"/>
                <a:cs typeface="Arial" panose="020B0604020202090204" pitchFamily="34" charset="0"/>
              </a:rPr>
              <a:t>2).</a:t>
            </a:r>
            <a:endParaRPr lang="en-GB" sz="2400" dirty="0" smtClean="0">
              <a:latin typeface="Arial" panose="020B0604020202090204" pitchFamily="34" charset="0"/>
              <a:cs typeface="Arial" panose="020B0604020202090204" pitchFamily="34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1164341" y="12861455"/>
            <a:ext cx="4767988" cy="37928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lvl="0" algn="ctr"/>
            <a:r>
              <a:rPr lang="en-GB" sz="1800" dirty="0" smtClean="0">
                <a:solidFill>
                  <a:prstClr val="black"/>
                </a:solidFill>
                <a:latin typeface="Arial" panose="020B0604020202090204" pitchFamily="34" charset="0"/>
                <a:cs typeface="Arial" panose="020B0604020202090204" pitchFamily="34" charset="0"/>
              </a:rPr>
              <a:t>Figure 1</a:t>
            </a:r>
            <a:r>
              <a:rPr lang="en-GB" sz="1800" dirty="0">
                <a:solidFill>
                  <a:prstClr val="black"/>
                </a:solidFill>
                <a:latin typeface="Arial" panose="020B0604020202090204" pitchFamily="34" charset="0"/>
                <a:cs typeface="Arial" panose="020B0604020202090204" pitchFamily="34" charset="0"/>
              </a:rPr>
              <a:t>. </a:t>
            </a:r>
            <a:r>
              <a:rPr lang="en-GB" sz="1800" dirty="0" smtClean="0">
                <a:solidFill>
                  <a:prstClr val="black"/>
                </a:solidFill>
                <a:latin typeface="Arial" panose="020B0604020202090204" pitchFamily="34" charset="0"/>
                <a:cs typeface="Arial" panose="020B0604020202090204" pitchFamily="34" charset="0"/>
              </a:rPr>
              <a:t>AD process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1158876" y="5564327"/>
            <a:ext cx="19065720" cy="212365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GB" sz="3600" b="1" dirty="0" smtClean="0">
                <a:solidFill>
                  <a:prstClr val="black"/>
                </a:solidFill>
                <a:latin typeface="Arial" panose="020B0604020202090204" pitchFamily="34" charset="0"/>
                <a:cs typeface="Arial" panose="020B0604020202090204" pitchFamily="34" charset="0"/>
              </a:rPr>
              <a:t>Introduction</a:t>
            </a:r>
          </a:p>
          <a:p>
            <a:r>
              <a:rPr lang="en-GB" sz="2400" dirty="0" smtClean="0">
                <a:latin typeface="Arial" panose="020B0604020202090204" pitchFamily="34" charset="0"/>
                <a:cs typeface="Arial" panose="020B0604020202090204" pitchFamily="34" charset="0"/>
              </a:rPr>
              <a:t>Anaerobic </a:t>
            </a:r>
            <a:r>
              <a:rPr lang="en-GB" sz="2400" dirty="0">
                <a:latin typeface="Arial" panose="020B0604020202090204" pitchFamily="34" charset="0"/>
                <a:cs typeface="Arial" panose="020B0604020202090204" pitchFamily="34" charset="0"/>
              </a:rPr>
              <a:t>digestion (AD) is the use of microorganism in the absence of oxygen to degrade organic </a:t>
            </a:r>
            <a:r>
              <a:rPr lang="en-GB" sz="2400" dirty="0" smtClean="0">
                <a:latin typeface="Arial" panose="020B0604020202090204" pitchFamily="34" charset="0"/>
                <a:cs typeface="Arial" panose="020B0604020202090204" pitchFamily="34" charset="0"/>
              </a:rPr>
              <a:t>compounds (Figure 1). AD is currently used to treat sewage sludge. The treatment of sludge in AD had been seen to be enhanced by the addition of trade </a:t>
            </a:r>
            <a:r>
              <a:rPr lang="en-GB" sz="2400" dirty="0">
                <a:latin typeface="Arial" panose="020B0604020202090204" pitchFamily="34" charset="0"/>
                <a:cs typeface="Arial" panose="020B0604020202090204" pitchFamily="34" charset="0"/>
              </a:rPr>
              <a:t>wastes (TWs), wastewaters generated from industrial or production </a:t>
            </a:r>
            <a:r>
              <a:rPr lang="en-GB" sz="2400" dirty="0" smtClean="0">
                <a:latin typeface="Arial" panose="020B0604020202090204" pitchFamily="34" charset="0"/>
                <a:cs typeface="Arial" panose="020B0604020202090204" pitchFamily="34" charset="0"/>
              </a:rPr>
              <a:t>processes. However, the bacteria may be affected by toxic compounds present in TWs. Therefore, there is a need to understand the possible impact of those compounds in AD of TWs and sludge.</a:t>
            </a:r>
          </a:p>
        </p:txBody>
      </p:sp>
      <p:sp>
        <p:nvSpPr>
          <p:cNvPr id="60" name="TextBox 59"/>
          <p:cNvSpPr txBox="1"/>
          <p:nvPr/>
        </p:nvSpPr>
        <p:spPr>
          <a:xfrm>
            <a:off x="6048774" y="7921422"/>
            <a:ext cx="14175822" cy="175432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/>
            </a:solidFill>
          </a:ln>
        </p:spPr>
        <p:txBody>
          <a:bodyPr wrap="square" rtlCol="0">
            <a:spAutoFit/>
          </a:bodyPr>
          <a:lstStyle/>
          <a:p>
            <a:r>
              <a:rPr lang="en-GB" sz="3600" b="1" dirty="0" smtClean="0">
                <a:solidFill>
                  <a:prstClr val="black"/>
                </a:solidFill>
                <a:latin typeface="Arial" panose="020B0604020202090204" pitchFamily="34" charset="0"/>
                <a:cs typeface="Arial" panose="020B0604020202090204" pitchFamily="34" charset="0"/>
              </a:rPr>
              <a:t>Aim</a:t>
            </a:r>
            <a:r>
              <a:rPr lang="en-GB" sz="3600" dirty="0" smtClean="0">
                <a:solidFill>
                  <a:prstClr val="black"/>
                </a:solidFill>
                <a:latin typeface="Arial" panose="020B0604020202090204" pitchFamily="34" charset="0"/>
                <a:cs typeface="Arial" panose="020B0604020202090204" pitchFamily="34" charset="0"/>
              </a:rPr>
              <a:t/>
            </a:r>
            <a:br>
              <a:rPr lang="en-GB" sz="3600" dirty="0" smtClean="0">
                <a:solidFill>
                  <a:prstClr val="black"/>
                </a:solidFill>
                <a:latin typeface="Arial" panose="020B0604020202090204" pitchFamily="34" charset="0"/>
                <a:cs typeface="Arial" panose="020B0604020202090204" pitchFamily="34" charset="0"/>
              </a:rPr>
            </a:br>
            <a:r>
              <a:rPr lang="en-GB" sz="2400" dirty="0">
                <a:solidFill>
                  <a:prstClr val="black"/>
                </a:solidFill>
                <a:latin typeface="Arial" panose="020B0604020202090204" pitchFamily="34" charset="0"/>
                <a:cs typeface="Arial" panose="020B0604020202090204" pitchFamily="34" charset="0"/>
              </a:rPr>
              <a:t>The aim of this project is </a:t>
            </a:r>
            <a:r>
              <a:rPr lang="en-GB" sz="2400" dirty="0" smtClean="0">
                <a:solidFill>
                  <a:prstClr val="black"/>
                </a:solidFill>
                <a:latin typeface="Arial" panose="020B0604020202090204" pitchFamily="34" charset="0"/>
                <a:cs typeface="Arial" panose="020B0604020202090204" pitchFamily="34" charset="0"/>
              </a:rPr>
              <a:t>to understand </a:t>
            </a:r>
            <a:r>
              <a:rPr lang="en-GB" sz="2400" dirty="0">
                <a:solidFill>
                  <a:prstClr val="black"/>
                </a:solidFill>
                <a:latin typeface="Arial" panose="020B0604020202090204" pitchFamily="34" charset="0"/>
                <a:cs typeface="Arial" panose="020B0604020202090204" pitchFamily="34" charset="0"/>
              </a:rPr>
              <a:t>the limitations and benefits of using TWs in anaerobic digesters treating wastewater sludge and in particular the impact TWs may have on biogas production and stability of the reactors</a:t>
            </a:r>
            <a:r>
              <a:rPr lang="en-GB" sz="2400" dirty="0" smtClean="0">
                <a:solidFill>
                  <a:prstClr val="black"/>
                </a:solidFill>
                <a:latin typeface="Arial" panose="020B0604020202090204" pitchFamily="34" charset="0"/>
                <a:cs typeface="Arial" panose="020B0604020202090204" pitchFamily="34" charset="0"/>
              </a:rPr>
              <a:t>.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1180185" y="7897158"/>
            <a:ext cx="4752143" cy="4955203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3600" b="1">
                <a:solidFill>
                  <a:prstClr val="black"/>
                </a:solidFill>
                <a:latin typeface="Arial" panose="020B0604020202090204" pitchFamily="34" charset="0"/>
                <a:cs typeface="Arial" panose="020B0604020202090204" pitchFamily="34" charset="0"/>
              </a:defRPr>
            </a:lvl1pPr>
          </a:lstStyle>
          <a:p>
            <a:endParaRPr lang="en-GB" sz="2400" b="0" dirty="0" smtClean="0"/>
          </a:p>
          <a:p>
            <a:endParaRPr lang="en-GB" sz="2400" b="0" dirty="0"/>
          </a:p>
          <a:p>
            <a:endParaRPr lang="en-GB" sz="2400" b="0" dirty="0" smtClean="0"/>
          </a:p>
          <a:p>
            <a:endParaRPr lang="en-GB" sz="2400" b="0" dirty="0"/>
          </a:p>
          <a:p>
            <a:endParaRPr lang="en-GB" sz="2400" b="0" dirty="0" smtClean="0"/>
          </a:p>
          <a:p>
            <a:endParaRPr lang="en-GB" sz="2400" b="0" dirty="0"/>
          </a:p>
          <a:p>
            <a:endParaRPr lang="en-GB" sz="2400" b="0" dirty="0" smtClean="0"/>
          </a:p>
          <a:p>
            <a:endParaRPr lang="en-GB" sz="1400" b="0" dirty="0" smtClean="0"/>
          </a:p>
          <a:p>
            <a:endParaRPr lang="en-GB" sz="1400" b="0" dirty="0" smtClean="0"/>
          </a:p>
          <a:p>
            <a:endParaRPr lang="en-GB" sz="2400" b="0" dirty="0" smtClean="0"/>
          </a:p>
          <a:p>
            <a:endParaRPr lang="en-GB" sz="2400" b="0" dirty="0" smtClean="0"/>
          </a:p>
          <a:p>
            <a:endParaRPr lang="en-GB" sz="2400" b="0" dirty="0"/>
          </a:p>
          <a:p>
            <a:endParaRPr lang="en-GB" sz="2400" b="0" dirty="0" smtClean="0"/>
          </a:p>
          <a:p>
            <a:endParaRPr lang="en-GB" sz="2400" b="0" dirty="0"/>
          </a:p>
        </p:txBody>
      </p:sp>
      <p:grpSp>
        <p:nvGrpSpPr>
          <p:cNvPr id="43" name="Group 42"/>
          <p:cNvGrpSpPr/>
          <p:nvPr/>
        </p:nvGrpSpPr>
        <p:grpSpPr>
          <a:xfrm>
            <a:off x="1299135" y="8073009"/>
            <a:ext cx="4670430" cy="4583364"/>
            <a:chOff x="1039241" y="19778210"/>
            <a:chExt cx="3688968" cy="3228148"/>
          </a:xfrm>
        </p:grpSpPr>
        <p:grpSp>
          <p:nvGrpSpPr>
            <p:cNvPr id="44" name="Group 43"/>
            <p:cNvGrpSpPr/>
            <p:nvPr/>
          </p:nvGrpSpPr>
          <p:grpSpPr>
            <a:xfrm>
              <a:off x="1039241" y="19778210"/>
              <a:ext cx="2847256" cy="3228148"/>
              <a:chOff x="5466933" y="174923"/>
              <a:chExt cx="2379131" cy="2927491"/>
            </a:xfrm>
          </p:grpSpPr>
          <p:sp>
            <p:nvSpPr>
              <p:cNvPr id="49" name="TextBox 48"/>
              <p:cNvSpPr txBox="1"/>
              <p:nvPr/>
            </p:nvSpPr>
            <p:spPr>
              <a:xfrm>
                <a:off x="6239795" y="2807539"/>
                <a:ext cx="833406" cy="294875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 w="19050">
                <a:solidFill>
                  <a:schemeClr val="accent1"/>
                </a:solidFill>
              </a:ln>
            </p:spPr>
            <p:txBody>
              <a:bodyPr wrap="square" rtlCol="0" anchor="ctr">
                <a:spAutoFit/>
              </a:bodyPr>
              <a:lstStyle>
                <a:defPPr>
                  <a:defRPr lang="en-US"/>
                </a:defPPr>
                <a:lvl1pPr marR="0" lvl="0" indent="0" algn="ctr" defTabSz="914400" fontAlgn="auto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kern="0" cap="none" spc="0" normalizeH="0" baseline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defRPr>
                </a:lvl1pPr>
              </a:lstStyle>
              <a:p>
                <a:r>
                  <a:rPr lang="en-GB" sz="2400" dirty="0"/>
                  <a:t>CH₄, CO₂</a:t>
                </a:r>
              </a:p>
            </p:txBody>
          </p:sp>
          <p:grpSp>
            <p:nvGrpSpPr>
              <p:cNvPr id="51" name="Group 50"/>
              <p:cNvGrpSpPr/>
              <p:nvPr/>
            </p:nvGrpSpPr>
            <p:grpSpPr>
              <a:xfrm>
                <a:off x="5466933" y="174923"/>
                <a:ext cx="2379131" cy="1745229"/>
                <a:chOff x="5466933" y="174923"/>
                <a:chExt cx="2379131" cy="1745229"/>
              </a:xfrm>
            </p:grpSpPr>
            <p:sp>
              <p:nvSpPr>
                <p:cNvPr id="67" name="TextBox 66"/>
                <p:cNvSpPr txBox="1"/>
                <p:nvPr/>
              </p:nvSpPr>
              <p:spPr>
                <a:xfrm>
                  <a:off x="5466933" y="174923"/>
                  <a:ext cx="2379131" cy="294875"/>
                </a:xfrm>
                <a:prstGeom prst="rect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 w="19050">
                  <a:solidFill>
                    <a:schemeClr val="accent1"/>
                  </a:solidFill>
                </a:ln>
              </p:spPr>
              <p:txBody>
                <a:bodyPr wrap="square" rtlCol="0" anchor="ctr">
                  <a:spAutoFit/>
                </a:bodyPr>
                <a:lstStyle>
                  <a:defPPr>
                    <a:defRPr lang="en-US"/>
                  </a:defPPr>
                  <a:lvl1pPr marR="0" lvl="0" indent="0" algn="ctr" defTabSz="914400" fontAlgn="auto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 kumimoji="0" sz="2400" b="0" i="0" u="none" strike="noStrike" kern="0" cap="none" spc="0" normalizeH="0" baseline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</a:defRPr>
                  </a:lvl1pPr>
                </a:lstStyle>
                <a:p>
                  <a:r>
                    <a:rPr lang="en-GB" dirty="0"/>
                    <a:t>COMPLEX POLYMERS</a:t>
                  </a:r>
                </a:p>
              </p:txBody>
            </p:sp>
            <p:cxnSp>
              <p:nvCxnSpPr>
                <p:cNvPr id="68" name="Straight Arrow Connector 67"/>
                <p:cNvCxnSpPr>
                  <a:stCxn id="67" idx="2"/>
                  <a:endCxn id="69" idx="0"/>
                </p:cNvCxnSpPr>
                <p:nvPr/>
              </p:nvCxnSpPr>
              <p:spPr>
                <a:xfrm flipH="1">
                  <a:off x="6656498" y="469798"/>
                  <a:ext cx="1" cy="310521"/>
                </a:xfrm>
                <a:prstGeom prst="straightConnector1">
                  <a:avLst/>
                </a:prstGeom>
                <a:noFill/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  <a:headEnd type="none" w="med" len="med"/>
                  <a:tailEnd type="triangle" w="med" len="med"/>
                </a:ln>
                <a:effectLst/>
              </p:spPr>
            </p:cxnSp>
            <p:sp>
              <p:nvSpPr>
                <p:cNvPr id="69" name="TextBox 68"/>
                <p:cNvSpPr txBox="1"/>
                <p:nvPr/>
              </p:nvSpPr>
              <p:spPr>
                <a:xfrm>
                  <a:off x="5536319" y="780319"/>
                  <a:ext cx="2240357" cy="530775"/>
                </a:xfrm>
                <a:prstGeom prst="rect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 w="19050">
                  <a:solidFill>
                    <a:schemeClr val="accent1"/>
                  </a:solidFill>
                </a:ln>
              </p:spPr>
              <p:txBody>
                <a:bodyPr wrap="square" rtlCol="0" anchor="ctr">
                  <a:spAutoFit/>
                </a:bodyPr>
                <a:lstStyle>
                  <a:defPPr>
                    <a:defRPr lang="en-US"/>
                  </a:defPPr>
                  <a:lvl1pPr marR="0" lvl="0" indent="0" algn="ctr" defTabSz="914400" fontAlgn="auto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 kumimoji="0" sz="2000" b="0" i="0" u="none" strike="noStrike" kern="0" cap="none" spc="0" normalizeH="0" baseline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</a:defRPr>
                  </a:lvl1pPr>
                </a:lstStyle>
                <a:p>
                  <a:r>
                    <a:rPr lang="en-GB" sz="2400" dirty="0"/>
                    <a:t>Amino acids, sugars, fatty acids, alcohols</a:t>
                  </a:r>
                </a:p>
              </p:txBody>
            </p:sp>
            <p:sp>
              <p:nvSpPr>
                <p:cNvPr id="71" name="TextBox 70"/>
                <p:cNvSpPr txBox="1"/>
                <p:nvPr/>
              </p:nvSpPr>
              <p:spPr>
                <a:xfrm>
                  <a:off x="6424640" y="1625277"/>
                  <a:ext cx="463718" cy="294875"/>
                </a:xfrm>
                <a:prstGeom prst="rect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 w="19050">
                  <a:solidFill>
                    <a:schemeClr val="accent1"/>
                  </a:solidFill>
                </a:ln>
              </p:spPr>
              <p:txBody>
                <a:bodyPr wrap="square" rtlCol="0" anchor="ctr">
                  <a:spAutoFit/>
                </a:bodyPr>
                <a:lstStyle>
                  <a:defPPr>
                    <a:defRPr lang="en-US"/>
                  </a:defPPr>
                  <a:lvl1pPr marR="0" lvl="0" indent="0" algn="ctr" defTabSz="914400" fontAlgn="auto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 kumimoji="0" sz="1800" b="0" i="0" u="none" strike="noStrike" kern="0" cap="none" spc="0" normalizeH="0" baseline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</a:defRPr>
                  </a:lvl1pPr>
                </a:lstStyle>
                <a:p>
                  <a:r>
                    <a:rPr lang="en-GB" sz="2400" dirty="0"/>
                    <a:t>VFA</a:t>
                  </a:r>
                </a:p>
              </p:txBody>
            </p:sp>
            <p:cxnSp>
              <p:nvCxnSpPr>
                <p:cNvPr id="75" name="Straight Arrow Connector 74"/>
                <p:cNvCxnSpPr>
                  <a:stCxn id="69" idx="2"/>
                  <a:endCxn id="71" idx="0"/>
                </p:cNvCxnSpPr>
                <p:nvPr/>
              </p:nvCxnSpPr>
              <p:spPr>
                <a:xfrm>
                  <a:off x="6656498" y="1311094"/>
                  <a:ext cx="1" cy="314183"/>
                </a:xfrm>
                <a:prstGeom prst="straightConnector1">
                  <a:avLst/>
                </a:prstGeom>
                <a:noFill/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  <a:headEnd type="none" w="med" len="med"/>
                  <a:tailEnd type="triangle" w="med" len="med"/>
                </a:ln>
                <a:effectLst/>
              </p:spPr>
            </p:cxnSp>
          </p:grpSp>
          <p:grpSp>
            <p:nvGrpSpPr>
              <p:cNvPr id="52" name="Group 51"/>
              <p:cNvGrpSpPr/>
              <p:nvPr/>
            </p:nvGrpSpPr>
            <p:grpSpPr>
              <a:xfrm>
                <a:off x="5607309" y="1920152"/>
                <a:ext cx="1049190" cy="887387"/>
                <a:chOff x="5607309" y="1920152"/>
                <a:chExt cx="1049190" cy="887387"/>
              </a:xfrm>
            </p:grpSpPr>
            <p:sp>
              <p:nvSpPr>
                <p:cNvPr id="62" name="TextBox 61"/>
                <p:cNvSpPr txBox="1"/>
                <p:nvPr/>
              </p:nvSpPr>
              <p:spPr>
                <a:xfrm>
                  <a:off x="5607309" y="2183433"/>
                  <a:ext cx="761075" cy="294875"/>
                </a:xfrm>
                <a:prstGeom prst="rect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 w="19050">
                  <a:solidFill>
                    <a:schemeClr val="accent1"/>
                  </a:solidFill>
                </a:ln>
              </p:spPr>
              <p:txBody>
                <a:bodyPr wrap="square" rtlCol="0" anchor="ctr">
                  <a:spAutoFit/>
                </a:bodyPr>
                <a:lstStyle>
                  <a:defPPr>
                    <a:defRPr lang="en-US"/>
                  </a:defPPr>
                  <a:lvl1pPr marR="0" lvl="0" indent="0" algn="ctr" defTabSz="914400" fontAlgn="auto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 kumimoji="0" sz="1800" b="0" i="0" u="none" strike="noStrike" kern="0" cap="none" spc="0" normalizeH="0" baseline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</a:defRPr>
                  </a:lvl1pPr>
                </a:lstStyle>
                <a:p>
                  <a:r>
                    <a:rPr lang="en-GB" sz="2400" dirty="0"/>
                    <a:t>Acetate</a:t>
                  </a:r>
                </a:p>
              </p:txBody>
            </p:sp>
            <p:cxnSp>
              <p:nvCxnSpPr>
                <p:cNvPr id="63" name="Straight Arrow Connector 62"/>
                <p:cNvCxnSpPr>
                  <a:stCxn id="71" idx="2"/>
                  <a:endCxn id="62" idx="0"/>
                </p:cNvCxnSpPr>
                <p:nvPr/>
              </p:nvCxnSpPr>
              <p:spPr>
                <a:xfrm flipH="1">
                  <a:off x="5987847" y="1920152"/>
                  <a:ext cx="668652" cy="263281"/>
                </a:xfrm>
                <a:prstGeom prst="straightConnector1">
                  <a:avLst/>
                </a:prstGeom>
                <a:noFill/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  <a:headEnd type="none" w="med" len="med"/>
                  <a:tailEnd type="triangle" w="med" len="med"/>
                </a:ln>
                <a:effectLst/>
              </p:spPr>
            </p:cxnSp>
            <p:cxnSp>
              <p:nvCxnSpPr>
                <p:cNvPr id="66" name="Straight Arrow Connector 65"/>
                <p:cNvCxnSpPr>
                  <a:stCxn id="62" idx="2"/>
                  <a:endCxn id="49" idx="0"/>
                </p:cNvCxnSpPr>
                <p:nvPr/>
              </p:nvCxnSpPr>
              <p:spPr>
                <a:xfrm>
                  <a:off x="5987847" y="2478308"/>
                  <a:ext cx="668651" cy="329231"/>
                </a:xfrm>
                <a:prstGeom prst="straightConnector1">
                  <a:avLst/>
                </a:prstGeom>
                <a:noFill/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  <a:headEnd type="none" w="med" len="med"/>
                  <a:tailEnd type="triangle" w="med" len="med"/>
                </a:ln>
                <a:effectLst/>
              </p:spPr>
            </p:cxnSp>
          </p:grpSp>
          <p:grpSp>
            <p:nvGrpSpPr>
              <p:cNvPr id="55" name="Group 54"/>
              <p:cNvGrpSpPr/>
              <p:nvPr/>
            </p:nvGrpSpPr>
            <p:grpSpPr>
              <a:xfrm>
                <a:off x="6656498" y="1920152"/>
                <a:ext cx="1081338" cy="887387"/>
                <a:chOff x="6656498" y="1920152"/>
                <a:chExt cx="1081338" cy="887387"/>
              </a:xfrm>
            </p:grpSpPr>
            <p:sp>
              <p:nvSpPr>
                <p:cNvPr id="58" name="TextBox 57"/>
                <p:cNvSpPr txBox="1"/>
                <p:nvPr/>
              </p:nvSpPr>
              <p:spPr>
                <a:xfrm>
                  <a:off x="6967385" y="2183433"/>
                  <a:ext cx="770451" cy="294875"/>
                </a:xfrm>
                <a:prstGeom prst="rect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 w="19050">
                  <a:solidFill>
                    <a:schemeClr val="accent1"/>
                  </a:solidFill>
                </a:ln>
              </p:spPr>
              <p:txBody>
                <a:bodyPr wrap="square" rtlCol="0" anchor="ctr">
                  <a:spAutoFit/>
                </a:bodyPr>
                <a:lstStyle>
                  <a:defPPr>
                    <a:defRPr lang="en-US"/>
                  </a:defPPr>
                  <a:lvl1pPr marR="0" lvl="0" indent="0" algn="ctr" defTabSz="914400" fontAlgn="auto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 kumimoji="0" sz="1800" b="0" i="0" u="none" strike="noStrike" kern="0" cap="none" spc="0" normalizeH="0" baseline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</a:defRPr>
                  </a:lvl1pPr>
                </a:lstStyle>
                <a:p>
                  <a:r>
                    <a:rPr lang="en-GB" sz="2400" dirty="0"/>
                    <a:t>H₂, CO₂ </a:t>
                  </a:r>
                </a:p>
              </p:txBody>
            </p:sp>
            <p:cxnSp>
              <p:nvCxnSpPr>
                <p:cNvPr id="59" name="Straight Arrow Connector 58"/>
                <p:cNvCxnSpPr>
                  <a:stCxn id="71" idx="2"/>
                  <a:endCxn id="58" idx="0"/>
                </p:cNvCxnSpPr>
                <p:nvPr/>
              </p:nvCxnSpPr>
              <p:spPr>
                <a:xfrm>
                  <a:off x="6656499" y="1920152"/>
                  <a:ext cx="696112" cy="263281"/>
                </a:xfrm>
                <a:prstGeom prst="straightConnector1">
                  <a:avLst/>
                </a:prstGeom>
                <a:noFill/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  <a:headEnd type="none" w="med" len="med"/>
                  <a:tailEnd type="triangle" w="med" len="med"/>
                </a:ln>
                <a:effectLst/>
              </p:spPr>
            </p:cxnSp>
            <p:cxnSp>
              <p:nvCxnSpPr>
                <p:cNvPr id="61" name="Straight Arrow Connector 60"/>
                <p:cNvCxnSpPr>
                  <a:stCxn id="58" idx="2"/>
                  <a:endCxn id="49" idx="0"/>
                </p:cNvCxnSpPr>
                <p:nvPr/>
              </p:nvCxnSpPr>
              <p:spPr>
                <a:xfrm flipH="1">
                  <a:off x="6656498" y="2478308"/>
                  <a:ext cx="696113" cy="329231"/>
                </a:xfrm>
                <a:prstGeom prst="straightConnector1">
                  <a:avLst/>
                </a:prstGeom>
                <a:noFill/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  <a:headEnd type="none" w="med" len="med"/>
                  <a:tailEnd type="triangle" w="med" len="med"/>
                </a:ln>
                <a:effectLst/>
              </p:spPr>
            </p:cxnSp>
          </p:grpSp>
        </p:grpSp>
        <p:grpSp>
          <p:nvGrpSpPr>
            <p:cNvPr id="45" name="Group 44"/>
            <p:cNvGrpSpPr/>
            <p:nvPr/>
          </p:nvGrpSpPr>
          <p:grpSpPr>
            <a:xfrm>
              <a:off x="2856043" y="20114981"/>
              <a:ext cx="1872166" cy="2622084"/>
              <a:chOff x="2856043" y="20114981"/>
              <a:chExt cx="1872166" cy="2622084"/>
            </a:xfrm>
          </p:grpSpPr>
          <p:sp>
            <p:nvSpPr>
              <p:cNvPr id="46" name="TextBox 45"/>
              <p:cNvSpPr txBox="1"/>
              <p:nvPr/>
            </p:nvSpPr>
            <p:spPr>
              <a:xfrm>
                <a:off x="2869808" y="20114981"/>
                <a:ext cx="1183184" cy="325159"/>
              </a:xfrm>
              <a:prstGeom prst="rect">
                <a:avLst/>
              </a:prstGeom>
              <a:noFill/>
            </p:spPr>
            <p:txBody>
              <a:bodyPr wrap="none" rtlCol="0" anchor="ctr">
                <a:spAutoFit/>
              </a:bodyPr>
              <a:lstStyle/>
              <a:p>
                <a:r>
                  <a:rPr lang="en-GB" sz="2400" b="1" dirty="0" smtClean="0"/>
                  <a:t>Hydrolysis</a:t>
                </a:r>
                <a:endParaRPr lang="en-GB" sz="2400" b="1" dirty="0"/>
              </a:p>
            </p:txBody>
          </p:sp>
          <p:sp>
            <p:nvSpPr>
              <p:cNvPr id="47" name="TextBox 46"/>
              <p:cNvSpPr txBox="1"/>
              <p:nvPr/>
            </p:nvSpPr>
            <p:spPr>
              <a:xfrm>
                <a:off x="2876232" y="21125776"/>
                <a:ext cx="1677640" cy="585287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r>
                  <a:rPr lang="en-GB" sz="2400" b="1" dirty="0" err="1" smtClean="0"/>
                  <a:t>Acidogenesis</a:t>
                </a:r>
                <a:r>
                  <a:rPr lang="en-GB" sz="2400" b="1" dirty="0" smtClean="0"/>
                  <a:t>/ </a:t>
                </a:r>
                <a:r>
                  <a:rPr lang="en-GB" sz="2400" b="1" dirty="0" err="1" smtClean="0"/>
                  <a:t>Acetogenesis</a:t>
                </a:r>
                <a:endParaRPr lang="en-GB" sz="2400" b="1" dirty="0"/>
              </a:p>
            </p:txBody>
          </p:sp>
          <p:sp>
            <p:nvSpPr>
              <p:cNvPr id="48" name="TextBox 47"/>
              <p:cNvSpPr txBox="1"/>
              <p:nvPr/>
            </p:nvSpPr>
            <p:spPr>
              <a:xfrm>
                <a:off x="2856043" y="22411906"/>
                <a:ext cx="1872166" cy="325159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r>
                  <a:rPr lang="en-GB" sz="2400" b="1" dirty="0" err="1" smtClean="0"/>
                  <a:t>Methanogenesis</a:t>
                </a:r>
                <a:endParaRPr lang="en-GB" sz="2400" b="1" dirty="0"/>
              </a:p>
            </p:txBody>
          </p:sp>
        </p:grpSp>
      </p:grpSp>
      <p:sp>
        <p:nvSpPr>
          <p:cNvPr id="39" name="TextBox 55"/>
          <p:cNvSpPr txBox="1"/>
          <p:nvPr/>
        </p:nvSpPr>
        <p:spPr>
          <a:xfrm>
            <a:off x="15157504" y="9889610"/>
            <a:ext cx="5067092" cy="3046988"/>
          </a:xfrm>
          <a:prstGeom prst="rect">
            <a:avLst/>
          </a:prstGeom>
          <a:noFill/>
          <a:ln>
            <a:solidFill>
              <a:srgbClr val="2ECCBD"/>
            </a:solidFill>
          </a:ln>
        </p:spPr>
        <p:txBody>
          <a:bodyPr wrap="square" rtlCol="0">
            <a:spAutoFit/>
          </a:bodyPr>
          <a:lstStyle/>
          <a:p>
            <a:endParaRPr lang="en-GB" sz="2400" dirty="0" smtClean="0">
              <a:latin typeface="Arial" panose="020B0604020202090204" pitchFamily="34" charset="0"/>
              <a:cs typeface="Arial" panose="020B0604020202090204" pitchFamily="34" charset="0"/>
            </a:endParaRPr>
          </a:p>
          <a:p>
            <a:endParaRPr lang="en-GB" sz="2400" dirty="0">
              <a:latin typeface="Arial" panose="020B0604020202090204" pitchFamily="34" charset="0"/>
              <a:cs typeface="Arial" panose="020B0604020202090204" pitchFamily="34" charset="0"/>
            </a:endParaRPr>
          </a:p>
          <a:p>
            <a:endParaRPr lang="en-GB" sz="2400" dirty="0" smtClean="0">
              <a:latin typeface="Arial" panose="020B0604020202090204" pitchFamily="34" charset="0"/>
              <a:cs typeface="Arial" panose="020B0604020202090204" pitchFamily="34" charset="0"/>
            </a:endParaRPr>
          </a:p>
          <a:p>
            <a:endParaRPr lang="en-GB" sz="2400" dirty="0">
              <a:latin typeface="Arial" panose="020B0604020202090204" pitchFamily="34" charset="0"/>
              <a:cs typeface="Arial" panose="020B0604020202090204" pitchFamily="34" charset="0"/>
            </a:endParaRPr>
          </a:p>
          <a:p>
            <a:endParaRPr lang="en-GB" sz="2400" dirty="0" smtClean="0">
              <a:latin typeface="Arial" panose="020B0604020202090204" pitchFamily="34" charset="0"/>
              <a:cs typeface="Arial" panose="020B0604020202090204" pitchFamily="34" charset="0"/>
            </a:endParaRPr>
          </a:p>
          <a:p>
            <a:endParaRPr lang="en-GB" sz="2400" dirty="0" smtClean="0">
              <a:latin typeface="Arial" panose="020B0604020202090204" pitchFamily="34" charset="0"/>
              <a:cs typeface="Arial" panose="020B0604020202090204" pitchFamily="34" charset="0"/>
            </a:endParaRPr>
          </a:p>
          <a:p>
            <a:endParaRPr lang="en-GB" sz="2400" dirty="0">
              <a:latin typeface="Arial" panose="020B0604020202090204" pitchFamily="34" charset="0"/>
              <a:cs typeface="Arial" panose="020B0604020202090204" pitchFamily="34" charset="0"/>
            </a:endParaRPr>
          </a:p>
          <a:p>
            <a:endParaRPr lang="en-GB" sz="2400" dirty="0" smtClean="0">
              <a:latin typeface="Arial" panose="020B0604020202090204" pitchFamily="34" charset="0"/>
              <a:cs typeface="Arial" panose="020B0604020202090204" pitchFamily="34" charset="0"/>
            </a:endParaRPr>
          </a:p>
        </p:txBody>
      </p:sp>
      <p:grpSp>
        <p:nvGrpSpPr>
          <p:cNvPr id="27" name="26 Grupo"/>
          <p:cNvGrpSpPr/>
          <p:nvPr/>
        </p:nvGrpSpPr>
        <p:grpSpPr>
          <a:xfrm>
            <a:off x="15271804" y="9997082"/>
            <a:ext cx="4970814" cy="2845323"/>
            <a:chOff x="2922934" y="22337487"/>
            <a:chExt cx="4447845" cy="1986119"/>
          </a:xfrm>
        </p:grpSpPr>
        <p:grpSp>
          <p:nvGrpSpPr>
            <p:cNvPr id="22" name="21 Grupo"/>
            <p:cNvGrpSpPr/>
            <p:nvPr/>
          </p:nvGrpSpPr>
          <p:grpSpPr>
            <a:xfrm>
              <a:off x="2922934" y="22337487"/>
              <a:ext cx="4175111" cy="1986119"/>
              <a:chOff x="2922934" y="22337487"/>
              <a:chExt cx="4175111" cy="1986119"/>
            </a:xfrm>
          </p:grpSpPr>
          <p:grpSp>
            <p:nvGrpSpPr>
              <p:cNvPr id="76" name="Group 15"/>
              <p:cNvGrpSpPr/>
              <p:nvPr/>
            </p:nvGrpSpPr>
            <p:grpSpPr>
              <a:xfrm>
                <a:off x="2922934" y="22337487"/>
                <a:ext cx="3697830" cy="1986119"/>
                <a:chOff x="5361512" y="3223160"/>
                <a:chExt cx="3697830" cy="1986119"/>
              </a:xfrm>
            </p:grpSpPr>
            <p:pic>
              <p:nvPicPr>
                <p:cNvPr id="78" name="Picture 34"/>
                <p:cNvPicPr>
                  <a:picLocks noChangeAspect="1"/>
                </p:cNvPicPr>
                <p:nvPr/>
              </p:nvPicPr>
              <p:blipFill rotWithShape="1">
                <a:blip r:embed="rId5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t="5630"/>
                <a:stretch/>
              </p:blipFill>
              <p:spPr>
                <a:xfrm>
                  <a:off x="5361512" y="3223160"/>
                  <a:ext cx="1477217" cy="1986119"/>
                </a:xfrm>
                <a:prstGeom prst="rect">
                  <a:avLst/>
                </a:prstGeom>
              </p:spPr>
            </p:pic>
            <p:grpSp>
              <p:nvGrpSpPr>
                <p:cNvPr id="77" name="Group 93"/>
                <p:cNvGrpSpPr/>
                <p:nvPr/>
              </p:nvGrpSpPr>
              <p:grpSpPr>
                <a:xfrm>
                  <a:off x="5714662" y="3492088"/>
                  <a:ext cx="3344680" cy="1517903"/>
                  <a:chOff x="5714662" y="3188533"/>
                  <a:chExt cx="3344680" cy="1517903"/>
                </a:xfrm>
              </p:grpSpPr>
              <p:sp>
                <p:nvSpPr>
                  <p:cNvPr id="79" name="TextBox 50"/>
                  <p:cNvSpPr txBox="1"/>
                  <p:nvPr/>
                </p:nvSpPr>
                <p:spPr>
                  <a:xfrm>
                    <a:off x="5714662" y="4244771"/>
                    <a:ext cx="772969" cy="461665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GB" sz="24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uLnTx/>
                        <a:uFillTx/>
                      </a:rPr>
                      <a:t>BMP</a:t>
                    </a:r>
                    <a:endParaRPr kumimoji="0" lang="en-GB" sz="24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bg1"/>
                      </a:solidFill>
                      <a:effectLst/>
                      <a:uLnTx/>
                      <a:uFillTx/>
                    </a:endParaRPr>
                  </a:p>
                </p:txBody>
              </p:sp>
              <p:cxnSp>
                <p:nvCxnSpPr>
                  <p:cNvPr id="80" name="Straight Arrow Connector 51"/>
                  <p:cNvCxnSpPr>
                    <a:stCxn id="78" idx="3"/>
                    <a:endCxn id="81" idx="1"/>
                  </p:cNvCxnSpPr>
                  <p:nvPr/>
                </p:nvCxnSpPr>
                <p:spPr>
                  <a:xfrm flipV="1">
                    <a:off x="6838729" y="3349661"/>
                    <a:ext cx="334180" cy="563000"/>
                  </a:xfrm>
                  <a:prstGeom prst="straightConnector1">
                    <a:avLst/>
                  </a:prstGeom>
                  <a:noFill/>
                  <a:ln w="57150" cap="flat" cmpd="sng" algn="ctr">
                    <a:solidFill>
                      <a:schemeClr val="accent2">
                        <a:lumMod val="50000"/>
                      </a:schemeClr>
                    </a:solidFill>
                    <a:prstDash val="solid"/>
                    <a:miter lim="800000"/>
                    <a:headEnd type="none" w="med" len="med"/>
                    <a:tailEnd type="triangle" w="med" len="med"/>
                  </a:ln>
                  <a:effectLst/>
                </p:spPr>
              </p:cxnSp>
              <p:sp>
                <p:nvSpPr>
                  <p:cNvPr id="81" name="TextBox 52"/>
                  <p:cNvSpPr txBox="1"/>
                  <p:nvPr/>
                </p:nvSpPr>
                <p:spPr>
                  <a:xfrm>
                    <a:off x="7172909" y="3188533"/>
                    <a:ext cx="1886433" cy="322256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GB" sz="24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sysClr val="windowText" lastClr="000000"/>
                        </a:solidFill>
                        <a:effectLst/>
                        <a:uLnTx/>
                        <a:uFillTx/>
                      </a:rPr>
                      <a:t>Sewage sludge</a:t>
                    </a:r>
                  </a:p>
                </p:txBody>
              </p:sp>
            </p:grpSp>
          </p:grpSp>
          <p:cxnSp>
            <p:nvCxnSpPr>
              <p:cNvPr id="82" name="Straight Arrow Connector 51"/>
              <p:cNvCxnSpPr>
                <a:stCxn id="78" idx="3"/>
                <a:endCxn id="83" idx="1"/>
              </p:cNvCxnSpPr>
              <p:nvPr/>
            </p:nvCxnSpPr>
            <p:spPr>
              <a:xfrm flipV="1">
                <a:off x="4400151" y="23330542"/>
                <a:ext cx="334181" cy="5"/>
              </a:xfrm>
              <a:prstGeom prst="straightConnector1">
                <a:avLst/>
              </a:prstGeom>
              <a:noFill/>
              <a:ln w="57150" cap="flat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triangle" w="med" len="med"/>
              </a:ln>
              <a:effectLst/>
            </p:spPr>
          </p:cxnSp>
          <p:sp>
            <p:nvSpPr>
              <p:cNvPr id="83" name="TextBox 52"/>
              <p:cNvSpPr txBox="1"/>
              <p:nvPr/>
            </p:nvSpPr>
            <p:spPr>
              <a:xfrm>
                <a:off x="4734332" y="23169414"/>
                <a:ext cx="2363713" cy="32225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24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rPr>
                  <a:t>Anaerobic bacteria</a:t>
                </a:r>
                <a:endParaRPr kumimoji="0" lang="en-GB" sz="24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  <p:cxnSp>
          <p:nvCxnSpPr>
            <p:cNvPr id="84" name="Straight Arrow Connector 51"/>
            <p:cNvCxnSpPr>
              <a:stCxn id="78" idx="3"/>
              <a:endCxn id="85" idx="1"/>
            </p:cNvCxnSpPr>
            <p:nvPr/>
          </p:nvCxnSpPr>
          <p:spPr>
            <a:xfrm>
              <a:off x="4400151" y="23330547"/>
              <a:ext cx="334181" cy="562938"/>
            </a:xfrm>
            <a:prstGeom prst="straightConnector1">
              <a:avLst/>
            </a:prstGeom>
            <a:noFill/>
            <a:ln w="57150" cap="flat" cmpd="sng" algn="ctr">
              <a:solidFill>
                <a:schemeClr val="accent1"/>
              </a:solidFill>
              <a:prstDash val="solid"/>
              <a:miter lim="800000"/>
              <a:headEnd type="none" w="med" len="med"/>
              <a:tailEnd type="triangle" w="med" len="med"/>
            </a:ln>
            <a:effectLst/>
          </p:spPr>
        </p:cxnSp>
        <p:sp>
          <p:nvSpPr>
            <p:cNvPr id="85" name="TextBox 52"/>
            <p:cNvSpPr txBox="1"/>
            <p:nvPr/>
          </p:nvSpPr>
          <p:spPr>
            <a:xfrm>
              <a:off x="4734331" y="23732357"/>
              <a:ext cx="2636448" cy="32225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24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Compound of interest</a:t>
              </a:r>
              <a:endParaRPr kumimoji="0" lang="en-GB" sz="2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86" name="TextBox 35"/>
          <p:cNvSpPr txBox="1"/>
          <p:nvPr/>
        </p:nvSpPr>
        <p:spPr>
          <a:xfrm>
            <a:off x="15157504" y="12988966"/>
            <a:ext cx="4994798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lvl="0" algn="ctr"/>
            <a:r>
              <a:rPr lang="en-GB" sz="1800" dirty="0" smtClean="0">
                <a:solidFill>
                  <a:prstClr val="black"/>
                </a:solidFill>
                <a:latin typeface="Arial" panose="020B0604020202090204" pitchFamily="34" charset="0"/>
                <a:cs typeface="Arial" panose="020B0604020202090204" pitchFamily="34" charset="0"/>
              </a:rPr>
              <a:t>Figure 2. BMP bottle content</a:t>
            </a:r>
          </a:p>
        </p:txBody>
      </p:sp>
      <p:sp>
        <p:nvSpPr>
          <p:cNvPr id="57" name="TextBox 56"/>
          <p:cNvSpPr txBox="1"/>
          <p:nvPr/>
        </p:nvSpPr>
        <p:spPr>
          <a:xfrm>
            <a:off x="1164340" y="13391953"/>
            <a:ext cx="10227559" cy="3293209"/>
          </a:xfrm>
          <a:prstGeom prst="rect">
            <a:avLst/>
          </a:prstGeom>
          <a:solidFill>
            <a:srgbClr val="D1EBD2"/>
          </a:solidFill>
          <a:ln>
            <a:solidFill>
              <a:srgbClr val="27B374"/>
            </a:solidFill>
          </a:ln>
        </p:spPr>
        <p:txBody>
          <a:bodyPr wrap="square" rtlCol="0">
            <a:spAutoFit/>
          </a:bodyPr>
          <a:lstStyle/>
          <a:p>
            <a:r>
              <a:rPr lang="en-GB" sz="3600" b="1" dirty="0">
                <a:solidFill>
                  <a:prstClr val="black"/>
                </a:solidFill>
                <a:latin typeface="Arial" panose="020B0604020202090204" pitchFamily="34" charset="0"/>
                <a:cs typeface="Arial" panose="020B0604020202090204" pitchFamily="34" charset="0"/>
              </a:rPr>
              <a:t>S</a:t>
            </a:r>
            <a:r>
              <a:rPr lang="en-GB" sz="3600" b="1" dirty="0" smtClean="0">
                <a:solidFill>
                  <a:prstClr val="black"/>
                </a:solidFill>
                <a:latin typeface="Arial" panose="020B0604020202090204" pitchFamily="34" charset="0"/>
                <a:cs typeface="Arial" panose="020B0604020202090204" pitchFamily="34" charset="0"/>
              </a:rPr>
              <a:t>tudy</a:t>
            </a:r>
            <a:r>
              <a:rPr lang="en-GB" sz="3600" dirty="0">
                <a:solidFill>
                  <a:prstClr val="black"/>
                </a:solidFill>
                <a:latin typeface="Arial" panose="020B0604020202090204" pitchFamily="34" charset="0"/>
                <a:cs typeface="Arial" panose="020B0604020202090204" pitchFamily="34" charset="0"/>
              </a:rPr>
              <a:t/>
            </a:r>
            <a:br>
              <a:rPr lang="en-GB" sz="3600" dirty="0">
                <a:solidFill>
                  <a:prstClr val="black"/>
                </a:solidFill>
                <a:latin typeface="Arial" panose="020B0604020202090204" pitchFamily="34" charset="0"/>
                <a:cs typeface="Arial" panose="020B0604020202090204" pitchFamily="34" charset="0"/>
              </a:rPr>
            </a:br>
            <a:r>
              <a:rPr lang="en-GB" sz="2800" u="sng" dirty="0" smtClean="0">
                <a:latin typeface="Arial" panose="020B0604020202090204" pitchFamily="34" charset="0"/>
                <a:cs typeface="Arial" panose="020B0604020202090204" pitchFamily="34" charset="0"/>
              </a:rPr>
              <a:t>Characterisation</a:t>
            </a:r>
            <a:r>
              <a:rPr lang="en-GB" sz="2400" dirty="0" smtClean="0">
                <a:latin typeface="Arial" panose="020B0604020202090204" pitchFamily="34" charset="0"/>
                <a:cs typeface="Arial" panose="020B0604020202090204" pitchFamily="34" charset="0"/>
              </a:rPr>
              <a:t> </a:t>
            </a:r>
            <a:endParaRPr lang="en-GB" sz="2400" dirty="0">
              <a:latin typeface="Arial" panose="020B0604020202090204" pitchFamily="34" charset="0"/>
              <a:cs typeface="Arial" panose="020B0604020202090204" pitchFamily="34" charset="0"/>
            </a:endParaRPr>
          </a:p>
          <a:p>
            <a:r>
              <a:rPr lang="en-GB" sz="2400" dirty="0" smtClean="0">
                <a:latin typeface="Arial" panose="020B0604020202090204" pitchFamily="34" charset="0"/>
                <a:cs typeface="Arial" panose="020B0604020202090204" pitchFamily="34" charset="0"/>
              </a:rPr>
              <a:t>The characterisation data was compared with inhibitory values form literature to select TWs for experiments. The data division was:</a:t>
            </a:r>
          </a:p>
          <a:p>
            <a:pPr marL="342900" indent="-342900">
              <a:buFont typeface="Arial" panose="020B0604020202090204" pitchFamily="34" charset="0"/>
              <a:buChar char="•"/>
            </a:pPr>
            <a:r>
              <a:rPr lang="en-GB" sz="2400" dirty="0" smtClean="0">
                <a:latin typeface="Arial" panose="020B0604020202090204" pitchFamily="34" charset="0"/>
                <a:cs typeface="Arial" panose="020B0604020202090204" pitchFamily="34" charset="0"/>
              </a:rPr>
              <a:t>&lt;50 g/L of COD, TWs for biological nutrients removal (BNR)</a:t>
            </a:r>
          </a:p>
          <a:p>
            <a:pPr marL="342900" indent="-342900">
              <a:buFont typeface="Arial" panose="020B0604020202090204" pitchFamily="34" charset="0"/>
              <a:buChar char="•"/>
            </a:pPr>
            <a:r>
              <a:rPr lang="en-GB" sz="2400" dirty="0" smtClean="0">
                <a:latin typeface="Arial" panose="020B0604020202090204" pitchFamily="34" charset="0"/>
                <a:cs typeface="Arial" panose="020B0604020202090204" pitchFamily="34" charset="0"/>
              </a:rPr>
              <a:t>50-250 g/L of COD, TWs for AD</a:t>
            </a:r>
          </a:p>
          <a:p>
            <a:pPr marL="342900" indent="-342900">
              <a:buFont typeface="Arial" panose="020B0604020202090204" pitchFamily="34" charset="0"/>
              <a:buChar char="•"/>
            </a:pPr>
            <a:r>
              <a:rPr lang="en-GB" sz="2400" dirty="0" smtClean="0">
                <a:latin typeface="Arial" panose="020B0604020202090204" pitchFamily="34" charset="0"/>
                <a:cs typeface="Arial" panose="020B0604020202090204" pitchFamily="34" charset="0"/>
              </a:rPr>
              <a:t>&gt;250 g/L, high strength tank (HST) </a:t>
            </a:r>
            <a:r>
              <a:rPr lang="en-GB" sz="2400" dirty="0" smtClean="0">
                <a:latin typeface="Arial" panose="020B0604020202090204" pitchFamily="34" charset="0"/>
                <a:cs typeface="Arial" panose="020B0604020202090204" pitchFamily="34" charset="0"/>
              </a:rPr>
              <a:t>storage then drip feed into AD</a:t>
            </a:r>
            <a:endParaRPr lang="en-GB" sz="2400" dirty="0" smtClean="0">
              <a:latin typeface="Arial" panose="020B0604020202090204" pitchFamily="34" charset="0"/>
              <a:cs typeface="Arial" panose="020B0604020202090204" pitchFamily="34" charset="0"/>
            </a:endParaRPr>
          </a:p>
          <a:p>
            <a:r>
              <a:rPr lang="en-GB" sz="2400" dirty="0" smtClean="0">
                <a:latin typeface="Arial" panose="020B0604020202090204" pitchFamily="34" charset="0"/>
                <a:cs typeface="Arial" panose="020B0604020202090204" pitchFamily="34" charset="0"/>
              </a:rPr>
              <a:t>The most common compounds were ammonia, </a:t>
            </a:r>
            <a:r>
              <a:rPr lang="en-GB" sz="2400" dirty="0">
                <a:latin typeface="Arial" panose="020B0604020202090204" pitchFamily="34" charset="0"/>
                <a:cs typeface="Arial" panose="020B0604020202090204" pitchFamily="34" charset="0"/>
              </a:rPr>
              <a:t>and </a:t>
            </a:r>
            <a:r>
              <a:rPr lang="en-GB" sz="2400" dirty="0" smtClean="0">
                <a:latin typeface="Arial" panose="020B0604020202090204" pitchFamily="34" charset="0"/>
                <a:cs typeface="Arial" panose="020B0604020202090204" pitchFamily="34" charset="0"/>
              </a:rPr>
              <a:t>chloride (</a:t>
            </a:r>
            <a:r>
              <a:rPr lang="en-GB" sz="2400" dirty="0">
                <a:latin typeface="Arial" panose="020B0604020202090204" pitchFamily="34" charset="0"/>
                <a:cs typeface="Arial" panose="020B0604020202090204" pitchFamily="34" charset="0"/>
              </a:rPr>
              <a:t>Figure 3).</a:t>
            </a:r>
            <a:endParaRPr lang="en-GB" sz="2400" dirty="0" smtClean="0">
              <a:latin typeface="Arial" panose="020B0604020202090204" pitchFamily="34" charset="0"/>
              <a:cs typeface="Arial" panose="020B0604020202090204" pitchFamily="34" charset="0"/>
            </a:endParaRPr>
          </a:p>
        </p:txBody>
      </p:sp>
      <p:graphicFrame>
        <p:nvGraphicFramePr>
          <p:cNvPr id="87" name="Chart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25646923"/>
              </p:ext>
            </p:extLst>
          </p:nvPr>
        </p:nvGraphicFramePr>
        <p:xfrm>
          <a:off x="15811500" y="13566787"/>
          <a:ext cx="4454368" cy="50783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88" name="87 CuadroTexto"/>
          <p:cNvSpPr txBox="1"/>
          <p:nvPr/>
        </p:nvSpPr>
        <p:spPr>
          <a:xfrm>
            <a:off x="17856208" y="13432767"/>
            <a:ext cx="144531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b="1" dirty="0" err="1" smtClean="0"/>
              <a:t>Ammonia</a:t>
            </a:r>
            <a:endParaRPr lang="es-ES" sz="2400" b="1" dirty="0"/>
          </a:p>
        </p:txBody>
      </p:sp>
      <p:sp>
        <p:nvSpPr>
          <p:cNvPr id="74" name="TextBox 73"/>
          <p:cNvSpPr txBox="1"/>
          <p:nvPr/>
        </p:nvSpPr>
        <p:spPr>
          <a:xfrm>
            <a:off x="10493206" y="19313265"/>
            <a:ext cx="9731390" cy="3477875"/>
          </a:xfrm>
          <a:prstGeom prst="rect">
            <a:avLst/>
          </a:prstGeom>
          <a:solidFill>
            <a:srgbClr val="D1EBD2"/>
          </a:solidFill>
          <a:ln>
            <a:solidFill>
              <a:srgbClr val="27B374"/>
            </a:solidFill>
          </a:ln>
        </p:spPr>
        <p:txBody>
          <a:bodyPr wrap="square" rtlCol="0">
            <a:spAutoFit/>
          </a:bodyPr>
          <a:lstStyle/>
          <a:p>
            <a:r>
              <a:rPr lang="en-GB" sz="2800" u="sng" dirty="0" smtClean="0">
                <a:latin typeface="Arial" panose="020B0604020202090204" pitchFamily="34" charset="0"/>
                <a:cs typeface="Arial" panose="020B0604020202090204" pitchFamily="34" charset="0"/>
              </a:rPr>
              <a:t>BMP test</a:t>
            </a:r>
          </a:p>
          <a:p>
            <a:r>
              <a:rPr lang="en-GB" sz="2400" dirty="0" smtClean="0">
                <a:latin typeface="Arial" panose="020B0604020202090204" pitchFamily="34" charset="0"/>
                <a:cs typeface="Arial" panose="020B0604020202090204" pitchFamily="34" charset="0"/>
              </a:rPr>
              <a:t>The effect of the selected compounds was studied by BMP tests (Figure 4). The effect of ammonia was tested </a:t>
            </a:r>
            <a:r>
              <a:rPr lang="en-GB" sz="2400" dirty="0" smtClean="0">
                <a:latin typeface="Arial" panose="020B0604020202090204" pitchFamily="34" charset="0"/>
                <a:cs typeface="Arial" panose="020B0604020202090204" pitchFamily="34" charset="0"/>
              </a:rPr>
              <a:t>for</a:t>
            </a:r>
            <a:r>
              <a:rPr lang="en-GB" sz="2400" dirty="0" smtClean="0">
                <a:latin typeface="Arial" panose="020B0604020202090204" pitchFamily="34" charset="0"/>
                <a:cs typeface="Arial" panose="020B0604020202090204" pitchFamily="34" charset="0"/>
              </a:rPr>
              <a:t> </a:t>
            </a:r>
            <a:r>
              <a:rPr lang="en-GB" sz="2400" dirty="0" smtClean="0">
                <a:latin typeface="Arial" panose="020B0604020202090204" pitchFamily="34" charset="0"/>
                <a:cs typeface="Arial" panose="020B0604020202090204" pitchFamily="34" charset="0"/>
              </a:rPr>
              <a:t>two </a:t>
            </a:r>
            <a:r>
              <a:rPr lang="en-GB" sz="2400" dirty="0" smtClean="0">
                <a:latin typeface="Arial" panose="020B0604020202090204" pitchFamily="34" charset="0"/>
                <a:cs typeface="Arial" panose="020B0604020202090204" pitchFamily="34" charset="0"/>
              </a:rPr>
              <a:t>different sampling </a:t>
            </a:r>
            <a:r>
              <a:rPr lang="en-GB" sz="2400" dirty="0" smtClean="0">
                <a:latin typeface="Arial" panose="020B0604020202090204" pitchFamily="34" charset="0"/>
                <a:cs typeface="Arial" panose="020B0604020202090204" pitchFamily="34" charset="0"/>
              </a:rPr>
              <a:t>days. </a:t>
            </a:r>
            <a:r>
              <a:rPr lang="en-GB" sz="2400" dirty="0">
                <a:latin typeface="Arial" panose="020B0604020202090204" pitchFamily="34" charset="0"/>
                <a:cs typeface="Arial" panose="020B0604020202090204" pitchFamily="34" charset="0"/>
              </a:rPr>
              <a:t>O</a:t>
            </a:r>
            <a:r>
              <a:rPr lang="en-GB" sz="2400" dirty="0" smtClean="0">
                <a:latin typeface="Arial" panose="020B0604020202090204" pitchFamily="34" charset="0"/>
                <a:cs typeface="Arial" panose="020B0604020202090204" pitchFamily="34" charset="0"/>
              </a:rPr>
              <a:t>ptimum methane concentrations was obtained at 1600 and 700 mg/L of ammonia in day 1 </a:t>
            </a:r>
            <a:r>
              <a:rPr lang="en-GB" sz="2400" dirty="0" smtClean="0">
                <a:latin typeface="Arial" panose="020B0604020202090204" pitchFamily="34" charset="0"/>
                <a:cs typeface="Arial" panose="020B0604020202090204" pitchFamily="34" charset="0"/>
              </a:rPr>
              <a:t>and 2 </a:t>
            </a:r>
            <a:r>
              <a:rPr lang="en-GB" sz="2400" dirty="0" smtClean="0">
                <a:latin typeface="Arial" panose="020B0604020202090204" pitchFamily="34" charset="0"/>
                <a:cs typeface="Arial" panose="020B0604020202090204" pitchFamily="34" charset="0"/>
              </a:rPr>
              <a:t>respectively. Further increase of ammonia concentration decreased the biogas production.</a:t>
            </a:r>
          </a:p>
          <a:p>
            <a:r>
              <a:rPr lang="en-GB" sz="2400" dirty="0" smtClean="0">
                <a:latin typeface="Arial" panose="020B0604020202090204" pitchFamily="34" charset="0"/>
                <a:cs typeface="Arial" panose="020B0604020202090204" pitchFamily="34" charset="0"/>
              </a:rPr>
              <a:t>Chloride effect showed an </a:t>
            </a:r>
            <a:r>
              <a:rPr lang="en-GB" sz="2400" dirty="0" smtClean="0">
                <a:latin typeface="Arial" panose="020B0604020202090204" pitchFamily="34" charset="0"/>
                <a:cs typeface="Arial" panose="020B0604020202090204" pitchFamily="34" charset="0"/>
              </a:rPr>
              <a:t>increasing in the biogas production </a:t>
            </a:r>
            <a:r>
              <a:rPr lang="en-GB" sz="2400" dirty="0" smtClean="0">
                <a:latin typeface="Arial" panose="020B0604020202090204" pitchFamily="34" charset="0"/>
                <a:cs typeface="Arial" panose="020B0604020202090204" pitchFamily="34" charset="0"/>
              </a:rPr>
              <a:t>tendency up to 900 mg/L of chloride. Higher doses showed a slight negative impact in the reactor.</a:t>
            </a:r>
            <a:endParaRPr lang="en-GB" sz="2400" dirty="0">
              <a:latin typeface="Arial" panose="020B0604020202090204" pitchFamily="34" charset="0"/>
              <a:cs typeface="Arial" panose="020B0604020202090204" pitchFamily="34" charset="0"/>
            </a:endParaRPr>
          </a:p>
        </p:txBody>
      </p:sp>
      <p:sp>
        <p:nvSpPr>
          <p:cNvPr id="89" name="TextBox 35"/>
          <p:cNvSpPr txBox="1"/>
          <p:nvPr/>
        </p:nvSpPr>
        <p:spPr>
          <a:xfrm>
            <a:off x="11309684" y="18818032"/>
            <a:ext cx="8986996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lvl="0" algn="ctr"/>
            <a:r>
              <a:rPr lang="en-GB" sz="1800" dirty="0" smtClean="0">
                <a:solidFill>
                  <a:prstClr val="black"/>
                </a:solidFill>
                <a:latin typeface="Arial" panose="020B0604020202090204" pitchFamily="34" charset="0"/>
                <a:cs typeface="Arial" panose="020B0604020202090204" pitchFamily="34" charset="0"/>
              </a:rPr>
              <a:t>Figure 3. Ammonia (NH</a:t>
            </a:r>
            <a:r>
              <a:rPr lang="en-GB" sz="1200" dirty="0" smtClean="0">
                <a:solidFill>
                  <a:prstClr val="black"/>
                </a:solidFill>
                <a:latin typeface="Arial" panose="020B0604020202090204" pitchFamily="34" charset="0"/>
                <a:cs typeface="Arial" panose="020B0604020202090204" pitchFamily="34" charset="0"/>
              </a:rPr>
              <a:t>3</a:t>
            </a:r>
            <a:r>
              <a:rPr lang="en-GB" sz="1800" dirty="0" smtClean="0">
                <a:solidFill>
                  <a:prstClr val="black"/>
                </a:solidFill>
                <a:latin typeface="Arial" panose="020B0604020202090204" pitchFamily="34" charset="0"/>
                <a:cs typeface="Arial" panose="020B0604020202090204" pitchFamily="34" charset="0"/>
              </a:rPr>
              <a:t>) and chloride (Cl) concentrations in TWs and inhibitory </a:t>
            </a:r>
            <a:r>
              <a:rPr lang="en-GB" sz="1800" dirty="0" smtClean="0">
                <a:solidFill>
                  <a:prstClr val="black"/>
                </a:solidFill>
                <a:latin typeface="Arial" panose="020B0604020202090204" pitchFamily="34" charset="0"/>
                <a:cs typeface="Arial" panose="020B0604020202090204" pitchFamily="34" charset="0"/>
              </a:rPr>
              <a:t>values</a:t>
            </a:r>
            <a:endParaRPr lang="en-GB" sz="1800" dirty="0" smtClean="0">
              <a:solidFill>
                <a:prstClr val="black"/>
              </a:solidFill>
              <a:latin typeface="Arial" panose="020B0604020202090204" pitchFamily="34" charset="0"/>
              <a:cs typeface="Arial" panose="020B0604020202090204" pitchFamily="34" charset="0"/>
            </a:endParaRPr>
          </a:p>
        </p:txBody>
      </p:sp>
      <p:graphicFrame>
        <p:nvGraphicFramePr>
          <p:cNvPr id="93" name="Chart 9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83679449"/>
              </p:ext>
            </p:extLst>
          </p:nvPr>
        </p:nvGraphicFramePr>
        <p:xfrm>
          <a:off x="11391899" y="13625499"/>
          <a:ext cx="4506405" cy="50783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sp>
        <p:nvSpPr>
          <p:cNvPr id="94" name="87 CuadroTexto"/>
          <p:cNvSpPr txBox="1"/>
          <p:nvPr/>
        </p:nvSpPr>
        <p:spPr>
          <a:xfrm>
            <a:off x="13510540" y="13432766"/>
            <a:ext cx="135703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b="1" dirty="0" err="1" smtClean="0"/>
              <a:t>Chloride</a:t>
            </a:r>
            <a:endParaRPr lang="es-ES" sz="2400" b="1" dirty="0"/>
          </a:p>
        </p:txBody>
      </p:sp>
      <p:graphicFrame>
        <p:nvGraphicFramePr>
          <p:cNvPr id="96" name="Chart 9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01196388"/>
              </p:ext>
            </p:extLst>
          </p:nvPr>
        </p:nvGraphicFramePr>
        <p:xfrm>
          <a:off x="1289388" y="16860355"/>
          <a:ext cx="9000000" cy="432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  <p:graphicFrame>
        <p:nvGraphicFramePr>
          <p:cNvPr id="97" name="Chart 9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13289839"/>
              </p:ext>
            </p:extLst>
          </p:nvPr>
        </p:nvGraphicFramePr>
        <p:xfrm>
          <a:off x="1270337" y="20886884"/>
          <a:ext cx="9000000" cy="432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9"/>
          </a:graphicData>
        </a:graphic>
      </p:graphicFrame>
    </p:spTree>
    <p:extLst>
      <p:ext uri="{BB962C8B-B14F-4D97-AF65-F5344CB8AC3E}">
        <p14:creationId xmlns:p14="http://schemas.microsoft.com/office/powerpoint/2010/main" val="892476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ranfield University 2016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School of Management 2016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FEF57B1D3A3004BA1E55A77FC712826" ma:contentTypeVersion="1" ma:contentTypeDescription="Create a new document." ma:contentTypeScope="" ma:versionID="38ab755256bfce154778ad730f140a54">
  <xsd:schema xmlns:xsd="http://www.w3.org/2001/XMLSchema" xmlns:xs="http://www.w3.org/2001/XMLSchema" xmlns:p="http://schemas.microsoft.com/office/2006/metadata/properties" xmlns:ns1="http://schemas.microsoft.com/sharepoint/v3" targetNamespace="http://schemas.microsoft.com/office/2006/metadata/properties" ma:root="true" ma:fieldsID="fe2f714297ecea3caafd1e58327da53a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8" nillable="true" ma:displayName="Scheduling Start Date" ma:description="" ma:hidden="true" ma:internalName="PublishingStartDate">
      <xsd:simpleType>
        <xsd:restriction base="dms:Unknown"/>
      </xsd:simpleType>
    </xsd:element>
    <xsd:element name="PublishingExpirationDate" ma:index="9" nillable="true" ma:displayName="Scheduling End Date" ma:description="" ma:hidden="true" ma:internalName="PublishingExpirationDat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</documentManagement>
</p:properties>
</file>

<file path=customXml/itemProps1.xml><?xml version="1.0" encoding="utf-8"?>
<ds:datastoreItem xmlns:ds="http://schemas.openxmlformats.org/officeDocument/2006/customXml" ds:itemID="{9A0ED808-A05E-4583-A94A-97B4403DAC72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FCCDD9F7-EA3B-43D8-B522-8F41D985C3B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63331B94-A6D5-4A62-92CD-F1FFBFD7B0C3}">
  <ds:schemaRefs>
    <ds:schemaRef ds:uri="http://purl.org/dc/terms/"/>
    <ds:schemaRef ds:uri="http://schemas.microsoft.com/office/2006/metadata/properties"/>
    <ds:schemaRef ds:uri="http://schemas.microsoft.com/sharepoint/v3"/>
    <ds:schemaRef ds:uri="http://purl.org/dc/elements/1.1/"/>
    <ds:schemaRef ds:uri="http://www.w3.org/XML/1998/namespace"/>
    <ds:schemaRef ds:uri="http://schemas.microsoft.com/office/2006/documentManagement/types"/>
    <ds:schemaRef ds:uri="http://purl.org/dc/dcmitype/"/>
    <ds:schemaRef ds:uri="http://schemas.microsoft.com/office/infopath/2007/PartnerControls"/>
    <ds:schemaRef ds:uri="http://schemas.openxmlformats.org/package/2006/metadata/core-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2434</TotalTime>
  <Words>393</Words>
  <Application>Microsoft Office PowerPoint</Application>
  <PresentationFormat>Personalizado</PresentationFormat>
  <Paragraphs>104</Paragraphs>
  <Slides>1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2</vt:i4>
      </vt:variant>
      <vt:variant>
        <vt:lpstr>Títulos de diapositiva</vt:lpstr>
      </vt:variant>
      <vt:variant>
        <vt:i4>1</vt:i4>
      </vt:variant>
    </vt:vector>
  </HeadingPairs>
  <TitlesOfParts>
    <vt:vector size="3" baseType="lpstr">
      <vt:lpstr>Cranfield University 2016</vt:lpstr>
      <vt:lpstr>School of Management 2016</vt:lpstr>
      <vt:lpstr>                    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HP</cp:lastModifiedBy>
  <cp:revision>193</cp:revision>
  <dcterms:created xsi:type="dcterms:W3CDTF">2016-01-22T08:47:26Z</dcterms:created>
  <dcterms:modified xsi:type="dcterms:W3CDTF">2018-09-13T22:42:52Z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0x0101002FEF57B1D3A3004BA1E55A77FC712826</vt:lpwstr>
  </property>
</Properties>
</file>