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5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8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4" r:id="rId4"/>
    <p:sldMasterId id="2147483745" r:id="rId5"/>
  </p:sldMasterIdLst>
  <p:notesMasterIdLst>
    <p:notesMasterId r:id="rId28"/>
  </p:notesMasterIdLst>
  <p:handoutMasterIdLst>
    <p:handoutMasterId r:id="rId29"/>
  </p:handoutMasterIdLst>
  <p:sldIdLst>
    <p:sldId id="256" r:id="rId6"/>
    <p:sldId id="299" r:id="rId7"/>
    <p:sldId id="257" r:id="rId8"/>
    <p:sldId id="301" r:id="rId9"/>
    <p:sldId id="283" r:id="rId10"/>
    <p:sldId id="287" r:id="rId11"/>
    <p:sldId id="285" r:id="rId12"/>
    <p:sldId id="278" r:id="rId13"/>
    <p:sldId id="288" r:id="rId14"/>
    <p:sldId id="289" r:id="rId15"/>
    <p:sldId id="290" r:id="rId16"/>
    <p:sldId id="279" r:id="rId17"/>
    <p:sldId id="292" r:id="rId18"/>
    <p:sldId id="293" r:id="rId19"/>
    <p:sldId id="295" r:id="rId20"/>
    <p:sldId id="296" r:id="rId21"/>
    <p:sldId id="302" r:id="rId22"/>
    <p:sldId id="297" r:id="rId23"/>
    <p:sldId id="280" r:id="rId24"/>
    <p:sldId id="269" r:id="rId25"/>
    <p:sldId id="275" r:id="rId26"/>
    <p:sldId id="298" r:id="rId27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17" userDrawn="1">
          <p15:clr>
            <a:srgbClr val="A4A3A4"/>
          </p15:clr>
        </p15:guide>
        <p15:guide id="2" pos="7529" userDrawn="1">
          <p15:clr>
            <a:srgbClr val="A4A3A4"/>
          </p15:clr>
        </p15:guide>
        <p15:guide id="3" orient="horz" pos="391" userDrawn="1">
          <p15:clr>
            <a:srgbClr val="A4A3A4"/>
          </p15:clr>
        </p15:guide>
        <p15:guide id="4" orient="horz" pos="73" userDrawn="1">
          <p15:clr>
            <a:srgbClr val="A4A3A4"/>
          </p15:clr>
        </p15:guide>
        <p15:guide id="5" pos="577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mple, Tracey" initials="TT" lastIdx="13" clrIdx="0">
    <p:extLst>
      <p:ext uri="{19B8F6BF-5375-455C-9EA6-DF929625EA0E}">
        <p15:presenceInfo xmlns:p15="http://schemas.microsoft.com/office/powerpoint/2012/main" userId="3b31c23e-4c01-4c26-ad56-4d0699a8dfc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406D"/>
    <a:srgbClr val="E4003A"/>
    <a:srgbClr val="0099C4"/>
    <a:srgbClr val="2F444E"/>
    <a:srgbClr val="354248"/>
    <a:srgbClr val="091932"/>
    <a:srgbClr val="344248"/>
    <a:srgbClr val="384A50"/>
    <a:srgbClr val="633E88"/>
    <a:srgbClr val="2737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55" autoAdjust="0"/>
    <p:restoredTop sz="95332" autoAdjust="0"/>
  </p:normalViewPr>
  <p:slideViewPr>
    <p:cSldViewPr>
      <p:cViewPr varScale="1">
        <p:scale>
          <a:sx n="71" d="100"/>
          <a:sy n="71" d="100"/>
        </p:scale>
        <p:origin x="786" y="90"/>
      </p:cViewPr>
      <p:guideLst>
        <p:guide orient="horz" pos="1117"/>
        <p:guide pos="7529"/>
        <p:guide orient="horz" pos="391"/>
        <p:guide orient="horz" pos="73"/>
        <p:guide pos="57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29" d="100"/>
          <a:sy n="129" d="100"/>
        </p:scale>
        <p:origin x="3976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ncina\Documents\Experiments\Solubility%20experiments\Flakes%201,%202%20and%203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ncina\Documents\Experiments\Solubility%20experiments\Flakes%201,%202%20and%203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ncina\Documents\Experiments\Solubility%20experiments\Flakes%201,%202%20and%203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ncina\Documents\Experiments\Solubility%20experiments\Flakes%201,%202%20and%203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ncina\Documents\Experiments\Solubility%20experiments\Flakes%201,%202%20and%203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ncina\Documents\Experiments\Solubility%20experiments\Flakes%201,%202%20and%203.xlsx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ncina\Documents\Experiments\Solubility%20experiments\Flakes%201,%202%20and%203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ncina\Documents\Experiments\Solubility%20experiments\Flakes%201,%202%20and%20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rgbClr val="0C406D"/>
                </a:solidFill>
                <a:latin typeface="+mn-lt"/>
                <a:ea typeface="+mn-ea"/>
                <a:cs typeface="+mn-cs"/>
              </a:defRPr>
            </a:pPr>
            <a:r>
              <a:rPr lang="en-GB" sz="1800" b="1" dirty="0">
                <a:solidFill>
                  <a:srgbClr val="0C406D"/>
                </a:solidFill>
              </a:rPr>
              <a:t>Percentage of IHE compounds in the</a:t>
            </a:r>
            <a:r>
              <a:rPr lang="en-GB" sz="1800" b="1" baseline="0" dirty="0">
                <a:solidFill>
                  <a:srgbClr val="0C406D"/>
                </a:solidFill>
              </a:rPr>
              <a:t> flakes</a:t>
            </a:r>
            <a:endParaRPr lang="en-GB" sz="1800" b="1" dirty="0">
              <a:solidFill>
                <a:srgbClr val="0C406D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rgbClr val="0C406D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8763392340823315"/>
          <c:y val="0.20223983051005323"/>
          <c:w val="0.72761662845542419"/>
          <c:h val="0.55134962952016142"/>
        </c:manualLayout>
      </c:layout>
      <c:barChart>
        <c:barDir val="col"/>
        <c:grouping val="stacked"/>
        <c:varyColors val="0"/>
        <c:ser>
          <c:idx val="0"/>
          <c:order val="0"/>
          <c:tx>
            <c:v>Solid</c:v>
          </c:tx>
          <c:spPr>
            <a:solidFill>
              <a:schemeClr val="accent4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'Average-15s'!$B$11:$D$11</c:f>
              <c:strCache>
                <c:ptCount val="3"/>
                <c:pt idx="0">
                  <c:v>NTO </c:v>
                </c:pt>
                <c:pt idx="1">
                  <c:v>DNAN</c:v>
                </c:pt>
                <c:pt idx="2">
                  <c:v>RDX</c:v>
                </c:pt>
              </c:strCache>
            </c:strRef>
          </c:cat>
          <c:val>
            <c:numRef>
              <c:f>'Average-15s'!$B$22:$D$22</c:f>
              <c:numCache>
                <c:formatCode>0.0</c:formatCode>
                <c:ptCount val="3"/>
                <c:pt idx="0">
                  <c:v>62.402723199011376</c:v>
                </c:pt>
                <c:pt idx="1">
                  <c:v>72.525033789008546</c:v>
                </c:pt>
                <c:pt idx="2">
                  <c:v>73.848365935938574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84A-440B-9B18-342CA3F696DB}"/>
            </c:ext>
          </c:extLst>
        </c:ser>
        <c:ser>
          <c:idx val="1"/>
          <c:order val="1"/>
          <c:tx>
            <c:v>Dissolved</c:v>
          </c:tx>
          <c:spPr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'Average-15s'!$B$11:$D$11</c:f>
              <c:strCache>
                <c:ptCount val="3"/>
                <c:pt idx="0">
                  <c:v>NTO </c:v>
                </c:pt>
                <c:pt idx="1">
                  <c:v>DNAN</c:v>
                </c:pt>
                <c:pt idx="2">
                  <c:v>RDX</c:v>
                </c:pt>
              </c:strCache>
            </c:strRef>
          </c:cat>
          <c:val>
            <c:numRef>
              <c:f>'Average-15s'!$B$15:$D$15</c:f>
              <c:numCache>
                <c:formatCode>0.0</c:formatCode>
                <c:ptCount val="3"/>
                <c:pt idx="0">
                  <c:v>37.597276800988624</c:v>
                </c:pt>
                <c:pt idx="1">
                  <c:v>27.474966210991443</c:v>
                </c:pt>
                <c:pt idx="2">
                  <c:v>26.151634064061426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84A-440B-9B18-342CA3F696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28269568"/>
        <c:axId val="128269984"/>
      </c:barChart>
      <c:catAx>
        <c:axId val="128269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0C406D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8269984"/>
        <c:crosses val="autoZero"/>
        <c:auto val="1"/>
        <c:lblAlgn val="ctr"/>
        <c:lblOffset val="100"/>
        <c:noMultiLvlLbl val="0"/>
      </c:catAx>
      <c:valAx>
        <c:axId val="128269984"/>
        <c:scaling>
          <c:orientation val="minMax"/>
          <c:max val="1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rgbClr val="0C406D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600">
                    <a:solidFill>
                      <a:srgbClr val="0C406D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Percentage (%)</a:t>
                </a:r>
              </a:p>
            </c:rich>
          </c:tx>
          <c:layout>
            <c:manualLayout>
              <c:xMode val="edge"/>
              <c:yMode val="edge"/>
              <c:x val="5.9116734012708727E-2"/>
              <c:y val="0.3472760695390740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rgbClr val="0C406D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" sourceLinked="0"/>
        <c:majorTickMark val="in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0C406D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8269568"/>
        <c:crosses val="autoZero"/>
        <c:crossBetween val="between"/>
        <c:majorUnit val="20"/>
      </c:valAx>
      <c:spPr>
        <a:noFill/>
        <a:ln w="25400">
          <a:noFill/>
        </a:ln>
        <a:effectLst/>
      </c:spPr>
    </c:plotArea>
    <c:legend>
      <c:legendPos val="r"/>
      <c:layout>
        <c:manualLayout>
          <c:xMode val="edge"/>
          <c:yMode val="edge"/>
          <c:x val="0.1739753783971093"/>
          <c:y val="0.84767675066194315"/>
          <c:w val="0.54478557938006877"/>
          <c:h val="0.1523232493380568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rgbClr val="0C406D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rgbClr val="0099C4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sz="1600" b="1" dirty="0">
                <a:solidFill>
                  <a:srgbClr val="0C406D"/>
                </a:solidFill>
                <a:latin typeface="+mn-lt"/>
                <a:cs typeface="Times New Roman" panose="02020603050405020304" pitchFamily="18" charset="0"/>
              </a:rPr>
              <a:t>Flake 1</a:t>
            </a:r>
          </a:p>
        </c:rich>
      </c:tx>
      <c:layout>
        <c:manualLayout>
          <c:xMode val="edge"/>
          <c:yMode val="edge"/>
          <c:x val="0.48312516775179437"/>
          <c:y val="4.169247686209399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1311518586128292"/>
          <c:y val="7.3414064621232705E-2"/>
          <c:w val="0.68400130779500312"/>
          <c:h val="0.6962183002986696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Sheet1!$B$4</c:f>
              <c:strCache>
                <c:ptCount val="1"/>
                <c:pt idx="0">
                  <c:v>NTO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Sheet1!$A$5:$A$20</c:f>
              <c:numCache>
                <c:formatCode>General</c:formatCode>
                <c:ptCount val="16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60</c:v>
                </c:pt>
                <c:pt idx="12">
                  <c:v>70</c:v>
                </c:pt>
                <c:pt idx="13">
                  <c:v>80</c:v>
                </c:pt>
                <c:pt idx="14">
                  <c:v>90</c:v>
                </c:pt>
                <c:pt idx="15">
                  <c:v>100</c:v>
                </c:pt>
              </c:numCache>
            </c:numRef>
          </c:xVal>
          <c:yVal>
            <c:numRef>
              <c:f>Sheet1!$B$5:$B$20</c:f>
              <c:numCache>
                <c:formatCode>0.00</c:formatCode>
                <c:ptCount val="16"/>
                <c:pt idx="0" formatCode="General">
                  <c:v>0</c:v>
                </c:pt>
                <c:pt idx="1">
                  <c:v>2.9825066317282567</c:v>
                </c:pt>
                <c:pt idx="2">
                  <c:v>4.8356551251599287</c:v>
                </c:pt>
                <c:pt idx="3">
                  <c:v>6.0269020755042417</c:v>
                </c:pt>
                <c:pt idx="4">
                  <c:v>6.8820133802988765</c:v>
                </c:pt>
                <c:pt idx="5">
                  <c:v>7.5115449644205894</c:v>
                </c:pt>
                <c:pt idx="6">
                  <c:v>8.0299187535905059</c:v>
                </c:pt>
                <c:pt idx="7">
                  <c:v>8.6342783052760286</c:v>
                </c:pt>
                <c:pt idx="8">
                  <c:v>9.246699196545288</c:v>
                </c:pt>
                <c:pt idx="9">
                  <c:v>9.9749662139604318</c:v>
                </c:pt>
                <c:pt idx="10">
                  <c:v>10.708046332264997</c:v>
                </c:pt>
                <c:pt idx="11">
                  <c:v>11.050093639819375</c:v>
                </c:pt>
                <c:pt idx="12">
                  <c:v>11.518776077857598</c:v>
                </c:pt>
                <c:pt idx="13">
                  <c:v>11.910046619464296</c:v>
                </c:pt>
                <c:pt idx="14">
                  <c:v>12.227504919707677</c:v>
                </c:pt>
                <c:pt idx="15">
                  <c:v>12.68909073339918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A60-4F46-AA3A-C5462C3E78F0}"/>
            </c:ext>
          </c:extLst>
        </c:ser>
        <c:ser>
          <c:idx val="1"/>
          <c:order val="1"/>
          <c:tx>
            <c:strRef>
              <c:f>Sheet1!$C$4</c:f>
              <c:strCache>
                <c:ptCount val="1"/>
                <c:pt idx="0">
                  <c:v>DNAN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Sheet1!$A$5:$A$20</c:f>
              <c:numCache>
                <c:formatCode>General</c:formatCode>
                <c:ptCount val="16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60</c:v>
                </c:pt>
                <c:pt idx="12">
                  <c:v>70</c:v>
                </c:pt>
                <c:pt idx="13">
                  <c:v>80</c:v>
                </c:pt>
                <c:pt idx="14">
                  <c:v>90</c:v>
                </c:pt>
                <c:pt idx="15">
                  <c:v>100</c:v>
                </c:pt>
              </c:numCache>
            </c:numRef>
          </c:xVal>
          <c:yVal>
            <c:numRef>
              <c:f>Sheet1!$C$5:$C$20</c:f>
              <c:numCache>
                <c:formatCode>0.00</c:formatCode>
                <c:ptCount val="16"/>
                <c:pt idx="0" formatCode="General">
                  <c:v>0</c:v>
                </c:pt>
                <c:pt idx="1">
                  <c:v>0.31108924070514693</c:v>
                </c:pt>
                <c:pt idx="2">
                  <c:v>0.71295210910504259</c:v>
                </c:pt>
                <c:pt idx="3">
                  <c:v>1.1663296046725837</c:v>
                </c:pt>
                <c:pt idx="4">
                  <c:v>1.6190366366555033</c:v>
                </c:pt>
                <c:pt idx="5">
                  <c:v>2.0425702951245612</c:v>
                </c:pt>
                <c:pt idx="6">
                  <c:v>2.4533127022292738</c:v>
                </c:pt>
                <c:pt idx="7">
                  <c:v>2.8636396137770936</c:v>
                </c:pt>
                <c:pt idx="8">
                  <c:v>3.2844637039916087</c:v>
                </c:pt>
                <c:pt idx="9">
                  <c:v>3.7086576998067287</c:v>
                </c:pt>
                <c:pt idx="10">
                  <c:v>4.1144186370920934</c:v>
                </c:pt>
                <c:pt idx="11">
                  <c:v>4.3676739169493795</c:v>
                </c:pt>
                <c:pt idx="12">
                  <c:v>4.6390850003337194</c:v>
                </c:pt>
                <c:pt idx="13">
                  <c:v>4.8973310989677836</c:v>
                </c:pt>
                <c:pt idx="14">
                  <c:v>5.1212319679143237</c:v>
                </c:pt>
                <c:pt idx="15">
                  <c:v>5.397251319107883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A60-4F46-AA3A-C5462C3E78F0}"/>
            </c:ext>
          </c:extLst>
        </c:ser>
        <c:ser>
          <c:idx val="2"/>
          <c:order val="2"/>
          <c:tx>
            <c:strRef>
              <c:f>Sheet1!$D$4</c:f>
              <c:strCache>
                <c:ptCount val="1"/>
                <c:pt idx="0">
                  <c:v>RDX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Sheet1!$A$5:$A$20</c:f>
              <c:numCache>
                <c:formatCode>General</c:formatCode>
                <c:ptCount val="16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60</c:v>
                </c:pt>
                <c:pt idx="12">
                  <c:v>70</c:v>
                </c:pt>
                <c:pt idx="13">
                  <c:v>80</c:v>
                </c:pt>
                <c:pt idx="14">
                  <c:v>90</c:v>
                </c:pt>
                <c:pt idx="15">
                  <c:v>100</c:v>
                </c:pt>
              </c:numCache>
            </c:numRef>
          </c:xVal>
          <c:yVal>
            <c:numRef>
              <c:f>Sheet1!$D$5:$D$20</c:f>
              <c:numCache>
                <c:formatCode>0.00</c:formatCode>
                <c:ptCount val="16"/>
                <c:pt idx="0" formatCode="General">
                  <c:v>0</c:v>
                </c:pt>
                <c:pt idx="1">
                  <c:v>0.1468524784106352</c:v>
                </c:pt>
                <c:pt idx="2">
                  <c:v>0.2846193127608635</c:v>
                </c:pt>
                <c:pt idx="3">
                  <c:v>0.43384736835395593</c:v>
                </c:pt>
                <c:pt idx="4">
                  <c:v>0.60076774050437654</c:v>
                </c:pt>
                <c:pt idx="5">
                  <c:v>0.80483398103552461</c:v>
                </c:pt>
                <c:pt idx="6">
                  <c:v>0.98409761274021113</c:v>
                </c:pt>
                <c:pt idx="7">
                  <c:v>1.1906145234531764</c:v>
                </c:pt>
                <c:pt idx="8">
                  <c:v>1.383707241329196</c:v>
                </c:pt>
                <c:pt idx="9">
                  <c:v>1.6117474292911651</c:v>
                </c:pt>
                <c:pt idx="10">
                  <c:v>1.8063452544192224</c:v>
                </c:pt>
                <c:pt idx="11">
                  <c:v>1.8797951612929971</c:v>
                </c:pt>
                <c:pt idx="12">
                  <c:v>1.9690701096925434</c:v>
                </c:pt>
                <c:pt idx="13">
                  <c:v>2.074664632165542</c:v>
                </c:pt>
                <c:pt idx="14">
                  <c:v>2.1649995869198877</c:v>
                </c:pt>
                <c:pt idx="15">
                  <c:v>2.3127363019019729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3A60-4F46-AA3A-C5462C3E78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1193712"/>
        <c:axId val="481183312"/>
      </c:scatterChart>
      <c:valAx>
        <c:axId val="481193712"/>
        <c:scaling>
          <c:orientation val="minMax"/>
          <c:max val="10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rgbClr val="0C406D"/>
                    </a:solidFill>
                    <a:latin typeface="+mn-lt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200" b="1">
                    <a:solidFill>
                      <a:srgbClr val="0C406D"/>
                    </a:solidFill>
                    <a:latin typeface="+mn-lt"/>
                    <a:cs typeface="Times New Roman" panose="02020603050405020304" pitchFamily="18" charset="0"/>
                  </a:rPr>
                  <a:t>Time (min)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rgbClr val="0C406D"/>
                  </a:solidFill>
                  <a:latin typeface="+mn-lt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rgbClr val="0C406D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81183312"/>
        <c:crosses val="autoZero"/>
        <c:crossBetween val="midCat"/>
      </c:valAx>
      <c:valAx>
        <c:axId val="481183312"/>
        <c:scaling>
          <c:orientation val="minMax"/>
          <c:max val="15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rgbClr val="0C406D"/>
                    </a:solidFill>
                    <a:latin typeface="+mn-lt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200" b="1" dirty="0">
                    <a:solidFill>
                      <a:srgbClr val="0C406D"/>
                    </a:solidFill>
                    <a:latin typeface="+mn-lt"/>
                    <a:cs typeface="Times New Roman" panose="02020603050405020304" pitchFamily="18" charset="0"/>
                  </a:rPr>
                  <a:t>Cumulative mass (mg)</a:t>
                </a:r>
              </a:p>
            </c:rich>
          </c:tx>
          <c:layout>
            <c:manualLayout>
              <c:xMode val="edge"/>
              <c:yMode val="edge"/>
              <c:x val="2.1991390349562708E-2"/>
              <c:y val="0.1906782514254683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rgbClr val="0C406D"/>
                  </a:solidFill>
                  <a:latin typeface="+mn-lt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rgbClr val="0C406D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81193712"/>
        <c:crosses val="autoZero"/>
        <c:crossBetween val="midCat"/>
        <c:majorUnit val="3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rgbClr val="0C406D"/>
                </a:solidFill>
                <a:latin typeface="+mj-lt"/>
                <a:ea typeface="+mn-ea"/>
                <a:cs typeface="Times New Roman" panose="02020603050405020304" pitchFamily="18" charset="0"/>
              </a:defRPr>
            </a:pPr>
            <a:r>
              <a:rPr lang="en-US" sz="1400" b="1" dirty="0">
                <a:solidFill>
                  <a:srgbClr val="0C406D"/>
                </a:solidFill>
                <a:latin typeface="+mj-lt"/>
                <a:cs typeface="Times New Roman" panose="02020603050405020304" pitchFamily="18" charset="0"/>
              </a:rPr>
              <a:t>Flake</a:t>
            </a:r>
            <a:r>
              <a:rPr lang="en-US" sz="1400" b="1" baseline="0" dirty="0">
                <a:solidFill>
                  <a:srgbClr val="0C406D"/>
                </a:solidFill>
                <a:latin typeface="+mj-lt"/>
                <a:cs typeface="Times New Roman" panose="02020603050405020304" pitchFamily="18" charset="0"/>
              </a:rPr>
              <a:t> 3</a:t>
            </a:r>
            <a:endParaRPr lang="en-US" sz="1400" b="1" dirty="0">
              <a:solidFill>
                <a:srgbClr val="0C406D"/>
              </a:solidFill>
              <a:latin typeface="+mj-lt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43219741937589606"/>
          <c:y val="5.543652993513092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rgbClr val="0C406D"/>
              </a:solidFill>
              <a:latin typeface="+mj-lt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2328217499716388"/>
          <c:y val="0.12937002317194474"/>
          <c:w val="0.70121062123923716"/>
          <c:h val="0.6812774020749170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Sheet1!$H$4</c:f>
              <c:strCache>
                <c:ptCount val="1"/>
                <c:pt idx="0">
                  <c:v>NTO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Sheet1!$A$5:$A$20</c:f>
              <c:numCache>
                <c:formatCode>General</c:formatCode>
                <c:ptCount val="16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60</c:v>
                </c:pt>
                <c:pt idx="12">
                  <c:v>70</c:v>
                </c:pt>
                <c:pt idx="13">
                  <c:v>80</c:v>
                </c:pt>
                <c:pt idx="14">
                  <c:v>90</c:v>
                </c:pt>
                <c:pt idx="15">
                  <c:v>100</c:v>
                </c:pt>
              </c:numCache>
            </c:numRef>
          </c:xVal>
          <c:yVal>
            <c:numRef>
              <c:f>Sheet1!$H$5:$H$20</c:f>
              <c:numCache>
                <c:formatCode>0.00</c:formatCode>
                <c:ptCount val="16"/>
                <c:pt idx="0">
                  <c:v>0</c:v>
                </c:pt>
                <c:pt idx="1">
                  <c:v>1.4913867858502321</c:v>
                </c:pt>
                <c:pt idx="2">
                  <c:v>2.7194045001885359</c:v>
                </c:pt>
                <c:pt idx="3">
                  <c:v>3.869320903514434</c:v>
                </c:pt>
                <c:pt idx="4">
                  <c:v>4.7944038878755535</c:v>
                </c:pt>
                <c:pt idx="5">
                  <c:v>5.5623420508292378</c:v>
                </c:pt>
                <c:pt idx="6">
                  <c:v>6.2286662265164345</c:v>
                </c:pt>
                <c:pt idx="7">
                  <c:v>6.9209455439991308</c:v>
                </c:pt>
                <c:pt idx="8">
                  <c:v>7.4851661648147552</c:v>
                </c:pt>
                <c:pt idx="9">
                  <c:v>7.7805235097712639</c:v>
                </c:pt>
                <c:pt idx="10">
                  <c:v>8.0926480415315485</c:v>
                </c:pt>
                <c:pt idx="11">
                  <c:v>8.3813741041603524</c:v>
                </c:pt>
                <c:pt idx="12">
                  <c:v>8.9405500429947047</c:v>
                </c:pt>
                <c:pt idx="13">
                  <c:v>10.217433706813159</c:v>
                </c:pt>
                <c:pt idx="14">
                  <c:v>11.022603346618645</c:v>
                </c:pt>
                <c:pt idx="15">
                  <c:v>12.748078361374523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0E4-42FB-9465-86018FEE972C}"/>
            </c:ext>
          </c:extLst>
        </c:ser>
        <c:ser>
          <c:idx val="1"/>
          <c:order val="1"/>
          <c:tx>
            <c:strRef>
              <c:f>Sheet1!$I$4</c:f>
              <c:strCache>
                <c:ptCount val="1"/>
                <c:pt idx="0">
                  <c:v>DNAN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Sheet1!$A$5:$A$20</c:f>
              <c:numCache>
                <c:formatCode>General</c:formatCode>
                <c:ptCount val="16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60</c:v>
                </c:pt>
                <c:pt idx="12">
                  <c:v>70</c:v>
                </c:pt>
                <c:pt idx="13">
                  <c:v>80</c:v>
                </c:pt>
                <c:pt idx="14">
                  <c:v>90</c:v>
                </c:pt>
                <c:pt idx="15">
                  <c:v>100</c:v>
                </c:pt>
              </c:numCache>
            </c:numRef>
          </c:xVal>
          <c:yVal>
            <c:numRef>
              <c:f>Sheet1!$I$5:$I$20</c:f>
              <c:numCache>
                <c:formatCode>0.00</c:formatCode>
                <c:ptCount val="16"/>
                <c:pt idx="0">
                  <c:v>0</c:v>
                </c:pt>
                <c:pt idx="1">
                  <c:v>0.24541429794284136</c:v>
                </c:pt>
                <c:pt idx="2">
                  <c:v>0.50830104721800362</c:v>
                </c:pt>
                <c:pt idx="3">
                  <c:v>0.75224635993372913</c:v>
                </c:pt>
                <c:pt idx="4">
                  <c:v>1.0119441950849095</c:v>
                </c:pt>
                <c:pt idx="5">
                  <c:v>1.1794814393207234</c:v>
                </c:pt>
                <c:pt idx="6">
                  <c:v>1.4212956709926825</c:v>
                </c:pt>
                <c:pt idx="7">
                  <c:v>1.6624540791108655</c:v>
                </c:pt>
                <c:pt idx="8">
                  <c:v>1.8876604217865522</c:v>
                </c:pt>
                <c:pt idx="9">
                  <c:v>2.0866603996962581</c:v>
                </c:pt>
                <c:pt idx="10">
                  <c:v>2.2626983673892029</c:v>
                </c:pt>
                <c:pt idx="11">
                  <c:v>2.7505064353564119</c:v>
                </c:pt>
                <c:pt idx="12">
                  <c:v>3.1931669498188002</c:v>
                </c:pt>
                <c:pt idx="13">
                  <c:v>3.8056670152121281</c:v>
                </c:pt>
                <c:pt idx="14">
                  <c:v>4.1173839301118669</c:v>
                </c:pt>
                <c:pt idx="15">
                  <c:v>4.8063314114224536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0E4-42FB-9465-86018FEE972C}"/>
            </c:ext>
          </c:extLst>
        </c:ser>
        <c:ser>
          <c:idx val="2"/>
          <c:order val="2"/>
          <c:tx>
            <c:strRef>
              <c:f>Sheet1!$J$4</c:f>
              <c:strCache>
                <c:ptCount val="1"/>
                <c:pt idx="0">
                  <c:v>RDX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Sheet1!$A$5:$A$20</c:f>
              <c:numCache>
                <c:formatCode>General</c:formatCode>
                <c:ptCount val="16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60</c:v>
                </c:pt>
                <c:pt idx="12">
                  <c:v>70</c:v>
                </c:pt>
                <c:pt idx="13">
                  <c:v>80</c:v>
                </c:pt>
                <c:pt idx="14">
                  <c:v>90</c:v>
                </c:pt>
                <c:pt idx="15">
                  <c:v>100</c:v>
                </c:pt>
              </c:numCache>
            </c:numRef>
          </c:xVal>
          <c:yVal>
            <c:numRef>
              <c:f>Sheet1!$J$5:$J$20</c:f>
              <c:numCache>
                <c:formatCode>0.00</c:formatCode>
                <c:ptCount val="16"/>
                <c:pt idx="0">
                  <c:v>0</c:v>
                </c:pt>
                <c:pt idx="1">
                  <c:v>0.10096619100484686</c:v>
                </c:pt>
                <c:pt idx="2">
                  <c:v>0.238712903424322</c:v>
                </c:pt>
                <c:pt idx="3">
                  <c:v>0.31515763647686962</c:v>
                </c:pt>
                <c:pt idx="4">
                  <c:v>0.4247649050686661</c:v>
                </c:pt>
                <c:pt idx="5">
                  <c:v>0.52661440622684563</c:v>
                </c:pt>
                <c:pt idx="6">
                  <c:v>0.64469208622467944</c:v>
                </c:pt>
                <c:pt idx="7">
                  <c:v>0.76502986847708621</c:v>
                </c:pt>
                <c:pt idx="8">
                  <c:v>0.84533898547906283</c:v>
                </c:pt>
                <c:pt idx="9">
                  <c:v>0.9581015210183117</c:v>
                </c:pt>
                <c:pt idx="10">
                  <c:v>1.0708861980942346</c:v>
                </c:pt>
                <c:pt idx="11">
                  <c:v>1.2414330983213024</c:v>
                </c:pt>
                <c:pt idx="12">
                  <c:v>1.4469776865380579</c:v>
                </c:pt>
                <c:pt idx="13">
                  <c:v>1.7065610080314875</c:v>
                </c:pt>
                <c:pt idx="14">
                  <c:v>1.8573677317191311</c:v>
                </c:pt>
                <c:pt idx="15">
                  <c:v>2.1917205703253115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D0E4-42FB-9465-86018FEE97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1193712"/>
        <c:axId val="481183312"/>
      </c:scatterChart>
      <c:valAx>
        <c:axId val="481193712"/>
        <c:scaling>
          <c:orientation val="minMax"/>
          <c:max val="10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rgbClr val="0C406D"/>
                    </a:solidFill>
                    <a:latin typeface="+mj-lt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200" b="1" dirty="0">
                    <a:solidFill>
                      <a:srgbClr val="0C406D"/>
                    </a:solidFill>
                    <a:latin typeface="+mj-lt"/>
                    <a:cs typeface="Times New Roman" panose="02020603050405020304" pitchFamily="18" charset="0"/>
                  </a:rPr>
                  <a:t>Time (min)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rgbClr val="0C406D"/>
                  </a:solidFill>
                  <a:latin typeface="+mj-lt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C406D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81183312"/>
        <c:crosses val="autoZero"/>
        <c:crossBetween val="midCat"/>
      </c:valAx>
      <c:valAx>
        <c:axId val="481183312"/>
        <c:scaling>
          <c:orientation val="minMax"/>
          <c:max val="14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rgbClr val="0C406D"/>
                    </a:solidFill>
                    <a:latin typeface="+mn-lt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200" b="1">
                    <a:solidFill>
                      <a:srgbClr val="0C406D"/>
                    </a:solidFill>
                    <a:latin typeface="+mn-lt"/>
                    <a:cs typeface="Times New Roman" panose="02020603050405020304" pitchFamily="18" charset="0"/>
                  </a:rPr>
                  <a:t>Cumulative mass (mg)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rgbClr val="0C406D"/>
                  </a:solidFill>
                  <a:latin typeface="+mn-lt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" sourceLinked="0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C406D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81193712"/>
        <c:crosses val="autoZero"/>
        <c:crossBetween val="midCat"/>
        <c:majorUnit val="3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7851426589065853"/>
          <c:y val="3.5316249480454231E-3"/>
          <c:w val="0.21756598223272153"/>
          <c:h val="0.15331037470871445"/>
        </c:manualLayout>
      </c:layout>
      <c:overlay val="0"/>
      <c:spPr>
        <a:noFill/>
        <a:ln>
          <a:solidFill>
            <a:srgbClr val="0C406D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rgbClr val="0C406D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>
                <a:solidFill>
                  <a:srgbClr val="0C406D"/>
                </a:solidFill>
                <a:latin typeface="+mn-lt"/>
                <a:cs typeface="Times New Roman" panose="02020603050405020304" pitchFamily="18" charset="0"/>
              </a:rPr>
              <a:t>Flake 2</a:t>
            </a:r>
          </a:p>
        </c:rich>
      </c:tx>
      <c:layout>
        <c:manualLayout>
          <c:xMode val="edge"/>
          <c:yMode val="edge"/>
          <c:x val="0.42352450572065775"/>
          <c:y val="4.031747631645885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1658891433043084"/>
          <c:y val="7.3414064621232705E-2"/>
          <c:w val="0.66205076320767153"/>
          <c:h val="0.72444667952144659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Sheet1!$E$4</c:f>
              <c:strCache>
                <c:ptCount val="1"/>
                <c:pt idx="0">
                  <c:v>NTO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Sheet1!$A$5:$A$20</c:f>
              <c:numCache>
                <c:formatCode>General</c:formatCode>
                <c:ptCount val="16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60</c:v>
                </c:pt>
                <c:pt idx="12">
                  <c:v>70</c:v>
                </c:pt>
                <c:pt idx="13">
                  <c:v>80</c:v>
                </c:pt>
                <c:pt idx="14">
                  <c:v>90</c:v>
                </c:pt>
                <c:pt idx="15">
                  <c:v>100</c:v>
                </c:pt>
              </c:numCache>
            </c:numRef>
          </c:xVal>
          <c:yVal>
            <c:numRef>
              <c:f>Sheet1!$E$5:$E$20</c:f>
              <c:numCache>
                <c:formatCode>0.00</c:formatCode>
                <c:ptCount val="16"/>
                <c:pt idx="0" formatCode="General">
                  <c:v>0</c:v>
                </c:pt>
                <c:pt idx="1">
                  <c:v>0.88424606186784616</c:v>
                </c:pt>
                <c:pt idx="2">
                  <c:v>1.5397301597862838</c:v>
                </c:pt>
                <c:pt idx="3">
                  <c:v>2.0475262673245185</c:v>
                </c:pt>
                <c:pt idx="4">
                  <c:v>2.4638753099080333</c:v>
                </c:pt>
                <c:pt idx="5">
                  <c:v>2.8140823587675516</c:v>
                </c:pt>
                <c:pt idx="6">
                  <c:v>3.0492213772875139</c:v>
                </c:pt>
                <c:pt idx="7">
                  <c:v>3.3252764784947817</c:v>
                </c:pt>
                <c:pt idx="8">
                  <c:v>3.5913141635467727</c:v>
                </c:pt>
                <c:pt idx="9">
                  <c:v>3.8866715085032819</c:v>
                </c:pt>
                <c:pt idx="10">
                  <c:v>4.1987960402635665</c:v>
                </c:pt>
                <c:pt idx="11">
                  <c:v>4.5408433478179449</c:v>
                </c:pt>
                <c:pt idx="12">
                  <c:v>5.3854669405824964</c:v>
                </c:pt>
                <c:pt idx="13">
                  <c:v>5.3854669405824964</c:v>
                </c:pt>
                <c:pt idx="14">
                  <c:v>5.6951823554540875</c:v>
                </c:pt>
                <c:pt idx="15">
                  <c:v>6.1453709885606154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C57-4D89-95A0-8381574EF1CB}"/>
            </c:ext>
          </c:extLst>
        </c:ser>
        <c:ser>
          <c:idx val="1"/>
          <c:order val="1"/>
          <c:tx>
            <c:strRef>
              <c:f>Sheet1!$F$4</c:f>
              <c:strCache>
                <c:ptCount val="1"/>
                <c:pt idx="0">
                  <c:v>DNAN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Sheet1!$A$5:$A$20</c:f>
              <c:numCache>
                <c:formatCode>General</c:formatCode>
                <c:ptCount val="16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60</c:v>
                </c:pt>
                <c:pt idx="12">
                  <c:v>70</c:v>
                </c:pt>
                <c:pt idx="13">
                  <c:v>80</c:v>
                </c:pt>
                <c:pt idx="14">
                  <c:v>90</c:v>
                </c:pt>
                <c:pt idx="15">
                  <c:v>100</c:v>
                </c:pt>
              </c:numCache>
            </c:numRef>
          </c:xVal>
          <c:yVal>
            <c:numRef>
              <c:f>Sheet1!$F$5:$F$20</c:f>
              <c:numCache>
                <c:formatCode>0.00</c:formatCode>
                <c:ptCount val="16"/>
                <c:pt idx="0" formatCode="General">
                  <c:v>0</c:v>
                </c:pt>
                <c:pt idx="1">
                  <c:v>0.22794275024161259</c:v>
                </c:pt>
                <c:pt idx="2">
                  <c:v>0.45118443945878783</c:v>
                </c:pt>
                <c:pt idx="3">
                  <c:v>0.68627416747204206</c:v>
                </c:pt>
                <c:pt idx="4">
                  <c:v>0.89591190321689917</c:v>
                </c:pt>
                <c:pt idx="5">
                  <c:v>1.1079771110037278</c:v>
                </c:pt>
                <c:pt idx="6">
                  <c:v>1.2484811148695292</c:v>
                </c:pt>
                <c:pt idx="7">
                  <c:v>1.4466435862211791</c:v>
                </c:pt>
                <c:pt idx="8">
                  <c:v>1.6315615898108518</c:v>
                </c:pt>
                <c:pt idx="9">
                  <c:v>1.8305615677205576</c:v>
                </c:pt>
                <c:pt idx="10">
                  <c:v>2.0065782735054531</c:v>
                </c:pt>
                <c:pt idx="11">
                  <c:v>2.2598335533627387</c:v>
                </c:pt>
                <c:pt idx="12">
                  <c:v>2.7798412959327488</c:v>
                </c:pt>
                <c:pt idx="13">
                  <c:v>2.7798412959327488</c:v>
                </c:pt>
                <c:pt idx="14">
                  <c:v>2.9982811680757142</c:v>
                </c:pt>
                <c:pt idx="15">
                  <c:v>3.2674852266472101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C57-4D89-95A0-8381574EF1CB}"/>
            </c:ext>
          </c:extLst>
        </c:ser>
        <c:ser>
          <c:idx val="2"/>
          <c:order val="2"/>
          <c:tx>
            <c:strRef>
              <c:f>Sheet1!$G$4</c:f>
              <c:strCache>
                <c:ptCount val="1"/>
                <c:pt idx="0">
                  <c:v>RDX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Sheet1!$A$5:$A$20</c:f>
              <c:numCache>
                <c:formatCode>General</c:formatCode>
                <c:ptCount val="16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60</c:v>
                </c:pt>
                <c:pt idx="12">
                  <c:v>70</c:v>
                </c:pt>
                <c:pt idx="13">
                  <c:v>80</c:v>
                </c:pt>
                <c:pt idx="14">
                  <c:v>90</c:v>
                </c:pt>
                <c:pt idx="15">
                  <c:v>100</c:v>
                </c:pt>
              </c:numCache>
            </c:numRef>
          </c:xVal>
          <c:yVal>
            <c:numRef>
              <c:f>Sheet1!$G$5:$G$20</c:f>
              <c:numCache>
                <c:formatCode>0.00</c:formatCode>
                <c:ptCount val="16"/>
                <c:pt idx="0" formatCode="General">
                  <c:v>0</c:v>
                </c:pt>
                <c:pt idx="1">
                  <c:v>0.12333698075772755</c:v>
                </c:pt>
                <c:pt idx="2">
                  <c:v>0.23161203423583537</c:v>
                </c:pt>
                <c:pt idx="3">
                  <c:v>0.33278945158169659</c:v>
                </c:pt>
                <c:pt idx="4">
                  <c:v>0.42017954957771375</c:v>
                </c:pt>
                <c:pt idx="5">
                  <c:v>0.51534661740198551</c:v>
                </c:pt>
                <c:pt idx="6">
                  <c:v>0.59381289234715351</c:v>
                </c:pt>
                <c:pt idx="7">
                  <c:v>0.68701435994889726</c:v>
                </c:pt>
                <c:pt idx="8">
                  <c:v>0.76716829025135314</c:v>
                </c:pt>
                <c:pt idx="9">
                  <c:v>0.879930825790602</c:v>
                </c:pt>
                <c:pt idx="10">
                  <c:v>0.99271550286652488</c:v>
                </c:pt>
                <c:pt idx="11">
                  <c:v>1.0661654097402995</c:v>
                </c:pt>
                <c:pt idx="12">
                  <c:v>1.257357244598182</c:v>
                </c:pt>
                <c:pt idx="13">
                  <c:v>1.257357244598182</c:v>
                </c:pt>
                <c:pt idx="14">
                  <c:v>1.3454889077731533</c:v>
                </c:pt>
                <c:pt idx="15">
                  <c:v>1.4895778026322239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DC57-4D89-95A0-8381574EF1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1193712"/>
        <c:axId val="481183312"/>
      </c:scatterChart>
      <c:valAx>
        <c:axId val="481193712"/>
        <c:scaling>
          <c:orientation val="minMax"/>
          <c:max val="10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rgbClr val="0C406D"/>
                    </a:solidFill>
                    <a:latin typeface="+mn-lt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200" b="1">
                    <a:solidFill>
                      <a:srgbClr val="0C406D"/>
                    </a:solidFill>
                    <a:latin typeface="+mn-lt"/>
                    <a:cs typeface="Times New Roman" panose="02020603050405020304" pitchFamily="18" charset="0"/>
                  </a:rPr>
                  <a:t>Time (min)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rgbClr val="0C406D"/>
                  </a:solidFill>
                  <a:latin typeface="+mn-lt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C406D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81183312"/>
        <c:crosses val="autoZero"/>
        <c:crossBetween val="midCat"/>
      </c:valAx>
      <c:valAx>
        <c:axId val="481183312"/>
        <c:scaling>
          <c:orientation val="minMax"/>
          <c:max val="7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rgbClr val="0C406D"/>
                    </a:solidFill>
                    <a:latin typeface="+mn-lt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200" b="1" dirty="0">
                    <a:solidFill>
                      <a:srgbClr val="0C406D"/>
                    </a:solidFill>
                    <a:latin typeface="+mn-lt"/>
                    <a:cs typeface="Times New Roman" panose="02020603050405020304" pitchFamily="18" charset="0"/>
                  </a:rPr>
                  <a:t>Cumulative mass (mg)</a:t>
                </a:r>
              </a:p>
            </c:rich>
          </c:tx>
          <c:layout>
            <c:manualLayout>
              <c:xMode val="edge"/>
              <c:yMode val="edge"/>
              <c:x val="3.5735205254591632E-2"/>
              <c:y val="0.1745925460799404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rgbClr val="0C406D"/>
                  </a:solidFill>
                  <a:latin typeface="+mn-lt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81193712"/>
        <c:crosses val="autoZero"/>
        <c:crossBetween val="midCat"/>
        <c:majorUnit val="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pPr>
            <a:r>
              <a:rPr lang="en-US" sz="1200" b="1" dirty="0">
                <a:solidFill>
                  <a:schemeClr val="accent5"/>
                </a:solidFill>
                <a:latin typeface="+mn-lt"/>
                <a:cs typeface="Times New Roman" panose="02020603050405020304" pitchFamily="18" charset="0"/>
              </a:rPr>
              <a:t>NTO</a:t>
            </a:r>
            <a:endParaRPr lang="en-US" b="1" dirty="0">
              <a:solidFill>
                <a:schemeClr val="accent5"/>
              </a:solidFill>
              <a:latin typeface="+mn-lt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47181628392484343"/>
          <c:y val="3.5285815102328866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7277300149589861"/>
          <c:y val="8.5321100917431211E-2"/>
          <c:w val="0.75273848075879868"/>
          <c:h val="0.68600347857011879"/>
        </c:manualLayout>
      </c:layout>
      <c:scatterChart>
        <c:scatterStyle val="smoothMarker"/>
        <c:varyColors val="0"/>
        <c:ser>
          <c:idx val="1"/>
          <c:order val="0"/>
          <c:tx>
            <c:strRef>
              <c:f>Sheet2!$D$6</c:f>
              <c:strCache>
                <c:ptCount val="1"/>
                <c:pt idx="0">
                  <c:v>Max</c:v>
                </c:pt>
              </c:strCache>
            </c:strRef>
          </c:tx>
          <c:spPr>
            <a:ln>
              <a:solidFill>
                <a:schemeClr val="accent6"/>
              </a:solidFill>
              <a:prstDash val="dashDot"/>
            </a:ln>
          </c:spPr>
          <c:marker>
            <c:symbol val="none"/>
          </c:marker>
          <c:xVal>
            <c:numRef>
              <c:f>Sheet2!$A$8:$A$23</c:f>
              <c:numCache>
                <c:formatCode>General</c:formatCode>
                <c:ptCount val="16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 formatCode="0.0">
                  <c:v>60</c:v>
                </c:pt>
                <c:pt idx="12" formatCode="0.0">
                  <c:v>70</c:v>
                </c:pt>
                <c:pt idx="13" formatCode="0.0">
                  <c:v>80</c:v>
                </c:pt>
                <c:pt idx="14" formatCode="0.0">
                  <c:v>90</c:v>
                </c:pt>
                <c:pt idx="15" formatCode="0.0">
                  <c:v>100</c:v>
                </c:pt>
              </c:numCache>
            </c:numRef>
          </c:xVal>
          <c:yVal>
            <c:numRef>
              <c:f>Sheet2!$J$8:$J$23</c:f>
              <c:numCache>
                <c:formatCode>0</c:formatCode>
                <c:ptCount val="16"/>
                <c:pt idx="0">
                  <c:v>0</c:v>
                </c:pt>
                <c:pt idx="1">
                  <c:v>5.4370620968201102</c:v>
                </c:pt>
                <c:pt idx="2">
                  <c:v>10.87412419364022</c:v>
                </c:pt>
                <c:pt idx="3">
                  <c:v>16.311186290460331</c:v>
                </c:pt>
                <c:pt idx="4">
                  <c:v>18.267514738049332</c:v>
                </c:pt>
                <c:pt idx="5">
                  <c:v>20.223843185638337</c:v>
                </c:pt>
                <c:pt idx="6">
                  <c:v>22.180171633227342</c:v>
                </c:pt>
                <c:pt idx="7">
                  <c:v>24.136500080816344</c:v>
                </c:pt>
                <c:pt idx="8">
                  <c:v>26.092828528405349</c:v>
                </c:pt>
                <c:pt idx="9">
                  <c:v>28.049156975994354</c:v>
                </c:pt>
                <c:pt idx="10">
                  <c:v>30.005485423583359</c:v>
                </c:pt>
                <c:pt idx="11">
                  <c:v>32.414471349271885</c:v>
                </c:pt>
                <c:pt idx="12">
                  <c:v>34.823457274960418</c:v>
                </c:pt>
                <c:pt idx="13">
                  <c:v>37.232443200648937</c:v>
                </c:pt>
                <c:pt idx="14">
                  <c:v>39.641429126337471</c:v>
                </c:pt>
                <c:pt idx="15">
                  <c:v>42.050415052025997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44B2-4D74-990D-99B7739181DE}"/>
            </c:ext>
          </c:extLst>
        </c:ser>
        <c:ser>
          <c:idx val="2"/>
          <c:order val="1"/>
          <c:tx>
            <c:v>Mean</c:v>
          </c:tx>
          <c:spPr>
            <a:ln>
              <a:solidFill>
                <a:schemeClr val="tx1"/>
              </a:solidFill>
              <a:prstDash val="sysDot"/>
            </a:ln>
          </c:spPr>
          <c:marker>
            <c:symbol val="none"/>
          </c:marker>
          <c:xVal>
            <c:numRef>
              <c:f>Sheet2!$A$8:$A$23</c:f>
              <c:numCache>
                <c:formatCode>General</c:formatCode>
                <c:ptCount val="16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 formatCode="0.0">
                  <c:v>60</c:v>
                </c:pt>
                <c:pt idx="12" formatCode="0.0">
                  <c:v>70</c:v>
                </c:pt>
                <c:pt idx="13" formatCode="0.0">
                  <c:v>80</c:v>
                </c:pt>
                <c:pt idx="14" formatCode="0.0">
                  <c:v>90</c:v>
                </c:pt>
                <c:pt idx="15" formatCode="0.0">
                  <c:v>100</c:v>
                </c:pt>
              </c:numCache>
            </c:numRef>
          </c:xVal>
          <c:yVal>
            <c:numRef>
              <c:f>Sheet2!$I$8:$I$23</c:f>
              <c:numCache>
                <c:formatCode>0</c:formatCode>
                <c:ptCount val="16"/>
                <c:pt idx="0">
                  <c:v>0</c:v>
                </c:pt>
                <c:pt idx="1">
                  <c:v>3.8642034888782795</c:v>
                </c:pt>
                <c:pt idx="2">
                  <c:v>7.7284069777565483</c:v>
                </c:pt>
                <c:pt idx="3">
                  <c:v>11.592610466634827</c:v>
                </c:pt>
                <c:pt idx="4">
                  <c:v>13.12685133396713</c:v>
                </c:pt>
                <c:pt idx="5">
                  <c:v>14.661092201299432</c:v>
                </c:pt>
                <c:pt idx="6">
                  <c:v>16.195333068631733</c:v>
                </c:pt>
                <c:pt idx="7">
                  <c:v>17.729573935964037</c:v>
                </c:pt>
                <c:pt idx="8">
                  <c:v>19.263814803296338</c:v>
                </c:pt>
                <c:pt idx="9">
                  <c:v>20.798055670628642</c:v>
                </c:pt>
                <c:pt idx="10">
                  <c:v>22.332296537960943</c:v>
                </c:pt>
                <c:pt idx="11">
                  <c:v>23.992582964934776</c:v>
                </c:pt>
                <c:pt idx="12">
                  <c:v>25.652869391908613</c:v>
                </c:pt>
                <c:pt idx="13">
                  <c:v>27.313155818882446</c:v>
                </c:pt>
                <c:pt idx="14">
                  <c:v>28.97344224585628</c:v>
                </c:pt>
                <c:pt idx="15">
                  <c:v>30.633728672830117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44B2-4D74-990D-99B7739181DE}"/>
            </c:ext>
          </c:extLst>
        </c:ser>
        <c:ser>
          <c:idx val="3"/>
          <c:order val="2"/>
          <c:tx>
            <c:v>Min</c:v>
          </c:tx>
          <c:spPr>
            <a:ln>
              <a:solidFill>
                <a:srgbClr val="FF0000"/>
              </a:solidFill>
              <a:prstDash val="dash"/>
            </a:ln>
          </c:spPr>
          <c:marker>
            <c:symbol val="none"/>
          </c:marker>
          <c:xVal>
            <c:numRef>
              <c:f>Sheet2!$A$8:$A$23</c:f>
              <c:numCache>
                <c:formatCode>General</c:formatCode>
                <c:ptCount val="16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 formatCode="0.0">
                  <c:v>60</c:v>
                </c:pt>
                <c:pt idx="12" formatCode="0.0">
                  <c:v>70</c:v>
                </c:pt>
                <c:pt idx="13" formatCode="0.0">
                  <c:v>80</c:v>
                </c:pt>
                <c:pt idx="14" formatCode="0.0">
                  <c:v>90</c:v>
                </c:pt>
                <c:pt idx="15" formatCode="0.0">
                  <c:v>100</c:v>
                </c:pt>
              </c:numCache>
            </c:numRef>
          </c:xVal>
          <c:yVal>
            <c:numRef>
              <c:f>Sheet2!$K$8:$K$23</c:f>
              <c:numCache>
                <c:formatCode>0</c:formatCode>
                <c:ptCount val="16"/>
                <c:pt idx="0">
                  <c:v>0</c:v>
                </c:pt>
                <c:pt idx="1">
                  <c:v>2.2913448809364487</c:v>
                </c:pt>
                <c:pt idx="2">
                  <c:v>4.5826897618728974</c:v>
                </c:pt>
                <c:pt idx="3">
                  <c:v>6.8740346428093364</c:v>
                </c:pt>
                <c:pt idx="4">
                  <c:v>7.9861879298849372</c:v>
                </c:pt>
                <c:pt idx="5">
                  <c:v>9.098341216960538</c:v>
                </c:pt>
                <c:pt idx="6">
                  <c:v>10.21049450403614</c:v>
                </c:pt>
                <c:pt idx="7">
                  <c:v>11.32264779111174</c:v>
                </c:pt>
                <c:pt idx="8">
                  <c:v>12.434801078187341</c:v>
                </c:pt>
                <c:pt idx="9">
                  <c:v>13.546954365262941</c:v>
                </c:pt>
                <c:pt idx="10">
                  <c:v>14.659107652338543</c:v>
                </c:pt>
                <c:pt idx="11">
                  <c:v>15.114901116468106</c:v>
                </c:pt>
                <c:pt idx="12">
                  <c:v>15.570694580597671</c:v>
                </c:pt>
                <c:pt idx="13">
                  <c:v>16.026488044727234</c:v>
                </c:pt>
                <c:pt idx="14">
                  <c:v>16.482281508856801</c:v>
                </c:pt>
                <c:pt idx="15">
                  <c:v>16.938074972986364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44B2-4D74-990D-99B7739181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94176736"/>
        <c:axId val="1394175904"/>
      </c:scatterChart>
      <c:scatterChart>
        <c:scatterStyle val="lineMarker"/>
        <c:varyColors val="0"/>
        <c:ser>
          <c:idx val="0"/>
          <c:order val="3"/>
          <c:spPr>
            <a:ln w="19050">
              <a:noFill/>
            </a:ln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Sheet2!$A$8:$A$23</c:f>
              <c:numCache>
                <c:formatCode>General</c:formatCode>
                <c:ptCount val="16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 formatCode="0.0">
                  <c:v>60</c:v>
                </c:pt>
                <c:pt idx="12" formatCode="0.0">
                  <c:v>70</c:v>
                </c:pt>
                <c:pt idx="13" formatCode="0.0">
                  <c:v>80</c:v>
                </c:pt>
                <c:pt idx="14" formatCode="0.0">
                  <c:v>90</c:v>
                </c:pt>
                <c:pt idx="15" formatCode="0.0">
                  <c:v>100</c:v>
                </c:pt>
              </c:numCache>
            </c:numRef>
          </c:xVal>
          <c:yVal>
            <c:numRef>
              <c:f>Sheet2!$L$8:$L$23</c:f>
              <c:numCache>
                <c:formatCode>0</c:formatCode>
                <c:ptCount val="16"/>
                <c:pt idx="0">
                  <c:v>0</c:v>
                </c:pt>
                <c:pt idx="1">
                  <c:v>4.3694679065106987</c:v>
                </c:pt>
                <c:pt idx="2">
                  <c:v>7.9673165949505904</c:v>
                </c:pt>
                <c:pt idx="3">
                  <c:v>11.336343910448942</c:v>
                </c:pt>
                <c:pt idx="4">
                  <c:v>14.046653837675942</c:v>
                </c:pt>
                <c:pt idx="5">
                  <c:v>16.296560561435712</c:v>
                </c:pt>
                <c:pt idx="6">
                  <c:v>18.248758427623443</c:v>
                </c:pt>
                <c:pt idx="7">
                  <c:v>20.276999718736462</c:v>
                </c:pt>
                <c:pt idx="8">
                  <c:v>21.930054391230382</c:v>
                </c:pt>
                <c:pt idx="9">
                  <c:v>22.795392915068742</c:v>
                </c:pt>
                <c:pt idx="10">
                  <c:v>23.709855975423494</c:v>
                </c:pt>
                <c:pt idx="11">
                  <c:v>24.555766155397723</c:v>
                </c:pt>
                <c:pt idx="12">
                  <c:v>26.194040908809047</c:v>
                </c:pt>
                <c:pt idx="13">
                  <c:v>29.935057151099137</c:v>
                </c:pt>
                <c:pt idx="14">
                  <c:v>32.294044728169006</c:v>
                </c:pt>
                <c:pt idx="15">
                  <c:v>37.34934478312001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44B2-4D74-990D-99B7739181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94176736"/>
        <c:axId val="1394175904"/>
      </c:scatterChart>
      <c:valAx>
        <c:axId val="1394176736"/>
        <c:scaling>
          <c:orientation val="minMax"/>
          <c:max val="100"/>
        </c:scaling>
        <c:delete val="0"/>
        <c:axPos val="b"/>
        <c:title>
          <c:tx>
            <c:rich>
              <a:bodyPr/>
              <a:lstStyle/>
              <a:p>
                <a:pPr>
                  <a:defRPr sz="1100">
                    <a:solidFill>
                      <a:srgbClr val="0C406D"/>
                    </a:solidFill>
                    <a:latin typeface="+mn-lt"/>
                    <a:cs typeface="Times New Roman" panose="02020603050405020304" pitchFamily="18" charset="0"/>
                  </a:defRPr>
                </a:pPr>
                <a:r>
                  <a:rPr lang="en-US" sz="1100">
                    <a:solidFill>
                      <a:srgbClr val="0C406D"/>
                    </a:solidFill>
                    <a:latin typeface="+mn-lt"/>
                    <a:cs typeface="Times New Roman" panose="02020603050405020304" pitchFamily="18" charset="0"/>
                  </a:rPr>
                  <a:t>Time  (min)</a:t>
                </a:r>
              </a:p>
            </c:rich>
          </c:tx>
          <c:overlay val="0"/>
        </c:title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rgbClr val="0C406D"/>
                </a:solidFill>
                <a:latin typeface="+mj-lt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394175904"/>
        <c:crosses val="autoZero"/>
        <c:crossBetween val="midCat"/>
      </c:valAx>
      <c:valAx>
        <c:axId val="1394175904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100">
                    <a:solidFill>
                      <a:srgbClr val="0C406D"/>
                    </a:solidFill>
                    <a:latin typeface="+mj-lt"/>
                    <a:cs typeface="Times New Roman" panose="02020603050405020304" pitchFamily="18" charset="0"/>
                  </a:defRPr>
                </a:pPr>
                <a:r>
                  <a:rPr lang="en-US" sz="1100" dirty="0">
                    <a:solidFill>
                      <a:srgbClr val="0C406D"/>
                    </a:solidFill>
                    <a:latin typeface="+mj-lt"/>
                    <a:cs typeface="Times New Roman" panose="02020603050405020304" pitchFamily="18" charset="0"/>
                  </a:rPr>
                  <a:t>Mass dissolved (%)</a:t>
                </a:r>
              </a:p>
            </c:rich>
          </c:tx>
          <c:overlay val="0"/>
        </c:title>
        <c:numFmt formatCode="0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rgbClr val="0C406D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394176736"/>
        <c:crosses val="autoZero"/>
        <c:crossBetween val="midCat"/>
        <c:majorUnit val="10"/>
      </c:valAx>
    </c:plotArea>
    <c:plotVisOnly val="1"/>
    <c:dispBlanksAs val="gap"/>
    <c:showDLblsOverMax val="0"/>
  </c:chart>
  <c:spPr>
    <a:noFill/>
    <a:ln>
      <a:solidFill>
        <a:srgbClr val="0C406D"/>
      </a:solidFill>
    </a:ln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pPr>
            <a:r>
              <a:rPr lang="en-US" sz="1200" b="1" dirty="0">
                <a:solidFill>
                  <a:schemeClr val="accent5"/>
                </a:solidFill>
                <a:latin typeface="+mn-lt"/>
                <a:cs typeface="Times New Roman" panose="02020603050405020304" pitchFamily="18" charset="0"/>
              </a:rPr>
              <a:t>DNAN</a:t>
            </a:r>
          </a:p>
        </c:rich>
      </c:tx>
      <c:layout>
        <c:manualLayout>
          <c:xMode val="edge"/>
          <c:yMode val="edge"/>
          <c:x val="0.46492320464923204"/>
          <c:y val="3.5285815102328866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1029113266196645"/>
          <c:y val="0.12766407904022581"/>
          <c:w val="0.71565324259747731"/>
          <c:h val="0.60738668252213002"/>
        </c:manualLayout>
      </c:layout>
      <c:scatterChart>
        <c:scatterStyle val="lineMarker"/>
        <c:varyColors val="0"/>
        <c:ser>
          <c:idx val="0"/>
          <c:order val="3"/>
          <c:spPr>
            <a:ln w="19050">
              <a:noFill/>
            </a:ln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Sheet2!$A$8:$A$23</c:f>
              <c:numCache>
                <c:formatCode>General</c:formatCode>
                <c:ptCount val="16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 formatCode="0.0">
                  <c:v>60</c:v>
                </c:pt>
                <c:pt idx="12" formatCode="0.0">
                  <c:v>70</c:v>
                </c:pt>
                <c:pt idx="13" formatCode="0.0">
                  <c:v>80</c:v>
                </c:pt>
                <c:pt idx="14" formatCode="0.0">
                  <c:v>90</c:v>
                </c:pt>
                <c:pt idx="15" formatCode="0.0">
                  <c:v>100</c:v>
                </c:pt>
              </c:numCache>
            </c:numRef>
          </c:xVal>
          <c:yVal>
            <c:numRef>
              <c:f>Sheet2!$L$34:$L$49</c:f>
              <c:numCache>
                <c:formatCode>0</c:formatCode>
                <c:ptCount val="16"/>
                <c:pt idx="0">
                  <c:v>0</c:v>
                </c:pt>
                <c:pt idx="1">
                  <c:v>1.1908690699866138</c:v>
                </c:pt>
                <c:pt idx="2">
                  <c:v>2.4665229387519583</c:v>
                </c:pt>
                <c:pt idx="3">
                  <c:v>3.6502637807343223</c:v>
                </c:pt>
                <c:pt idx="4">
                  <c:v>4.9104434932303453</c:v>
                </c:pt>
                <c:pt idx="5">
                  <c:v>5.7234153693746279</c:v>
                </c:pt>
                <c:pt idx="6">
                  <c:v>6.8968151736834367</c:v>
                </c:pt>
                <c:pt idx="7">
                  <c:v>8.06703260438114</c:v>
                </c:pt>
                <c:pt idx="8">
                  <c:v>9.1598428852220124</c:v>
                </c:pt>
                <c:pt idx="9">
                  <c:v>10.12548718796709</c:v>
                </c:pt>
                <c:pt idx="10">
                  <c:v>10.979708692688291</c:v>
                </c:pt>
                <c:pt idx="11">
                  <c:v>13.346789767839732</c:v>
                </c:pt>
                <c:pt idx="12">
                  <c:v>15.494793040657997</c:v>
                </c:pt>
                <c:pt idx="13">
                  <c:v>18.466940097108541</c:v>
                </c:pt>
                <c:pt idx="14">
                  <c:v>19.979541586334758</c:v>
                </c:pt>
                <c:pt idx="15">
                  <c:v>23.322648541452121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860-4551-8C52-F434A33156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94186720"/>
        <c:axId val="1394171744"/>
      </c:scatterChart>
      <c:scatterChart>
        <c:scatterStyle val="smoothMarker"/>
        <c:varyColors val="0"/>
        <c:ser>
          <c:idx val="1"/>
          <c:order val="0"/>
          <c:spPr>
            <a:ln>
              <a:solidFill>
                <a:schemeClr val="tx1"/>
              </a:solidFill>
              <a:prstDash val="sysDot"/>
            </a:ln>
          </c:spPr>
          <c:marker>
            <c:symbol val="none"/>
          </c:marker>
          <c:xVal>
            <c:numRef>
              <c:f>Sheet2!$A$8:$A$23</c:f>
              <c:numCache>
                <c:formatCode>General</c:formatCode>
                <c:ptCount val="16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 formatCode="0.0">
                  <c:v>60</c:v>
                </c:pt>
                <c:pt idx="12" formatCode="0.0">
                  <c:v>70</c:v>
                </c:pt>
                <c:pt idx="13" formatCode="0.0">
                  <c:v>80</c:v>
                </c:pt>
                <c:pt idx="14" formatCode="0.0">
                  <c:v>90</c:v>
                </c:pt>
                <c:pt idx="15" formatCode="0.0">
                  <c:v>100</c:v>
                </c:pt>
              </c:numCache>
            </c:numRef>
          </c:xVal>
          <c:yVal>
            <c:numRef>
              <c:f>Sheet2!$I$34:$I$49</c:f>
              <c:numCache>
                <c:formatCode>0</c:formatCode>
                <c:ptCount val="16"/>
                <c:pt idx="0">
                  <c:v>0</c:v>
                </c:pt>
                <c:pt idx="1">
                  <c:v>1.3676642979173605</c:v>
                </c:pt>
                <c:pt idx="2">
                  <c:v>2.7353285958347211</c:v>
                </c:pt>
                <c:pt idx="3">
                  <c:v>4.1029928937520816</c:v>
                </c:pt>
                <c:pt idx="4">
                  <c:v>5.4706571916694422</c:v>
                </c:pt>
                <c:pt idx="5">
                  <c:v>6.8383214895868027</c:v>
                </c:pt>
                <c:pt idx="6">
                  <c:v>8.2059857875041633</c:v>
                </c:pt>
                <c:pt idx="7">
                  <c:v>9.573650085421523</c:v>
                </c:pt>
                <c:pt idx="8">
                  <c:v>10.941314383338884</c:v>
                </c:pt>
                <c:pt idx="9">
                  <c:v>12.308978681256246</c:v>
                </c:pt>
                <c:pt idx="10">
                  <c:v>13.676642979173605</c:v>
                </c:pt>
                <c:pt idx="11">
                  <c:v>15.288788934571484</c:v>
                </c:pt>
                <c:pt idx="12">
                  <c:v>16.90093488996936</c:v>
                </c:pt>
                <c:pt idx="13">
                  <c:v>18.513080845367242</c:v>
                </c:pt>
                <c:pt idx="14">
                  <c:v>20.12522680076512</c:v>
                </c:pt>
                <c:pt idx="15">
                  <c:v>21.737372756162998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5860-4551-8C52-F434A3315638}"/>
            </c:ext>
          </c:extLst>
        </c:ser>
        <c:ser>
          <c:idx val="2"/>
          <c:order val="1"/>
          <c:spPr>
            <a:ln>
              <a:solidFill>
                <a:schemeClr val="accent6"/>
              </a:solidFill>
              <a:prstDash val="dashDot"/>
            </a:ln>
          </c:spPr>
          <c:marker>
            <c:symbol val="none"/>
          </c:marker>
          <c:xVal>
            <c:numRef>
              <c:f>Sheet2!$A$8:$A$23</c:f>
              <c:numCache>
                <c:formatCode>General</c:formatCode>
                <c:ptCount val="16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 formatCode="0.0">
                  <c:v>60</c:v>
                </c:pt>
                <c:pt idx="12" formatCode="0.0">
                  <c:v>70</c:v>
                </c:pt>
                <c:pt idx="13" formatCode="0.0">
                  <c:v>80</c:v>
                </c:pt>
                <c:pt idx="14" formatCode="0.0">
                  <c:v>90</c:v>
                </c:pt>
                <c:pt idx="15" formatCode="0.0">
                  <c:v>100</c:v>
                </c:pt>
              </c:numCache>
            </c:numRef>
          </c:xVal>
          <c:yVal>
            <c:numRef>
              <c:f>Sheet2!$J$34:$J$49</c:f>
              <c:numCache>
                <c:formatCode>0</c:formatCode>
                <c:ptCount val="16"/>
                <c:pt idx="0">
                  <c:v>0</c:v>
                </c:pt>
                <c:pt idx="1">
                  <c:v>1.8422423392830625</c:v>
                </c:pt>
                <c:pt idx="2">
                  <c:v>3.6844846785661249</c:v>
                </c:pt>
                <c:pt idx="3">
                  <c:v>5.5267270178491872</c:v>
                </c:pt>
                <c:pt idx="4">
                  <c:v>7.3689693571322499</c:v>
                </c:pt>
                <c:pt idx="5">
                  <c:v>9.2112116964153135</c:v>
                </c:pt>
                <c:pt idx="6">
                  <c:v>11.053454035698374</c:v>
                </c:pt>
                <c:pt idx="7">
                  <c:v>12.895696374981435</c:v>
                </c:pt>
                <c:pt idx="8">
                  <c:v>14.7379387142645</c:v>
                </c:pt>
                <c:pt idx="9">
                  <c:v>16.580181053547562</c:v>
                </c:pt>
                <c:pt idx="10">
                  <c:v>18.422423392830627</c:v>
                </c:pt>
                <c:pt idx="11">
                  <c:v>19.513195519553555</c:v>
                </c:pt>
                <c:pt idx="12">
                  <c:v>20.603967646276484</c:v>
                </c:pt>
                <c:pt idx="13">
                  <c:v>21.694739772999416</c:v>
                </c:pt>
                <c:pt idx="14">
                  <c:v>22.785511899722344</c:v>
                </c:pt>
                <c:pt idx="15">
                  <c:v>23.876284026445276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5860-4551-8C52-F434A3315638}"/>
            </c:ext>
          </c:extLst>
        </c:ser>
        <c:ser>
          <c:idx val="3"/>
          <c:order val="2"/>
          <c:spPr>
            <a:ln>
              <a:solidFill>
                <a:srgbClr val="FF0000"/>
              </a:solidFill>
              <a:prstDash val="dash"/>
            </a:ln>
          </c:spPr>
          <c:marker>
            <c:symbol val="none"/>
          </c:marker>
          <c:xVal>
            <c:numRef>
              <c:f>Sheet2!$A$8:$A$23</c:f>
              <c:numCache>
                <c:formatCode>General</c:formatCode>
                <c:ptCount val="16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 formatCode="0.0">
                  <c:v>60</c:v>
                </c:pt>
                <c:pt idx="12" formatCode="0.0">
                  <c:v>70</c:v>
                </c:pt>
                <c:pt idx="13" formatCode="0.0">
                  <c:v>80</c:v>
                </c:pt>
                <c:pt idx="14" formatCode="0.0">
                  <c:v>90</c:v>
                </c:pt>
                <c:pt idx="15" formatCode="0.0">
                  <c:v>100</c:v>
                </c:pt>
              </c:numCache>
            </c:numRef>
          </c:xVal>
          <c:yVal>
            <c:numRef>
              <c:f>Sheet2!$K$34:$K$49</c:f>
              <c:numCache>
                <c:formatCode>0</c:formatCode>
                <c:ptCount val="16"/>
                <c:pt idx="0">
                  <c:v>0</c:v>
                </c:pt>
                <c:pt idx="1">
                  <c:v>0.89308625655164131</c:v>
                </c:pt>
                <c:pt idx="2">
                  <c:v>1.7861725131032826</c:v>
                </c:pt>
                <c:pt idx="3">
                  <c:v>2.6792587696549242</c:v>
                </c:pt>
                <c:pt idx="4">
                  <c:v>3.5723450262065652</c:v>
                </c:pt>
                <c:pt idx="5">
                  <c:v>4.4654312827582068</c:v>
                </c:pt>
                <c:pt idx="6">
                  <c:v>5.3585175393098483</c:v>
                </c:pt>
                <c:pt idx="7">
                  <c:v>6.251603795861489</c:v>
                </c:pt>
                <c:pt idx="8">
                  <c:v>7.1446900524131305</c:v>
                </c:pt>
                <c:pt idx="9">
                  <c:v>8.0377763089647729</c:v>
                </c:pt>
                <c:pt idx="10">
                  <c:v>8.9308625655164136</c:v>
                </c:pt>
                <c:pt idx="11">
                  <c:v>9.973610222866311</c:v>
                </c:pt>
                <c:pt idx="12">
                  <c:v>11.016357880216207</c:v>
                </c:pt>
                <c:pt idx="13">
                  <c:v>12.059105537566104</c:v>
                </c:pt>
                <c:pt idx="14">
                  <c:v>13.101853194916002</c:v>
                </c:pt>
                <c:pt idx="15">
                  <c:v>14.144600852265896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5860-4551-8C52-F434A33156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94186720"/>
        <c:axId val="1394171744"/>
      </c:scatterChart>
      <c:valAx>
        <c:axId val="1394186720"/>
        <c:scaling>
          <c:orientation val="minMax"/>
          <c:max val="100"/>
        </c:scaling>
        <c:delete val="0"/>
        <c:axPos val="b"/>
        <c:title>
          <c:tx>
            <c:rich>
              <a:bodyPr/>
              <a:lstStyle/>
              <a:p>
                <a:pPr>
                  <a:defRPr sz="1100">
                    <a:solidFill>
                      <a:srgbClr val="0C406D"/>
                    </a:solidFill>
                    <a:latin typeface="+mj-lt"/>
                    <a:cs typeface="Times New Roman" panose="02020603050405020304" pitchFamily="18" charset="0"/>
                  </a:defRPr>
                </a:pPr>
                <a:r>
                  <a:rPr lang="en-US" sz="1100" dirty="0">
                    <a:solidFill>
                      <a:srgbClr val="0C406D"/>
                    </a:solidFill>
                    <a:latin typeface="+mj-lt"/>
                    <a:cs typeface="Times New Roman" panose="02020603050405020304" pitchFamily="18" charset="0"/>
                  </a:rPr>
                  <a:t>Time (min)</a:t>
                </a:r>
              </a:p>
            </c:rich>
          </c:tx>
          <c:layout>
            <c:manualLayout>
              <c:xMode val="edge"/>
              <c:yMode val="edge"/>
              <c:x val="0.4721546170365068"/>
              <c:y val="0.89876471863035479"/>
            </c:manualLayout>
          </c:layout>
          <c:overlay val="0"/>
        </c:title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rgbClr val="0C406D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394171744"/>
        <c:crosses val="autoZero"/>
        <c:crossBetween val="midCat"/>
      </c:valAx>
      <c:valAx>
        <c:axId val="1394171744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100">
                    <a:solidFill>
                      <a:srgbClr val="0C406D"/>
                    </a:solidFill>
                    <a:latin typeface="+mj-lt"/>
                    <a:cs typeface="Times New Roman" panose="02020603050405020304" pitchFamily="18" charset="0"/>
                  </a:defRPr>
                </a:pPr>
                <a:r>
                  <a:rPr lang="en-US" sz="1100" dirty="0">
                    <a:solidFill>
                      <a:srgbClr val="0C406D"/>
                    </a:solidFill>
                    <a:latin typeface="+mj-lt"/>
                    <a:cs typeface="Times New Roman" panose="02020603050405020304" pitchFamily="18" charset="0"/>
                  </a:rPr>
                  <a:t>Mass dissolved (%)</a:t>
                </a:r>
              </a:p>
            </c:rich>
          </c:tx>
          <c:overlay val="0"/>
        </c:title>
        <c:numFmt formatCode="0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rgbClr val="0C406D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394186720"/>
        <c:crosses val="autoZero"/>
        <c:crossBetween val="midCat"/>
        <c:majorUnit val="10"/>
      </c:valAx>
    </c:plotArea>
    <c:plotVisOnly val="1"/>
    <c:dispBlanksAs val="gap"/>
    <c:showDLblsOverMax val="0"/>
  </c:chart>
  <c:spPr>
    <a:ln>
      <a:solidFill>
        <a:srgbClr val="0C406D"/>
      </a:solidFill>
    </a:ln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pPr>
            <a:r>
              <a:rPr lang="en-US" sz="1200" b="1" dirty="0">
                <a:solidFill>
                  <a:schemeClr val="accent5"/>
                </a:solidFill>
                <a:latin typeface="+mn-lt"/>
                <a:cs typeface="Times New Roman" panose="02020603050405020304" pitchFamily="18" charset="0"/>
              </a:rPr>
              <a:t>IHE formulation</a:t>
            </a:r>
          </a:p>
        </c:rich>
      </c:tx>
      <c:layout>
        <c:manualLayout>
          <c:xMode val="edge"/>
          <c:yMode val="edge"/>
          <c:x val="0.31493350068476805"/>
          <c:y val="6.313574184496667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accent5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1027740461458508"/>
          <c:y val="0.10975124075818127"/>
          <c:w val="0.73679606985614965"/>
          <c:h val="0.6257923038469716"/>
        </c:manualLayout>
      </c:layout>
      <c:scatterChart>
        <c:scatterStyle val="lineMarker"/>
        <c:varyColors val="0"/>
        <c:ser>
          <c:idx val="3"/>
          <c:order val="3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Sheet2!$N$33:$N$48</c:f>
              <c:numCache>
                <c:formatCode>General</c:formatCode>
                <c:ptCount val="16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 formatCode="0.0">
                  <c:v>60</c:v>
                </c:pt>
                <c:pt idx="12" formatCode="0.0">
                  <c:v>70</c:v>
                </c:pt>
                <c:pt idx="13" formatCode="0.0">
                  <c:v>80</c:v>
                </c:pt>
                <c:pt idx="14" formatCode="0.0">
                  <c:v>90</c:v>
                </c:pt>
                <c:pt idx="15" formatCode="0.0">
                  <c:v>100</c:v>
                </c:pt>
              </c:numCache>
            </c:numRef>
          </c:xVal>
          <c:yVal>
            <c:numRef>
              <c:f>Sheet2!$Y$33:$Y$48</c:f>
              <c:numCache>
                <c:formatCode>0</c:formatCode>
                <c:ptCount val="16"/>
                <c:pt idx="0">
                  <c:v>0</c:v>
                </c:pt>
                <c:pt idx="1">
                  <c:v>2.3158179904506708</c:v>
                </c:pt>
                <c:pt idx="2">
                  <c:v>4.222677795323813</c:v>
                </c:pt>
                <c:pt idx="3">
                  <c:v>6.00826227253794</c:v>
                </c:pt>
                <c:pt idx="4">
                  <c:v>7.4447265339682493</c:v>
                </c:pt>
                <c:pt idx="5">
                  <c:v>8.6371770975609277</c:v>
                </c:pt>
                <c:pt idx="6">
                  <c:v>9.6718419666404252</c:v>
                </c:pt>
                <c:pt idx="7">
                  <c:v>10.746809850930326</c:v>
                </c:pt>
                <c:pt idx="8">
                  <c:v>11.622928827352103</c:v>
                </c:pt>
                <c:pt idx="9">
                  <c:v>12.081558244986434</c:v>
                </c:pt>
                <c:pt idx="10">
                  <c:v>12.566223666974453</c:v>
                </c:pt>
                <c:pt idx="11">
                  <c:v>13.014556062360795</c:v>
                </c:pt>
                <c:pt idx="12">
                  <c:v>13.882841681668795</c:v>
                </c:pt>
                <c:pt idx="13">
                  <c:v>15.865580290082544</c:v>
                </c:pt>
                <c:pt idx="14">
                  <c:v>17.115843705929574</c:v>
                </c:pt>
                <c:pt idx="15">
                  <c:v>19.795152735053605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69A-4FB4-A9B6-696FC2F960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60134560"/>
        <c:axId val="1560147872"/>
      </c:scatterChart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tx1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Sheet2!$N$33:$N$48</c:f>
              <c:numCache>
                <c:formatCode>General</c:formatCode>
                <c:ptCount val="16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 formatCode="0.0">
                  <c:v>60</c:v>
                </c:pt>
                <c:pt idx="12" formatCode="0.0">
                  <c:v>70</c:v>
                </c:pt>
                <c:pt idx="13" formatCode="0.0">
                  <c:v>80</c:v>
                </c:pt>
                <c:pt idx="14" formatCode="0.0">
                  <c:v>90</c:v>
                </c:pt>
                <c:pt idx="15" formatCode="0.0">
                  <c:v>100</c:v>
                </c:pt>
              </c:numCache>
            </c:numRef>
          </c:xVal>
          <c:yVal>
            <c:numRef>
              <c:f>Sheet2!$V$33:$V$48</c:f>
              <c:numCache>
                <c:formatCode>0</c:formatCode>
                <c:ptCount val="16"/>
                <c:pt idx="0">
                  <c:v>0</c:v>
                </c:pt>
                <c:pt idx="1">
                  <c:v>2.6846577492443204</c:v>
                </c:pt>
                <c:pt idx="2">
                  <c:v>5.3693154984886409</c:v>
                </c:pt>
                <c:pt idx="3">
                  <c:v>8.0539732477329498</c:v>
                </c:pt>
                <c:pt idx="4">
                  <c:v>9.503750807557914</c:v>
                </c:pt>
                <c:pt idx="5">
                  <c:v>10.953528367382866</c:v>
                </c:pt>
                <c:pt idx="6">
                  <c:v>12.403305927207819</c:v>
                </c:pt>
                <c:pt idx="7">
                  <c:v>13.853083487032761</c:v>
                </c:pt>
                <c:pt idx="8">
                  <c:v>15.302861046857725</c:v>
                </c:pt>
                <c:pt idx="9">
                  <c:v>16.752638606682677</c:v>
                </c:pt>
                <c:pt idx="10">
                  <c:v>18.202416166507629</c:v>
                </c:pt>
                <c:pt idx="11">
                  <c:v>19.996209328141632</c:v>
                </c:pt>
                <c:pt idx="12">
                  <c:v>21.790002489775652</c:v>
                </c:pt>
                <c:pt idx="13">
                  <c:v>23.583795651409655</c:v>
                </c:pt>
                <c:pt idx="14">
                  <c:v>25.377588813043658</c:v>
                </c:pt>
                <c:pt idx="15">
                  <c:v>27.171381974677679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869A-4FB4-A9B6-696FC2F960EA}"/>
            </c:ext>
          </c:extLst>
        </c:ser>
        <c:ser>
          <c:idx val="1"/>
          <c:order val="1"/>
          <c:spPr>
            <a:ln w="19050" cap="rnd">
              <a:solidFill>
                <a:schemeClr val="accent6"/>
              </a:solidFill>
              <a:prstDash val="dashDot"/>
              <a:round/>
            </a:ln>
            <a:effectLst/>
          </c:spPr>
          <c:marker>
            <c:symbol val="none"/>
          </c:marker>
          <c:xVal>
            <c:numRef>
              <c:f>Sheet2!$N$33:$N$48</c:f>
              <c:numCache>
                <c:formatCode>General</c:formatCode>
                <c:ptCount val="16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 formatCode="0.0">
                  <c:v>60</c:v>
                </c:pt>
                <c:pt idx="12" formatCode="0.0">
                  <c:v>70</c:v>
                </c:pt>
                <c:pt idx="13" formatCode="0.0">
                  <c:v>80</c:v>
                </c:pt>
                <c:pt idx="14" formatCode="0.0">
                  <c:v>90</c:v>
                </c:pt>
                <c:pt idx="15" formatCode="0.0">
                  <c:v>100</c:v>
                </c:pt>
              </c:numCache>
            </c:numRef>
          </c:xVal>
          <c:yVal>
            <c:numRef>
              <c:f>Sheet2!$W$33:$W$48</c:f>
              <c:numCache>
                <c:formatCode>0</c:formatCode>
                <c:ptCount val="16"/>
                <c:pt idx="0">
                  <c:v>0</c:v>
                </c:pt>
                <c:pt idx="1">
                  <c:v>3.7303553921448471</c:v>
                </c:pt>
                <c:pt idx="2">
                  <c:v>7.4607107842897165</c:v>
                </c:pt>
                <c:pt idx="3">
                  <c:v>11.191066176434553</c:v>
                </c:pt>
                <c:pt idx="4">
                  <c:v>13.076632734486925</c:v>
                </c:pt>
                <c:pt idx="5">
                  <c:v>14.962199292539285</c:v>
                </c:pt>
                <c:pt idx="6">
                  <c:v>16.847765850591667</c:v>
                </c:pt>
                <c:pt idx="7">
                  <c:v>18.733332408644017</c:v>
                </c:pt>
                <c:pt idx="8">
                  <c:v>20.618898966696392</c:v>
                </c:pt>
                <c:pt idx="9">
                  <c:v>22.504465524748753</c:v>
                </c:pt>
                <c:pt idx="10">
                  <c:v>24.390032082801124</c:v>
                </c:pt>
                <c:pt idx="11">
                  <c:v>26.320738853273586</c:v>
                </c:pt>
                <c:pt idx="12">
                  <c:v>28.251445623746054</c:v>
                </c:pt>
                <c:pt idx="13">
                  <c:v>30.182152394218502</c:v>
                </c:pt>
                <c:pt idx="14">
                  <c:v>32.112859164690974</c:v>
                </c:pt>
                <c:pt idx="15">
                  <c:v>34.043565935163429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869A-4FB4-A9B6-696FC2F960EA}"/>
            </c:ext>
          </c:extLst>
        </c:ser>
        <c:ser>
          <c:idx val="2"/>
          <c:order val="2"/>
          <c:spPr>
            <a:ln w="1905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Sheet2!$N$33:$N$48</c:f>
              <c:numCache>
                <c:formatCode>General</c:formatCode>
                <c:ptCount val="16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 formatCode="0.0">
                  <c:v>60</c:v>
                </c:pt>
                <c:pt idx="12" formatCode="0.0">
                  <c:v>70</c:v>
                </c:pt>
                <c:pt idx="13" formatCode="0.0">
                  <c:v>80</c:v>
                </c:pt>
                <c:pt idx="14" formatCode="0.0">
                  <c:v>90</c:v>
                </c:pt>
                <c:pt idx="15" formatCode="0.0">
                  <c:v>100</c:v>
                </c:pt>
              </c:numCache>
            </c:numRef>
          </c:xVal>
          <c:yVal>
            <c:numRef>
              <c:f>Sheet2!$X$33:$X$48</c:f>
              <c:numCache>
                <c:formatCode>0</c:formatCode>
                <c:ptCount val="16"/>
                <c:pt idx="0">
                  <c:v>0</c:v>
                </c:pt>
                <c:pt idx="1">
                  <c:v>1.6389601063437937</c:v>
                </c:pt>
                <c:pt idx="2">
                  <c:v>3.2779202126875653</c:v>
                </c:pt>
                <c:pt idx="3">
                  <c:v>4.9168803190313595</c:v>
                </c:pt>
                <c:pt idx="4">
                  <c:v>5.9308688806288812</c:v>
                </c:pt>
                <c:pt idx="5">
                  <c:v>6.944857442226426</c:v>
                </c:pt>
                <c:pt idx="6">
                  <c:v>7.9588460038239468</c:v>
                </c:pt>
                <c:pt idx="7">
                  <c:v>8.9728345654214916</c:v>
                </c:pt>
                <c:pt idx="8">
                  <c:v>9.9868231270190364</c:v>
                </c:pt>
                <c:pt idx="9">
                  <c:v>11.000811688616558</c:v>
                </c:pt>
                <c:pt idx="10">
                  <c:v>12.014800250214103</c:v>
                </c:pt>
                <c:pt idx="11">
                  <c:v>12.714818788240452</c:v>
                </c:pt>
                <c:pt idx="12">
                  <c:v>13.414837326266799</c:v>
                </c:pt>
                <c:pt idx="13">
                  <c:v>14.114855864293146</c:v>
                </c:pt>
                <c:pt idx="14">
                  <c:v>14.814874402319495</c:v>
                </c:pt>
                <c:pt idx="15">
                  <c:v>15.514892940345865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869A-4FB4-A9B6-696FC2F960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60134560"/>
        <c:axId val="1560147872"/>
      </c:scatterChart>
      <c:valAx>
        <c:axId val="1560134560"/>
        <c:scaling>
          <c:orientation val="minMax"/>
          <c:max val="10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rgbClr val="0C406D"/>
                    </a:solidFill>
                    <a:latin typeface="+mn-lt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100" b="1">
                    <a:solidFill>
                      <a:srgbClr val="0C406D"/>
                    </a:solidFill>
                    <a:latin typeface="+mn-lt"/>
                    <a:cs typeface="Times New Roman" panose="02020603050405020304" pitchFamily="18" charset="0"/>
                  </a:rPr>
                  <a:t>Time (min)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rgbClr val="0C406D"/>
                  </a:solidFill>
                  <a:latin typeface="+mn-lt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rgbClr val="0C406D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560147872"/>
        <c:crosses val="autoZero"/>
        <c:crossBetween val="midCat"/>
        <c:majorUnit val="50"/>
      </c:valAx>
      <c:valAx>
        <c:axId val="156014787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rgbClr val="0C406D"/>
                    </a:solidFill>
                    <a:latin typeface="+mn-lt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100" b="1" dirty="0">
                    <a:solidFill>
                      <a:srgbClr val="0C406D"/>
                    </a:solidFill>
                    <a:latin typeface="+mn-lt"/>
                    <a:cs typeface="Times New Roman" panose="02020603050405020304" pitchFamily="18" charset="0"/>
                  </a:rPr>
                  <a:t>Mass dissolved (%)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rgbClr val="0C406D"/>
                  </a:solidFill>
                  <a:latin typeface="+mn-lt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rgbClr val="0C406D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560134560"/>
        <c:crosses val="autoZero"/>
        <c:crossBetween val="midCat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rgbClr val="0C406D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accent5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sz="1200" b="1" dirty="0">
                <a:solidFill>
                  <a:schemeClr val="accent5"/>
                </a:solidFill>
                <a:latin typeface="+mn-lt"/>
                <a:cs typeface="Times New Roman" panose="02020603050405020304" pitchFamily="18" charset="0"/>
              </a:rPr>
              <a:t>RDX</a:t>
            </a:r>
          </a:p>
        </c:rich>
      </c:tx>
      <c:layout>
        <c:manualLayout>
          <c:xMode val="edge"/>
          <c:yMode val="edge"/>
          <c:x val="0.43689322307514911"/>
          <c:y val="5.6457304163726185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8901327710605212"/>
          <c:y val="6.8101623147494697E-2"/>
          <c:w val="0.73634237142951275"/>
          <c:h val="0.70322295634005516"/>
        </c:manualLayout>
      </c:layout>
      <c:scatterChart>
        <c:scatterStyle val="lineMarker"/>
        <c:varyColors val="0"/>
        <c:ser>
          <c:idx val="0"/>
          <c:order val="3"/>
          <c:spPr>
            <a:ln w="19050">
              <a:noFill/>
            </a:ln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Sheet2!$A$8:$A$23</c:f>
              <c:numCache>
                <c:formatCode>General</c:formatCode>
                <c:ptCount val="16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 formatCode="0.0">
                  <c:v>60</c:v>
                </c:pt>
                <c:pt idx="12" formatCode="0.0">
                  <c:v>70</c:v>
                </c:pt>
                <c:pt idx="13" formatCode="0.0">
                  <c:v>80</c:v>
                </c:pt>
                <c:pt idx="14" formatCode="0.0">
                  <c:v>90</c:v>
                </c:pt>
                <c:pt idx="15" formatCode="0.0">
                  <c:v>100</c:v>
                </c:pt>
              </c:numCache>
            </c:numRef>
          </c:xVal>
          <c:yVal>
            <c:numRef>
              <c:f>Sheet2!$X$8:$X$23</c:f>
              <c:numCache>
                <c:formatCode>0</c:formatCode>
                <c:ptCount val="16"/>
                <c:pt idx="0">
                  <c:v>0</c:v>
                </c:pt>
                <c:pt idx="1">
                  <c:v>1.0451986646464477</c:v>
                </c:pt>
                <c:pt idx="2">
                  <c:v>2.4711480685747618</c:v>
                </c:pt>
                <c:pt idx="3">
                  <c:v>3.2625014128040335</c:v>
                </c:pt>
                <c:pt idx="4">
                  <c:v>4.3971522263837075</c:v>
                </c:pt>
                <c:pt idx="5">
                  <c:v>5.4514948884766632</c:v>
                </c:pt>
                <c:pt idx="6">
                  <c:v>6.6738311203382965</c:v>
                </c:pt>
                <c:pt idx="7">
                  <c:v>7.9195638558704582</c:v>
                </c:pt>
                <c:pt idx="8">
                  <c:v>8.7509211747315003</c:v>
                </c:pt>
                <c:pt idx="9">
                  <c:v>9.9182352072288982</c:v>
                </c:pt>
                <c:pt idx="10">
                  <c:v>11.085778448180482</c:v>
                </c:pt>
                <c:pt idx="11">
                  <c:v>12.851274309744332</c:v>
                </c:pt>
                <c:pt idx="12">
                  <c:v>14.979065078033724</c:v>
                </c:pt>
                <c:pt idx="13">
                  <c:v>17.666263023100285</c:v>
                </c:pt>
                <c:pt idx="14">
                  <c:v>19.227409231046906</c:v>
                </c:pt>
                <c:pt idx="15">
                  <c:v>22.688618740427653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BF4-40C2-BFEF-5093A817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94186720"/>
        <c:axId val="1394171744"/>
      </c:scatterChart>
      <c:scatterChart>
        <c:scatterStyle val="smoothMarker"/>
        <c:varyColors val="0"/>
        <c:ser>
          <c:idx val="1"/>
          <c:order val="0"/>
          <c:spPr>
            <a:ln>
              <a:solidFill>
                <a:schemeClr val="tx1"/>
              </a:solidFill>
              <a:prstDash val="sysDot"/>
            </a:ln>
          </c:spPr>
          <c:marker>
            <c:symbol val="none"/>
          </c:marker>
          <c:xVal>
            <c:numRef>
              <c:f>Sheet2!$A$8:$A$23</c:f>
              <c:numCache>
                <c:formatCode>General</c:formatCode>
                <c:ptCount val="16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 formatCode="0.0">
                  <c:v>60</c:v>
                </c:pt>
                <c:pt idx="12" formatCode="0.0">
                  <c:v>70</c:v>
                </c:pt>
                <c:pt idx="13" formatCode="0.0">
                  <c:v>80</c:v>
                </c:pt>
                <c:pt idx="14" formatCode="0.0">
                  <c:v>90</c:v>
                </c:pt>
                <c:pt idx="15" formatCode="0.0">
                  <c:v>100</c:v>
                </c:pt>
              </c:numCache>
            </c:numRef>
          </c:xVal>
          <c:yVal>
            <c:numRef>
              <c:f>Sheet2!$U$8:$U$23</c:f>
              <c:numCache>
                <c:formatCode>0</c:formatCode>
                <c:ptCount val="16"/>
                <c:pt idx="0">
                  <c:v>0</c:v>
                </c:pt>
                <c:pt idx="1">
                  <c:v>1.3265154987018466</c:v>
                </c:pt>
                <c:pt idx="2">
                  <c:v>2.6530309974036932</c:v>
                </c:pt>
                <c:pt idx="3">
                  <c:v>3.9795464961055398</c:v>
                </c:pt>
                <c:pt idx="4">
                  <c:v>5.3060619948073864</c:v>
                </c:pt>
                <c:pt idx="5">
                  <c:v>6.632577493509233</c:v>
                </c:pt>
                <c:pt idx="6">
                  <c:v>7.9590929922110796</c:v>
                </c:pt>
                <c:pt idx="7">
                  <c:v>9.2856084909129262</c:v>
                </c:pt>
                <c:pt idx="8">
                  <c:v>10.612123989614773</c:v>
                </c:pt>
                <c:pt idx="9">
                  <c:v>11.938639488316619</c:v>
                </c:pt>
                <c:pt idx="10">
                  <c:v>13.265154987018466</c:v>
                </c:pt>
                <c:pt idx="11">
                  <c:v>15.918185984422177</c:v>
                </c:pt>
                <c:pt idx="12">
                  <c:v>18.571216981825891</c:v>
                </c:pt>
                <c:pt idx="13">
                  <c:v>21.224247979229602</c:v>
                </c:pt>
                <c:pt idx="14">
                  <c:v>23.877278976633313</c:v>
                </c:pt>
                <c:pt idx="15">
                  <c:v>26.530309974037024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1BF4-40C2-BFEF-5093A817BD30}"/>
            </c:ext>
          </c:extLst>
        </c:ser>
        <c:ser>
          <c:idx val="2"/>
          <c:order val="1"/>
          <c:spPr>
            <a:ln>
              <a:solidFill>
                <a:schemeClr val="accent6"/>
              </a:solidFill>
              <a:prstDash val="dashDot"/>
            </a:ln>
          </c:spPr>
          <c:marker>
            <c:symbol val="none"/>
          </c:marker>
          <c:xVal>
            <c:numRef>
              <c:f>Sheet2!$A$8:$A$23</c:f>
              <c:numCache>
                <c:formatCode>General</c:formatCode>
                <c:ptCount val="16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 formatCode="0.0">
                  <c:v>60</c:v>
                </c:pt>
                <c:pt idx="12" formatCode="0.0">
                  <c:v>70</c:v>
                </c:pt>
                <c:pt idx="13" formatCode="0.0">
                  <c:v>80</c:v>
                </c:pt>
                <c:pt idx="14" formatCode="0.0">
                  <c:v>90</c:v>
                </c:pt>
                <c:pt idx="15" formatCode="0.0">
                  <c:v>100</c:v>
                </c:pt>
              </c:numCache>
            </c:numRef>
          </c:xVal>
          <c:yVal>
            <c:numRef>
              <c:f>Sheet2!$V$8:$V$23</c:f>
              <c:numCache>
                <c:formatCode>0</c:formatCode>
                <c:ptCount val="16"/>
                <c:pt idx="0">
                  <c:v>0</c:v>
                </c:pt>
                <c:pt idx="1">
                  <c:v>1.7279662150640962</c:v>
                </c:pt>
                <c:pt idx="2">
                  <c:v>3.4559324301281924</c:v>
                </c:pt>
                <c:pt idx="3">
                  <c:v>5.1838986451922882</c:v>
                </c:pt>
                <c:pt idx="4">
                  <c:v>6.9118648602563848</c:v>
                </c:pt>
                <c:pt idx="5">
                  <c:v>8.6398310753204814</c:v>
                </c:pt>
                <c:pt idx="6">
                  <c:v>10.367797290384576</c:v>
                </c:pt>
                <c:pt idx="7">
                  <c:v>12.095763505448673</c:v>
                </c:pt>
                <c:pt idx="8">
                  <c:v>13.82372972051277</c:v>
                </c:pt>
                <c:pt idx="9">
                  <c:v>15.551695935576866</c:v>
                </c:pt>
                <c:pt idx="10">
                  <c:v>17.279662150640963</c:v>
                </c:pt>
                <c:pt idx="11">
                  <c:v>19.312309812682319</c:v>
                </c:pt>
                <c:pt idx="12">
                  <c:v>21.344957474723678</c:v>
                </c:pt>
                <c:pt idx="13">
                  <c:v>23.377605136765034</c:v>
                </c:pt>
                <c:pt idx="14">
                  <c:v>25.41025279880639</c:v>
                </c:pt>
                <c:pt idx="15">
                  <c:v>27.442900460847749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1BF4-40C2-BFEF-5093A817BD30}"/>
            </c:ext>
          </c:extLst>
        </c:ser>
        <c:ser>
          <c:idx val="3"/>
          <c:order val="2"/>
          <c:spPr>
            <a:ln>
              <a:solidFill>
                <a:srgbClr val="FF0000"/>
              </a:solidFill>
              <a:prstDash val="dash"/>
            </a:ln>
          </c:spPr>
          <c:marker>
            <c:symbol val="none"/>
          </c:marker>
          <c:xVal>
            <c:numRef>
              <c:f>Sheet2!$A$8:$A$23</c:f>
              <c:numCache>
                <c:formatCode>General</c:formatCode>
                <c:ptCount val="16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 formatCode="0.0">
                  <c:v>60</c:v>
                </c:pt>
                <c:pt idx="12" formatCode="0.0">
                  <c:v>70</c:v>
                </c:pt>
                <c:pt idx="13" formatCode="0.0">
                  <c:v>80</c:v>
                </c:pt>
                <c:pt idx="14" formatCode="0.0">
                  <c:v>90</c:v>
                </c:pt>
                <c:pt idx="15" formatCode="0.0">
                  <c:v>100</c:v>
                </c:pt>
              </c:numCache>
            </c:numRef>
          </c:xVal>
          <c:yVal>
            <c:numRef>
              <c:f>Sheet2!$W$8:$W$23</c:f>
              <c:numCache>
                <c:formatCode>0</c:formatCode>
                <c:ptCount val="16"/>
                <c:pt idx="0">
                  <c:v>0</c:v>
                </c:pt>
                <c:pt idx="1">
                  <c:v>0.92506478233961542</c:v>
                </c:pt>
                <c:pt idx="2">
                  <c:v>1.8501295646792308</c:v>
                </c:pt>
                <c:pt idx="3">
                  <c:v>2.775194347018846</c:v>
                </c:pt>
                <c:pt idx="4">
                  <c:v>3.7002591293584617</c:v>
                </c:pt>
                <c:pt idx="5">
                  <c:v>4.6253239116980769</c:v>
                </c:pt>
                <c:pt idx="6">
                  <c:v>5.5503886940376921</c:v>
                </c:pt>
                <c:pt idx="7">
                  <c:v>6.4754534763773073</c:v>
                </c:pt>
                <c:pt idx="8">
                  <c:v>7.4005182587169234</c:v>
                </c:pt>
                <c:pt idx="9">
                  <c:v>8.3255830410565377</c:v>
                </c:pt>
                <c:pt idx="10">
                  <c:v>9.2506478233961538</c:v>
                </c:pt>
                <c:pt idx="11">
                  <c:v>10.08243950130092</c:v>
                </c:pt>
                <c:pt idx="12">
                  <c:v>10.914231179205684</c:v>
                </c:pt>
                <c:pt idx="13">
                  <c:v>11.746022857110448</c:v>
                </c:pt>
                <c:pt idx="14">
                  <c:v>12.577814535015214</c:v>
                </c:pt>
                <c:pt idx="15">
                  <c:v>13.40960621291998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1BF4-40C2-BFEF-5093A817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94186720"/>
        <c:axId val="1394171744"/>
      </c:scatterChart>
      <c:valAx>
        <c:axId val="1394186720"/>
        <c:scaling>
          <c:orientation val="minMax"/>
          <c:max val="100"/>
        </c:scaling>
        <c:delete val="0"/>
        <c:axPos val="b"/>
        <c:title>
          <c:tx>
            <c:rich>
              <a:bodyPr/>
              <a:lstStyle/>
              <a:p>
                <a:pPr>
                  <a:defRPr sz="1100">
                    <a:solidFill>
                      <a:srgbClr val="0C406D"/>
                    </a:solidFill>
                    <a:latin typeface="+mn-lt"/>
                    <a:cs typeface="Times New Roman" panose="02020603050405020304" pitchFamily="18" charset="0"/>
                  </a:defRPr>
                </a:pPr>
                <a:r>
                  <a:rPr lang="en-US" sz="1100">
                    <a:solidFill>
                      <a:srgbClr val="0C406D"/>
                    </a:solidFill>
                    <a:latin typeface="+mn-lt"/>
                    <a:cs typeface="Times New Roman" panose="02020603050405020304" pitchFamily="18" charset="0"/>
                  </a:rPr>
                  <a:t>Time (min)</a:t>
                </a:r>
              </a:p>
            </c:rich>
          </c:tx>
          <c:overlay val="0"/>
        </c:title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rgbClr val="0C406D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394171744"/>
        <c:crosses val="autoZero"/>
        <c:crossBetween val="midCat"/>
      </c:valAx>
      <c:valAx>
        <c:axId val="1394171744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100">
                    <a:solidFill>
                      <a:srgbClr val="0C406D"/>
                    </a:solidFill>
                    <a:latin typeface="+mn-lt"/>
                    <a:cs typeface="Times New Roman" panose="02020603050405020304" pitchFamily="18" charset="0"/>
                  </a:defRPr>
                </a:pPr>
                <a:r>
                  <a:rPr lang="en-US" sz="1100" dirty="0">
                    <a:solidFill>
                      <a:srgbClr val="0C406D"/>
                    </a:solidFill>
                    <a:latin typeface="+mn-lt"/>
                    <a:cs typeface="Times New Roman" panose="02020603050405020304" pitchFamily="18" charset="0"/>
                  </a:rPr>
                  <a:t>Mass dissolved (%)</a:t>
                </a:r>
              </a:p>
            </c:rich>
          </c:tx>
          <c:layout>
            <c:manualLayout>
              <c:xMode val="edge"/>
              <c:yMode val="edge"/>
              <c:x val="3.3472803347280332E-2"/>
              <c:y val="0.14573041637261822"/>
            </c:manualLayout>
          </c:layout>
          <c:overlay val="0"/>
        </c:title>
        <c:numFmt formatCode="0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rgbClr val="0C406D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94186720"/>
        <c:crosses val="autoZero"/>
        <c:crossBetween val="midCat"/>
        <c:majorUnit val="10"/>
      </c:valAx>
    </c:plotArea>
    <c:plotVisOnly val="1"/>
    <c:dispBlanksAs val="gap"/>
    <c:showDLblsOverMax val="0"/>
  </c:chart>
  <c:spPr>
    <a:noFill/>
    <a:ln>
      <a:solidFill>
        <a:srgbClr val="0C406D"/>
      </a:solidFill>
    </a:ln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E187C5-E745-442B-B590-C24167D4D883}" type="doc">
      <dgm:prSet loTypeId="urn:microsoft.com/office/officeart/2005/8/layout/process2" loCatId="process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D095550A-B423-4356-BBD6-A6DA10945223}">
      <dgm:prSet phldrT="[Text]"/>
      <dgm:spPr/>
      <dgm:t>
        <a:bodyPr/>
        <a:lstStyle/>
        <a:p>
          <a:r>
            <a:rPr lang="en-US" dirty="0"/>
            <a:t>An explosive is detonated</a:t>
          </a:r>
        </a:p>
      </dgm:t>
    </dgm:pt>
    <dgm:pt modelId="{9AF56CEA-6255-4245-A7FF-D85A38740C07}" type="parTrans" cxnId="{552B09B6-12F2-4833-9C27-79B4CE2345F9}">
      <dgm:prSet/>
      <dgm:spPr/>
      <dgm:t>
        <a:bodyPr/>
        <a:lstStyle/>
        <a:p>
          <a:endParaRPr lang="en-US"/>
        </a:p>
      </dgm:t>
    </dgm:pt>
    <dgm:pt modelId="{5184E159-E616-4835-9A49-F1A864578355}" type="sibTrans" cxnId="{552B09B6-12F2-4833-9C27-79B4CE2345F9}">
      <dgm:prSet/>
      <dgm:spPr/>
      <dgm:t>
        <a:bodyPr/>
        <a:lstStyle/>
        <a:p>
          <a:endParaRPr lang="en-US"/>
        </a:p>
      </dgm:t>
    </dgm:pt>
    <dgm:pt modelId="{D964AD52-774C-4EAC-88CE-9A2C916637C4}">
      <dgm:prSet phldrT="[Text]"/>
      <dgm:spPr/>
      <dgm:t>
        <a:bodyPr/>
        <a:lstStyle/>
        <a:p>
          <a:r>
            <a:rPr lang="en-US" dirty="0"/>
            <a:t>IHE residues infiltrate to the soil matrix</a:t>
          </a:r>
        </a:p>
      </dgm:t>
    </dgm:pt>
    <dgm:pt modelId="{CAFAEA0B-4E6D-4B54-B4C0-B844FDA08680}" type="parTrans" cxnId="{C5EFE801-2AB3-4E0B-BE74-26EADBA7EB13}">
      <dgm:prSet/>
      <dgm:spPr/>
      <dgm:t>
        <a:bodyPr/>
        <a:lstStyle/>
        <a:p>
          <a:endParaRPr lang="en-US"/>
        </a:p>
      </dgm:t>
    </dgm:pt>
    <dgm:pt modelId="{B0201566-E431-4492-9B16-B71D934F8BC3}" type="sibTrans" cxnId="{C5EFE801-2AB3-4E0B-BE74-26EADBA7EB13}">
      <dgm:prSet/>
      <dgm:spPr/>
      <dgm:t>
        <a:bodyPr/>
        <a:lstStyle/>
        <a:p>
          <a:endParaRPr lang="en-US"/>
        </a:p>
      </dgm:t>
    </dgm:pt>
    <dgm:pt modelId="{87191776-E484-48F2-9C9E-B419FB7CDCEE}">
      <dgm:prSet phldrT="[Text]"/>
      <dgm:spPr/>
      <dgm:t>
        <a:bodyPr/>
        <a:lstStyle/>
        <a:p>
          <a:r>
            <a:rPr lang="en-US" b="1" u="sng" dirty="0"/>
            <a:t>Dissolution</a:t>
          </a:r>
          <a:r>
            <a:rPr lang="en-US" dirty="0"/>
            <a:t> </a:t>
          </a:r>
          <a:r>
            <a:rPr lang="en-US" dirty="0">
              <a:sym typeface="Wingdings" panose="05000000000000000000" pitchFamily="2" charset="2"/>
            </a:rPr>
            <a:t></a:t>
          </a:r>
          <a:r>
            <a:rPr lang="en-US" dirty="0"/>
            <a:t> first process IHE undergo before spreading over the environment</a:t>
          </a:r>
        </a:p>
      </dgm:t>
    </dgm:pt>
    <dgm:pt modelId="{A05E4716-04E6-4BF4-AC08-B59990B280EA}" type="parTrans" cxnId="{13ADB954-B7A2-4481-930F-6C6123C69191}">
      <dgm:prSet/>
      <dgm:spPr/>
      <dgm:t>
        <a:bodyPr/>
        <a:lstStyle/>
        <a:p>
          <a:endParaRPr lang="en-US"/>
        </a:p>
      </dgm:t>
    </dgm:pt>
    <dgm:pt modelId="{82A2F027-239D-4008-92E5-69F476A0CD45}" type="sibTrans" cxnId="{13ADB954-B7A2-4481-930F-6C6123C69191}">
      <dgm:prSet/>
      <dgm:spPr/>
      <dgm:t>
        <a:bodyPr/>
        <a:lstStyle/>
        <a:p>
          <a:endParaRPr lang="en-US"/>
        </a:p>
      </dgm:t>
    </dgm:pt>
    <dgm:pt modelId="{CD312606-0383-4DF6-BA7B-2A2C73B3E74B}" type="pres">
      <dgm:prSet presAssocID="{49E187C5-E745-442B-B590-C24167D4D883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6651239-7EE9-453A-9C1A-C55A309C5737}" type="pres">
      <dgm:prSet presAssocID="{D095550A-B423-4356-BBD6-A6DA1094522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C1827C-E337-4194-88CA-E55B336C6112}" type="pres">
      <dgm:prSet presAssocID="{5184E159-E616-4835-9A49-F1A864578355}" presName="sibTrans" presStyleLbl="sibTrans2D1" presStyleIdx="0" presStyleCnt="2"/>
      <dgm:spPr/>
      <dgm:t>
        <a:bodyPr/>
        <a:lstStyle/>
        <a:p>
          <a:endParaRPr lang="en-US"/>
        </a:p>
      </dgm:t>
    </dgm:pt>
    <dgm:pt modelId="{8712E571-A70D-4880-82FA-0E50BBAD1863}" type="pres">
      <dgm:prSet presAssocID="{5184E159-E616-4835-9A49-F1A864578355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08B94699-61F3-4688-AB9F-047DAC608B8F}" type="pres">
      <dgm:prSet presAssocID="{D964AD52-774C-4EAC-88CE-9A2C916637C4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084F8E-9A59-4888-B867-12B70970ADAA}" type="pres">
      <dgm:prSet presAssocID="{B0201566-E431-4492-9B16-B71D934F8BC3}" presName="sibTrans" presStyleLbl="sibTrans2D1" presStyleIdx="1" presStyleCnt="2"/>
      <dgm:spPr/>
      <dgm:t>
        <a:bodyPr/>
        <a:lstStyle/>
        <a:p>
          <a:endParaRPr lang="en-US"/>
        </a:p>
      </dgm:t>
    </dgm:pt>
    <dgm:pt modelId="{3EF62E13-05C0-4AE1-93EA-3F54D7AA116A}" type="pres">
      <dgm:prSet presAssocID="{B0201566-E431-4492-9B16-B71D934F8BC3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E4756843-62D7-497A-B7C3-2FB5D735276F}" type="pres">
      <dgm:prSet presAssocID="{87191776-E484-48F2-9C9E-B419FB7CDCEE}" presName="node" presStyleLbl="node1" presStyleIdx="2" presStyleCnt="3" custLinFactNeighborX="-270" custLinFactNeighborY="63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3ADB954-B7A2-4481-930F-6C6123C69191}" srcId="{49E187C5-E745-442B-B590-C24167D4D883}" destId="{87191776-E484-48F2-9C9E-B419FB7CDCEE}" srcOrd="2" destOrd="0" parTransId="{A05E4716-04E6-4BF4-AC08-B59990B280EA}" sibTransId="{82A2F027-239D-4008-92E5-69F476A0CD45}"/>
    <dgm:cxn modelId="{9A7CD694-D0FA-4446-A571-E1775A5B3C9B}" type="presOf" srcId="{D964AD52-774C-4EAC-88CE-9A2C916637C4}" destId="{08B94699-61F3-4688-AB9F-047DAC608B8F}" srcOrd="0" destOrd="0" presId="urn:microsoft.com/office/officeart/2005/8/layout/process2"/>
    <dgm:cxn modelId="{2EA8EBB7-D028-4A8C-ADC5-6F56EAEDA7E6}" type="presOf" srcId="{B0201566-E431-4492-9B16-B71D934F8BC3}" destId="{7C084F8E-9A59-4888-B867-12B70970ADAA}" srcOrd="0" destOrd="0" presId="urn:microsoft.com/office/officeart/2005/8/layout/process2"/>
    <dgm:cxn modelId="{552B09B6-12F2-4833-9C27-79B4CE2345F9}" srcId="{49E187C5-E745-442B-B590-C24167D4D883}" destId="{D095550A-B423-4356-BBD6-A6DA10945223}" srcOrd="0" destOrd="0" parTransId="{9AF56CEA-6255-4245-A7FF-D85A38740C07}" sibTransId="{5184E159-E616-4835-9A49-F1A864578355}"/>
    <dgm:cxn modelId="{D2ACECCD-1C7B-41EE-BC77-CF9ADB923E28}" type="presOf" srcId="{5184E159-E616-4835-9A49-F1A864578355}" destId="{8712E571-A70D-4880-82FA-0E50BBAD1863}" srcOrd="1" destOrd="0" presId="urn:microsoft.com/office/officeart/2005/8/layout/process2"/>
    <dgm:cxn modelId="{B1ACE5A3-22A4-4CBE-931A-A91A07D2CBCC}" type="presOf" srcId="{5184E159-E616-4835-9A49-F1A864578355}" destId="{2BC1827C-E337-4194-88CA-E55B336C6112}" srcOrd="0" destOrd="0" presId="urn:microsoft.com/office/officeart/2005/8/layout/process2"/>
    <dgm:cxn modelId="{CDDA57D2-31D7-40C6-82A8-A270AD2DECD9}" type="presOf" srcId="{B0201566-E431-4492-9B16-B71D934F8BC3}" destId="{3EF62E13-05C0-4AE1-93EA-3F54D7AA116A}" srcOrd="1" destOrd="0" presId="urn:microsoft.com/office/officeart/2005/8/layout/process2"/>
    <dgm:cxn modelId="{F64AF277-8786-47A1-A934-F41AAE8E86BC}" type="presOf" srcId="{D095550A-B423-4356-BBD6-A6DA10945223}" destId="{96651239-7EE9-453A-9C1A-C55A309C5737}" srcOrd="0" destOrd="0" presId="urn:microsoft.com/office/officeart/2005/8/layout/process2"/>
    <dgm:cxn modelId="{C5EFE801-2AB3-4E0B-BE74-26EADBA7EB13}" srcId="{49E187C5-E745-442B-B590-C24167D4D883}" destId="{D964AD52-774C-4EAC-88CE-9A2C916637C4}" srcOrd="1" destOrd="0" parTransId="{CAFAEA0B-4E6D-4B54-B4C0-B844FDA08680}" sibTransId="{B0201566-E431-4492-9B16-B71D934F8BC3}"/>
    <dgm:cxn modelId="{F17945B8-52D9-4FC6-B15E-AB074DD9CAAE}" type="presOf" srcId="{49E187C5-E745-442B-B590-C24167D4D883}" destId="{CD312606-0383-4DF6-BA7B-2A2C73B3E74B}" srcOrd="0" destOrd="0" presId="urn:microsoft.com/office/officeart/2005/8/layout/process2"/>
    <dgm:cxn modelId="{E2EDE28A-EE29-461F-BB3B-5581A063B2F3}" type="presOf" srcId="{87191776-E484-48F2-9C9E-B419FB7CDCEE}" destId="{E4756843-62D7-497A-B7C3-2FB5D735276F}" srcOrd="0" destOrd="0" presId="urn:microsoft.com/office/officeart/2005/8/layout/process2"/>
    <dgm:cxn modelId="{336E7332-7077-4987-A228-F452F2425956}" type="presParOf" srcId="{CD312606-0383-4DF6-BA7B-2A2C73B3E74B}" destId="{96651239-7EE9-453A-9C1A-C55A309C5737}" srcOrd="0" destOrd="0" presId="urn:microsoft.com/office/officeart/2005/8/layout/process2"/>
    <dgm:cxn modelId="{DF8864B4-6BEB-482E-9C87-F8DCCA7CD0F5}" type="presParOf" srcId="{CD312606-0383-4DF6-BA7B-2A2C73B3E74B}" destId="{2BC1827C-E337-4194-88CA-E55B336C6112}" srcOrd="1" destOrd="0" presId="urn:microsoft.com/office/officeart/2005/8/layout/process2"/>
    <dgm:cxn modelId="{D62A67CD-254F-4E1F-A34E-3C9ABE366209}" type="presParOf" srcId="{2BC1827C-E337-4194-88CA-E55B336C6112}" destId="{8712E571-A70D-4880-82FA-0E50BBAD1863}" srcOrd="0" destOrd="0" presId="urn:microsoft.com/office/officeart/2005/8/layout/process2"/>
    <dgm:cxn modelId="{9646E918-0B42-468E-8E05-F2EAE4F8ADBA}" type="presParOf" srcId="{CD312606-0383-4DF6-BA7B-2A2C73B3E74B}" destId="{08B94699-61F3-4688-AB9F-047DAC608B8F}" srcOrd="2" destOrd="0" presId="urn:microsoft.com/office/officeart/2005/8/layout/process2"/>
    <dgm:cxn modelId="{E016B065-A895-4B2B-87BA-FA1E2EE36C2E}" type="presParOf" srcId="{CD312606-0383-4DF6-BA7B-2A2C73B3E74B}" destId="{7C084F8E-9A59-4888-B867-12B70970ADAA}" srcOrd="3" destOrd="0" presId="urn:microsoft.com/office/officeart/2005/8/layout/process2"/>
    <dgm:cxn modelId="{6D23DD1C-8B00-4E29-8E88-04859F5CD451}" type="presParOf" srcId="{7C084F8E-9A59-4888-B867-12B70970ADAA}" destId="{3EF62E13-05C0-4AE1-93EA-3F54D7AA116A}" srcOrd="0" destOrd="0" presId="urn:microsoft.com/office/officeart/2005/8/layout/process2"/>
    <dgm:cxn modelId="{8D3FBEF5-EDE7-4AFC-9FE8-B64E5EB3235A}" type="presParOf" srcId="{CD312606-0383-4DF6-BA7B-2A2C73B3E74B}" destId="{E4756843-62D7-497A-B7C3-2FB5D735276F}" srcOrd="4" destOrd="0" presId="urn:microsoft.com/office/officeart/2005/8/layout/process2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651239-7EE9-453A-9C1A-C55A309C5737}">
      <dsp:nvSpPr>
        <dsp:cNvPr id="0" name=""/>
        <dsp:cNvSpPr/>
      </dsp:nvSpPr>
      <dsp:spPr>
        <a:xfrm>
          <a:off x="901622" y="0"/>
          <a:ext cx="2732638" cy="79206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An explosive is detonated</a:t>
          </a:r>
        </a:p>
      </dsp:txBody>
      <dsp:txXfrm>
        <a:off x="924821" y="23199"/>
        <a:ext cx="2686240" cy="745671"/>
      </dsp:txXfrm>
    </dsp:sp>
    <dsp:sp modelId="{2BC1827C-E337-4194-88CA-E55B336C6112}">
      <dsp:nvSpPr>
        <dsp:cNvPr id="0" name=""/>
        <dsp:cNvSpPr/>
      </dsp:nvSpPr>
      <dsp:spPr>
        <a:xfrm rot="5400000">
          <a:off x="2119429" y="811870"/>
          <a:ext cx="297025" cy="35643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-5400000">
        <a:off x="2161013" y="841573"/>
        <a:ext cx="213859" cy="207918"/>
      </dsp:txXfrm>
    </dsp:sp>
    <dsp:sp modelId="{08B94699-61F3-4688-AB9F-047DAC608B8F}">
      <dsp:nvSpPr>
        <dsp:cNvPr id="0" name=""/>
        <dsp:cNvSpPr/>
      </dsp:nvSpPr>
      <dsp:spPr>
        <a:xfrm>
          <a:off x="901622" y="1188103"/>
          <a:ext cx="2732638" cy="79206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IHE residues infiltrate to the soil matrix</a:t>
          </a:r>
        </a:p>
      </dsp:txBody>
      <dsp:txXfrm>
        <a:off x="924821" y="1211302"/>
        <a:ext cx="2686240" cy="745671"/>
      </dsp:txXfrm>
    </dsp:sp>
    <dsp:sp modelId="{7C084F8E-9A59-4888-B867-12B70970ADAA}">
      <dsp:nvSpPr>
        <dsp:cNvPr id="0" name=""/>
        <dsp:cNvSpPr/>
      </dsp:nvSpPr>
      <dsp:spPr>
        <a:xfrm rot="5421348">
          <a:off x="2115737" y="1999974"/>
          <a:ext cx="297031" cy="35643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-5400000">
        <a:off x="2157600" y="2029674"/>
        <a:ext cx="213859" cy="207922"/>
      </dsp:txXfrm>
    </dsp:sp>
    <dsp:sp modelId="{E4756843-62D7-497A-B7C3-2FB5D735276F}">
      <dsp:nvSpPr>
        <dsp:cNvPr id="0" name=""/>
        <dsp:cNvSpPr/>
      </dsp:nvSpPr>
      <dsp:spPr>
        <a:xfrm>
          <a:off x="894244" y="2376207"/>
          <a:ext cx="2732638" cy="79206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/>
            <a:t>Dissolution</a:t>
          </a:r>
          <a:r>
            <a:rPr lang="en-US" sz="1500" kern="1200" dirty="0"/>
            <a:t> </a:t>
          </a:r>
          <a:r>
            <a:rPr lang="en-US" sz="1500" kern="1200" dirty="0">
              <a:sym typeface="Wingdings" panose="05000000000000000000" pitchFamily="2" charset="2"/>
            </a:rPr>
            <a:t></a:t>
          </a:r>
          <a:r>
            <a:rPr lang="en-US" sz="1500" kern="1200" dirty="0"/>
            <a:t> first process IHE undergo before spreading over the environment</a:t>
          </a:r>
        </a:p>
      </dsp:txBody>
      <dsp:txXfrm>
        <a:off x="917443" y="2399406"/>
        <a:ext cx="2686240" cy="7456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F8EA1D-728A-4E5F-9A4B-D1A7FD31BCED}" type="datetimeFigureOut">
              <a:rPr lang="en-GB" smtClean="0">
                <a:latin typeface="Arial" charset="0"/>
                <a:ea typeface="Arial" charset="0"/>
                <a:cs typeface="Arial" charset="0"/>
              </a:rPr>
              <a:t>29/10/2020</a:t>
            </a:fld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9A8912-DC56-4920-85F1-EA9817C1761F}" type="slidenum">
              <a:rPr lang="en-GB" smtClean="0">
                <a:latin typeface="Arial" charset="0"/>
                <a:ea typeface="Arial" charset="0"/>
                <a:cs typeface="Arial" charset="0"/>
              </a:rPr>
              <a:t>‹#›</a:t>
            </a:fld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0248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3CE1C2-7DC9-FC47-9848-69281FD2BD18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11FC8D-FEAC-3A4D-B17B-284E661AD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081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11FC8D-FEAC-3A4D-B17B-284E661AD23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2250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11FC8D-FEAC-3A4D-B17B-284E661AD23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067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11FC8D-FEAC-3A4D-B17B-284E661AD23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0266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11FC8D-FEAC-3A4D-B17B-284E661AD23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6044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11FC8D-FEAC-3A4D-B17B-284E661AD23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0931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11FC8D-FEAC-3A4D-B17B-284E661AD23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691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11FC8D-FEAC-3A4D-B17B-284E661AD23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8395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11FC8D-FEAC-3A4D-B17B-284E661AD230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430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ation or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871864" y="1700460"/>
            <a:ext cx="6264696" cy="216058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200" b="1" i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32pt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871864" y="4149080"/>
            <a:ext cx="6264696" cy="79208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 i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 Arial Bold 22pt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873469" y="5229200"/>
            <a:ext cx="6264696" cy="50405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  <p:sp>
        <p:nvSpPr>
          <p:cNvPr id="5" name="Text Placeholder 17"/>
          <p:cNvSpPr txBox="1">
            <a:spLocks/>
          </p:cNvSpPr>
          <p:nvPr userDrawn="1"/>
        </p:nvSpPr>
        <p:spPr>
          <a:xfrm>
            <a:off x="4871864" y="6021288"/>
            <a:ext cx="6264696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0" dirty="0" err="1"/>
              <a:t>www.cranfield.ac.uk</a:t>
            </a:r>
            <a:endParaRPr lang="en-GB" sz="2400" b="0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1028112"/>
            <a:ext cx="3409000" cy="340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035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07368" y="404664"/>
            <a:ext cx="11377264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28pt</a:t>
            </a:r>
            <a:endParaRPr lang="en-GB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407988" y="1412875"/>
            <a:ext cx="11376644" cy="792163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200" b="1">
                <a:solidFill>
                  <a:srgbClr val="0099C4"/>
                </a:solidFill>
              </a:defRPr>
            </a:lvl1pPr>
            <a:lvl3pPr marL="914400" indent="0">
              <a:lnSpc>
                <a:spcPct val="100000"/>
              </a:lnSpc>
              <a:buFont typeface="Arial" panose="020B0604020202020204" pitchFamily="34" charset="0"/>
              <a:buNone/>
              <a:defRPr sz="2200" b="1" baseline="0">
                <a:solidFill>
                  <a:srgbClr val="0099C4"/>
                </a:solidFill>
              </a:defRPr>
            </a:lvl3pPr>
          </a:lstStyle>
          <a:p>
            <a:pPr lvl="0"/>
            <a:r>
              <a:rPr lang="en-GB" dirty="0"/>
              <a:t>Sub-header, Arial Bold 22pt</a:t>
            </a:r>
          </a:p>
        </p:txBody>
      </p:sp>
      <p:sp>
        <p:nvSpPr>
          <p:cNvPr id="7" name="Content Placeholder 7"/>
          <p:cNvSpPr>
            <a:spLocks noGrp="1"/>
          </p:cNvSpPr>
          <p:nvPr>
            <p:ph sz="quarter" idx="16"/>
          </p:nvPr>
        </p:nvSpPr>
        <p:spPr>
          <a:xfrm>
            <a:off x="407988" y="2349501"/>
            <a:ext cx="11376025" cy="381580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9094355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07368" y="404664"/>
            <a:ext cx="11377264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28pt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7248525" y="1412776"/>
            <a:ext cx="4535488" cy="475210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407988" y="1412875"/>
            <a:ext cx="6696488" cy="792163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200" b="1">
                <a:solidFill>
                  <a:srgbClr val="0099C4"/>
                </a:solidFill>
              </a:defRPr>
            </a:lvl1pPr>
            <a:lvl3pPr marL="914400" indent="0">
              <a:lnSpc>
                <a:spcPct val="100000"/>
              </a:lnSpc>
              <a:buFont typeface="Arial" panose="020B0604020202020204" pitchFamily="34" charset="0"/>
              <a:buNone/>
              <a:defRPr sz="2200" b="1" baseline="0">
                <a:solidFill>
                  <a:srgbClr val="0099C4"/>
                </a:solidFill>
              </a:defRPr>
            </a:lvl3pPr>
          </a:lstStyle>
          <a:p>
            <a:pPr lvl="0"/>
            <a:r>
              <a:rPr lang="en-GB" dirty="0"/>
              <a:t>Sub-header, Arial Bold 22pt</a:t>
            </a:r>
          </a:p>
        </p:txBody>
      </p:sp>
      <p:sp>
        <p:nvSpPr>
          <p:cNvPr id="11" name="Content Placeholder 7"/>
          <p:cNvSpPr>
            <a:spLocks noGrp="1"/>
          </p:cNvSpPr>
          <p:nvPr>
            <p:ph sz="quarter" idx="16"/>
          </p:nvPr>
        </p:nvSpPr>
        <p:spPr>
          <a:xfrm>
            <a:off x="407989" y="2349501"/>
            <a:ext cx="6696124" cy="381580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667026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07368" y="404664"/>
            <a:ext cx="11377264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28pt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7248525" y="1412776"/>
            <a:ext cx="4535488" cy="475210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5" name="Content Placeholder 7"/>
          <p:cNvSpPr>
            <a:spLocks noGrp="1"/>
          </p:cNvSpPr>
          <p:nvPr>
            <p:ph sz="quarter" idx="16"/>
          </p:nvPr>
        </p:nvSpPr>
        <p:spPr>
          <a:xfrm>
            <a:off x="407989" y="1412776"/>
            <a:ext cx="6696124" cy="475252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4229860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07368" y="404664"/>
            <a:ext cx="11377264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28pt</a:t>
            </a:r>
            <a:endParaRPr lang="en-GB" dirty="0"/>
          </a:p>
        </p:txBody>
      </p:sp>
      <p:sp>
        <p:nvSpPr>
          <p:cNvPr id="5" name="Content Placeholder 7"/>
          <p:cNvSpPr>
            <a:spLocks noGrp="1"/>
          </p:cNvSpPr>
          <p:nvPr>
            <p:ph sz="quarter" idx="16" hasCustomPrompt="1"/>
          </p:nvPr>
        </p:nvSpPr>
        <p:spPr>
          <a:xfrm>
            <a:off x="407988" y="1412776"/>
            <a:ext cx="11376643" cy="475252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Image/media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45800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7248525" y="404664"/>
            <a:ext cx="4535488" cy="5760640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5" name="Content Placeholder 7"/>
          <p:cNvSpPr>
            <a:spLocks noGrp="1"/>
          </p:cNvSpPr>
          <p:nvPr>
            <p:ph sz="quarter" idx="16"/>
          </p:nvPr>
        </p:nvSpPr>
        <p:spPr>
          <a:xfrm>
            <a:off x="407989" y="404664"/>
            <a:ext cx="6552108" cy="576064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3221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7"/>
          <p:cNvSpPr>
            <a:spLocks noGrp="1"/>
          </p:cNvSpPr>
          <p:nvPr>
            <p:ph sz="quarter" idx="17" hasCustomPrompt="1"/>
          </p:nvPr>
        </p:nvSpPr>
        <p:spPr>
          <a:xfrm>
            <a:off x="407988" y="404664"/>
            <a:ext cx="11376644" cy="5760641"/>
          </a:xfrm>
          <a:prstGeom prst="rect">
            <a:avLst/>
          </a:prstGeom>
        </p:spPr>
        <p:txBody>
          <a:bodyPr numCol="1"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Image/media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82991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7"/>
          <p:cNvSpPr>
            <a:spLocks noGrp="1"/>
          </p:cNvSpPr>
          <p:nvPr>
            <p:ph sz="quarter" idx="17" hasCustomPrompt="1"/>
          </p:nvPr>
        </p:nvSpPr>
        <p:spPr>
          <a:xfrm>
            <a:off x="407988" y="404664"/>
            <a:ext cx="5616004" cy="5760641"/>
          </a:xfrm>
          <a:prstGeom prst="rect">
            <a:avLst/>
          </a:prstGeom>
        </p:spPr>
        <p:txBody>
          <a:bodyPr numCol="1"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Image/media area</a:t>
            </a:r>
            <a:endParaRPr lang="en-GB" dirty="0"/>
          </a:p>
        </p:txBody>
      </p:sp>
      <p:sp>
        <p:nvSpPr>
          <p:cNvPr id="9" name="Content Placeholder 7"/>
          <p:cNvSpPr>
            <a:spLocks noGrp="1"/>
          </p:cNvSpPr>
          <p:nvPr>
            <p:ph sz="quarter" idx="20" hasCustomPrompt="1"/>
          </p:nvPr>
        </p:nvSpPr>
        <p:spPr>
          <a:xfrm>
            <a:off x="6168008" y="404664"/>
            <a:ext cx="5616004" cy="5760641"/>
          </a:xfrm>
          <a:prstGeom prst="rect">
            <a:avLst/>
          </a:prstGeom>
        </p:spPr>
        <p:txBody>
          <a:bodyPr numCol="1"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Image/media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60342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40587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1028112"/>
            <a:ext cx="3409000" cy="3409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848" y="4487818"/>
            <a:ext cx="3309496" cy="1836446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4871864" y="2367553"/>
            <a:ext cx="65808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400" b="1" dirty="0" err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4400" b="1" dirty="0">
              <a:solidFill>
                <a:srgbClr val="0C406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4871864" y="3585210"/>
            <a:ext cx="63367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dirty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rPr>
              <a:t>T: +44 (0)1234 750111</a:t>
            </a:r>
            <a:endParaRPr lang="en-US" sz="4000" b="1" dirty="0">
              <a:solidFill>
                <a:srgbClr val="0099C4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3719736" y="6309320"/>
            <a:ext cx="3960440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ker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031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559496" y="404664"/>
            <a:ext cx="10225136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28pt</a:t>
            </a:r>
            <a:endParaRPr lang="en-GB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407988" y="1412875"/>
            <a:ext cx="11376644" cy="792163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200" b="1">
                <a:solidFill>
                  <a:srgbClr val="0099C4"/>
                </a:solidFill>
              </a:defRPr>
            </a:lvl1pPr>
            <a:lvl3pPr marL="914400" indent="0">
              <a:lnSpc>
                <a:spcPct val="100000"/>
              </a:lnSpc>
              <a:buFont typeface="Arial" panose="020B0604020202020204" pitchFamily="34" charset="0"/>
              <a:buNone/>
              <a:defRPr sz="2200" b="1" baseline="0">
                <a:solidFill>
                  <a:srgbClr val="0099C4"/>
                </a:solidFill>
              </a:defRPr>
            </a:lvl3pPr>
          </a:lstStyle>
          <a:p>
            <a:pPr lvl="0"/>
            <a:r>
              <a:rPr lang="en-GB" dirty="0"/>
              <a:t>Sub-header, Arial Bold 22pt</a:t>
            </a:r>
          </a:p>
        </p:txBody>
      </p:sp>
      <p:sp>
        <p:nvSpPr>
          <p:cNvPr id="11" name="Content Placeholder 7"/>
          <p:cNvSpPr>
            <a:spLocks noGrp="1"/>
          </p:cNvSpPr>
          <p:nvPr>
            <p:ph sz="quarter" idx="16"/>
          </p:nvPr>
        </p:nvSpPr>
        <p:spPr>
          <a:xfrm>
            <a:off x="407988" y="2349500"/>
            <a:ext cx="11376025" cy="395922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52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1559496" y="404664"/>
            <a:ext cx="10225136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28pt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7248525" y="1412776"/>
            <a:ext cx="4535488" cy="48959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407988" y="1412875"/>
            <a:ext cx="6696488" cy="792163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200" b="1">
                <a:solidFill>
                  <a:srgbClr val="0099C4"/>
                </a:solidFill>
              </a:defRPr>
            </a:lvl1pPr>
            <a:lvl3pPr marL="914400" indent="0">
              <a:lnSpc>
                <a:spcPct val="100000"/>
              </a:lnSpc>
              <a:buFont typeface="Arial" panose="020B0604020202020204" pitchFamily="34" charset="0"/>
              <a:buNone/>
              <a:defRPr sz="2200" b="1" baseline="0">
                <a:solidFill>
                  <a:srgbClr val="0099C4"/>
                </a:solidFill>
              </a:defRPr>
            </a:lvl3pPr>
          </a:lstStyle>
          <a:p>
            <a:pPr lvl="0"/>
            <a:r>
              <a:rPr lang="en-GB" dirty="0"/>
              <a:t>Sub-header, Arial Bold 22pt</a:t>
            </a:r>
          </a:p>
        </p:txBody>
      </p:sp>
      <p:sp>
        <p:nvSpPr>
          <p:cNvPr id="15" name="Content Placeholder 7"/>
          <p:cNvSpPr>
            <a:spLocks noGrp="1"/>
          </p:cNvSpPr>
          <p:nvPr>
            <p:ph sz="quarter" idx="16"/>
          </p:nvPr>
        </p:nvSpPr>
        <p:spPr>
          <a:xfrm>
            <a:off x="407989" y="2349500"/>
            <a:ext cx="6696124" cy="395922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1226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559496" y="404664"/>
            <a:ext cx="10225136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28pt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7248525" y="1412776"/>
            <a:ext cx="4535488" cy="48959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9" name="Content Placeholder 7"/>
          <p:cNvSpPr>
            <a:spLocks noGrp="1"/>
          </p:cNvSpPr>
          <p:nvPr>
            <p:ph sz="quarter" idx="20"/>
          </p:nvPr>
        </p:nvSpPr>
        <p:spPr>
          <a:xfrm>
            <a:off x="407989" y="1412776"/>
            <a:ext cx="6696124" cy="489594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6939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559496" y="404664"/>
            <a:ext cx="10225136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28pt</a:t>
            </a:r>
            <a:endParaRPr lang="en-GB" dirty="0"/>
          </a:p>
        </p:txBody>
      </p:sp>
      <p:sp>
        <p:nvSpPr>
          <p:cNvPr id="6" name="Content Placeholder 7"/>
          <p:cNvSpPr>
            <a:spLocks noGrp="1"/>
          </p:cNvSpPr>
          <p:nvPr>
            <p:ph sz="quarter" idx="16" hasCustomPrompt="1"/>
          </p:nvPr>
        </p:nvSpPr>
        <p:spPr>
          <a:xfrm>
            <a:off x="407988" y="1412776"/>
            <a:ext cx="11376643" cy="489594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 lvl="0"/>
            <a:r>
              <a:rPr lang="en-US" dirty="0"/>
              <a:t>Image/media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7904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559496" y="404664"/>
            <a:ext cx="10225136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28pt</a:t>
            </a:r>
            <a:endParaRPr lang="en-GB" dirty="0"/>
          </a:p>
        </p:txBody>
      </p:sp>
      <p:sp>
        <p:nvSpPr>
          <p:cNvPr id="7" name="Content Placeholder 7"/>
          <p:cNvSpPr>
            <a:spLocks noGrp="1"/>
          </p:cNvSpPr>
          <p:nvPr>
            <p:ph sz="quarter" idx="16" hasCustomPrompt="1"/>
          </p:nvPr>
        </p:nvSpPr>
        <p:spPr>
          <a:xfrm>
            <a:off x="407989" y="1412776"/>
            <a:ext cx="5616004" cy="489594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 lvl="0"/>
            <a:r>
              <a:rPr lang="en-US" dirty="0"/>
              <a:t>Image/media area</a:t>
            </a:r>
            <a:endParaRPr lang="en-GB" dirty="0"/>
          </a:p>
        </p:txBody>
      </p:sp>
      <p:sp>
        <p:nvSpPr>
          <p:cNvPr id="10" name="Content Placeholder 7"/>
          <p:cNvSpPr>
            <a:spLocks noGrp="1"/>
          </p:cNvSpPr>
          <p:nvPr>
            <p:ph sz="quarter" idx="22" hasCustomPrompt="1"/>
          </p:nvPr>
        </p:nvSpPr>
        <p:spPr>
          <a:xfrm>
            <a:off x="6168008" y="1412776"/>
            <a:ext cx="5616004" cy="489594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 lvl="0"/>
            <a:r>
              <a:rPr lang="en-US" dirty="0"/>
              <a:t>Image/media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902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6909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1028112"/>
            <a:ext cx="3409000" cy="3409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848" y="4487818"/>
            <a:ext cx="3309496" cy="1836446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4871864" y="2367553"/>
            <a:ext cx="65808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400" b="1" dirty="0" err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4400" b="1" dirty="0">
              <a:solidFill>
                <a:srgbClr val="0C406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4871864" y="3585210"/>
            <a:ext cx="63367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dirty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rPr>
              <a:t>T: +44 (0)1234 750111</a:t>
            </a:r>
            <a:endParaRPr lang="en-US" sz="4000" b="1" dirty="0">
              <a:solidFill>
                <a:srgbClr val="0099C4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64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or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871864" y="1700460"/>
            <a:ext cx="6264696" cy="216058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200" b="1" i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32pt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871864" y="4005064"/>
            <a:ext cx="6264696" cy="79208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 i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 Arial Bold 22pt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873469" y="4941168"/>
            <a:ext cx="6264696" cy="50405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  <p:sp>
        <p:nvSpPr>
          <p:cNvPr id="5" name="Text Placeholder 17"/>
          <p:cNvSpPr txBox="1">
            <a:spLocks/>
          </p:cNvSpPr>
          <p:nvPr userDrawn="1"/>
        </p:nvSpPr>
        <p:spPr>
          <a:xfrm>
            <a:off x="4871864" y="5661248"/>
            <a:ext cx="6264696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0" dirty="0" err="1"/>
              <a:t>www.cranfield.ac.uk</a:t>
            </a:r>
            <a:endParaRPr lang="en-GB" sz="2400" b="0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1028112"/>
            <a:ext cx="3409000" cy="340900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3719736" y="6309320"/>
            <a:ext cx="3960440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ker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893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58800" y="403200"/>
            <a:ext cx="10224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28pt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24000"/>
            <a:ext cx="972000" cy="972000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/>
        </p:nvSpPr>
        <p:spPr>
          <a:xfrm>
            <a:off x="5843972" y="6414382"/>
            <a:ext cx="504056" cy="3269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71B87E66-6AAE-F643-B8FD-9355C1B5527C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201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1" r:id="rId5"/>
    <p:sldLayoutId id="2147483742" r:id="rId6"/>
    <p:sldLayoutId id="2147483743" r:id="rId7"/>
    <p:sldLayoutId id="2147483744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 baseline="0">
          <a:solidFill>
            <a:srgbClr val="0C406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6800" y="403200"/>
            <a:ext cx="11376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28pt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0" y="6309320"/>
            <a:ext cx="12192000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kern="0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904312" y="6414383"/>
            <a:ext cx="2880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© </a:t>
            </a:r>
            <a:r>
              <a:rPr lang="en-US" sz="160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Cranfield</a:t>
            </a:r>
            <a:r>
              <a:rPr lang="en-US" sz="16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University 2018</a:t>
            </a:r>
          </a:p>
        </p:txBody>
      </p:sp>
      <p:sp>
        <p:nvSpPr>
          <p:cNvPr id="15" name="Footer Placeholder 16"/>
          <p:cNvSpPr txBox="1">
            <a:spLocks/>
          </p:cNvSpPr>
          <p:nvPr/>
        </p:nvSpPr>
        <p:spPr>
          <a:xfrm>
            <a:off x="4038600" y="6414383"/>
            <a:ext cx="4114800" cy="3070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71B87E66-6AAE-F643-B8FD-9355C1B5527C}" type="slidenum">
              <a:rPr lang="en-US" smtClean="0">
                <a:solidFill>
                  <a:schemeClr val="bg1"/>
                </a:solidFill>
              </a:rPr>
              <a:pPr algn="ctr"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673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08" r:id="rId2"/>
    <p:sldLayoutId id="2147483729" r:id="rId3"/>
    <p:sldLayoutId id="2147483709" r:id="rId4"/>
    <p:sldLayoutId id="2147483712" r:id="rId5"/>
    <p:sldLayoutId id="2147483717" r:id="rId6"/>
    <p:sldLayoutId id="2147483714" r:id="rId7"/>
    <p:sldLayoutId id="2147483727" r:id="rId8"/>
    <p:sldLayoutId id="2147483711" r:id="rId9"/>
    <p:sldLayoutId id="2147483733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 baseline="0">
          <a:solidFill>
            <a:srgbClr val="0C406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microsoft.com/office/2007/relationships/hdphoto" Target="../media/hdphoto8.wdp"/><Relationship Id="rId3" Type="http://schemas.microsoft.com/office/2007/relationships/hdphoto" Target="../media/hdphoto3.wdp"/><Relationship Id="rId7" Type="http://schemas.microsoft.com/office/2007/relationships/hdphoto" Target="../media/hdphoto5.wdp"/><Relationship Id="rId12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microsoft.com/office/2007/relationships/hdphoto" Target="../media/hdphoto7.wdp"/><Relationship Id="rId5" Type="http://schemas.microsoft.com/office/2007/relationships/hdphoto" Target="../media/hdphoto4.wdp"/><Relationship Id="rId10" Type="http://schemas.openxmlformats.org/officeDocument/2006/relationships/image" Target="../media/image24.png"/><Relationship Id="rId4" Type="http://schemas.openxmlformats.org/officeDocument/2006/relationships/image" Target="../media/image21.png"/><Relationship Id="rId9" Type="http://schemas.microsoft.com/office/2007/relationships/hdphoto" Target="../media/hdphoto6.wdp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8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encina.gutierrez-carazo@cranfield.ac.uk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7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5772426" y="4412067"/>
            <a:ext cx="5120951" cy="1561807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1800" b="0" u="sng" dirty="0"/>
              <a:t>Supervisors</a:t>
            </a:r>
            <a:r>
              <a:rPr lang="en-GB" sz="1800" b="0" dirty="0"/>
              <a:t>: </a:t>
            </a:r>
            <a:r>
              <a:rPr lang="en-US" sz="1800" b="0" dirty="0"/>
              <a:t>Dr. Melissa Ladyman, Dr. Frederic </a:t>
            </a:r>
            <a:r>
              <a:rPr lang="en-US" sz="1800" b="0" dirty="0" err="1"/>
              <a:t>Coulon</a:t>
            </a:r>
            <a:r>
              <a:rPr lang="en-US" sz="1800" b="0" dirty="0"/>
              <a:t> and Dr. Tracey Temple</a:t>
            </a:r>
            <a:endParaRPr lang="en-GB" sz="2400" b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795016" y="3741198"/>
            <a:ext cx="3693472" cy="883828"/>
          </a:xfrm>
        </p:spPr>
        <p:txBody>
          <a:bodyPr/>
          <a:lstStyle/>
          <a:p>
            <a:r>
              <a:rPr lang="en-US" dirty="0"/>
              <a:t>Encina Gutierrez Carazo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31100" b="31100"/>
          <a:stretch/>
        </p:blipFill>
        <p:spPr>
          <a:xfrm>
            <a:off x="1281751" y="116632"/>
            <a:ext cx="2286000" cy="8640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6034" t="12201" r="17004" b="15637"/>
          <a:stretch/>
        </p:blipFill>
        <p:spPr>
          <a:xfrm>
            <a:off x="1655090" y="4711509"/>
            <a:ext cx="1892782" cy="115212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864404" y="6093296"/>
            <a:ext cx="288778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902815" y="5863637"/>
            <a:ext cx="2860172" cy="504056"/>
          </a:xfrm>
        </p:spPr>
        <p:txBody>
          <a:bodyPr/>
          <a:lstStyle/>
          <a:p>
            <a:r>
              <a:rPr lang="en-US" dirty="0"/>
              <a:t>10</a:t>
            </a:r>
            <a:r>
              <a:rPr lang="en-US" baseline="30000" dirty="0"/>
              <a:t>th</a:t>
            </a:r>
            <a:r>
              <a:rPr lang="en-US" dirty="0"/>
              <a:t> November 2020</a:t>
            </a:r>
            <a:endParaRPr lang="en-GB" dirty="0"/>
          </a:p>
        </p:txBody>
      </p:sp>
      <p:sp>
        <p:nvSpPr>
          <p:cNvPr id="8" name="Text Placeholder 1"/>
          <p:cNvSpPr txBox="1">
            <a:spLocks/>
          </p:cNvSpPr>
          <p:nvPr/>
        </p:nvSpPr>
        <p:spPr>
          <a:xfrm>
            <a:off x="5016804" y="980728"/>
            <a:ext cx="6632196" cy="2647258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i="0" kern="120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sz="2400" b="0" dirty="0"/>
              <a:t>DSDS 2020 Technical Paper</a:t>
            </a:r>
          </a:p>
          <a:p>
            <a:pPr algn="ctr">
              <a:spcAft>
                <a:spcPts val="600"/>
              </a:spcAft>
            </a:pPr>
            <a:r>
              <a:rPr lang="en-GB" dirty="0"/>
              <a:t>Dissolution rates of chemical components of an Insensitive High Explosive formulation</a:t>
            </a:r>
          </a:p>
        </p:txBody>
      </p:sp>
    </p:spTree>
    <p:extLst>
      <p:ext uri="{BB962C8B-B14F-4D97-AF65-F5344CB8AC3E}">
        <p14:creationId xmlns:p14="http://schemas.microsoft.com/office/powerpoint/2010/main" val="389245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Material and methods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718280" y="1412875"/>
            <a:ext cx="11066351" cy="792163"/>
          </a:xfrm>
        </p:spPr>
        <p:txBody>
          <a:bodyPr/>
          <a:lstStyle/>
          <a:p>
            <a:r>
              <a:rPr lang="en-US" dirty="0"/>
              <a:t>Dripping tests</a:t>
            </a:r>
            <a:endParaRPr lang="en-GB" dirty="0"/>
          </a:p>
        </p:txBody>
      </p:sp>
      <p:pic>
        <p:nvPicPr>
          <p:cNvPr id="10" name="Content Placeholder 3"/>
          <p:cNvPicPr>
            <a:picLocks noGrp="1" noChangeAspect="1"/>
          </p:cNvPicPr>
          <p:nvPr>
            <p:ph idx="4294967295"/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672" r="22755"/>
          <a:stretch/>
        </p:blipFill>
        <p:spPr>
          <a:xfrm>
            <a:off x="5591944" y="1403440"/>
            <a:ext cx="5545224" cy="44665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15" name="Group 14"/>
          <p:cNvGrpSpPr/>
          <p:nvPr/>
        </p:nvGrpSpPr>
        <p:grpSpPr>
          <a:xfrm>
            <a:off x="5375920" y="2377534"/>
            <a:ext cx="6251589" cy="2552983"/>
            <a:chOff x="490651" y="2821841"/>
            <a:chExt cx="5838686" cy="2338816"/>
          </a:xfrm>
        </p:grpSpPr>
        <p:sp>
          <p:nvSpPr>
            <p:cNvPr id="8" name="TextBox 7"/>
            <p:cNvSpPr txBox="1"/>
            <p:nvPr/>
          </p:nvSpPr>
          <p:spPr>
            <a:xfrm>
              <a:off x="4875920" y="2821841"/>
              <a:ext cx="1197218" cy="338349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/>
                <a:t>3. Funnel  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691860" y="2874188"/>
              <a:ext cx="2026889" cy="338349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/>
                <a:t>2. Pumping system</a:t>
              </a:r>
              <a:endParaRPr lang="en-GB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90651" y="4683809"/>
              <a:ext cx="1479545" cy="338349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/>
                <a:t>1. Container</a:t>
              </a:r>
              <a:endParaRPr lang="en-GB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946900" y="4822308"/>
              <a:ext cx="1382437" cy="338349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/>
                <a:t>4. Leachate</a:t>
              </a:r>
              <a:endParaRPr lang="en-GB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925139" y="2377534"/>
            <a:ext cx="4176464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dirty="0">
                <a:solidFill>
                  <a:srgbClr val="0C406D"/>
                </a:solidFill>
              </a:rPr>
              <a:t>Conditions:</a:t>
            </a:r>
          </a:p>
          <a:p>
            <a:pPr marL="342900" indent="-342900">
              <a:spcBef>
                <a:spcPts val="1200"/>
              </a:spcBef>
              <a:buAutoNum type="arabicPeriod"/>
            </a:pPr>
            <a:r>
              <a:rPr lang="en-US" dirty="0">
                <a:solidFill>
                  <a:srgbClr val="0C406D"/>
                </a:solidFill>
              </a:rPr>
              <a:t>Container: DI water at room temperature and pH=6.1</a:t>
            </a:r>
          </a:p>
          <a:p>
            <a:pPr marL="342900" indent="-342900">
              <a:spcBef>
                <a:spcPts val="1200"/>
              </a:spcBef>
              <a:buAutoNum type="arabicPeriod"/>
            </a:pPr>
            <a:r>
              <a:rPr lang="en-US" dirty="0">
                <a:solidFill>
                  <a:srgbClr val="0C406D"/>
                </a:solidFill>
              </a:rPr>
              <a:t>Flow rate: 40 ml/min</a:t>
            </a:r>
          </a:p>
          <a:p>
            <a:pPr marL="342900" indent="-342900">
              <a:spcBef>
                <a:spcPts val="1200"/>
              </a:spcBef>
              <a:buAutoNum type="arabicPeriod"/>
            </a:pPr>
            <a:r>
              <a:rPr lang="en-US" dirty="0">
                <a:solidFill>
                  <a:srgbClr val="0C406D"/>
                </a:solidFill>
              </a:rPr>
              <a:t>Funnel contains IHE </a:t>
            </a:r>
            <a:r>
              <a:rPr lang="en-US" dirty="0" smtClean="0">
                <a:solidFill>
                  <a:srgbClr val="0C406D"/>
                </a:solidFill>
              </a:rPr>
              <a:t>flake (30 - 60 mg)</a:t>
            </a:r>
            <a:endParaRPr lang="en-US" dirty="0">
              <a:solidFill>
                <a:srgbClr val="0C406D"/>
              </a:solidFill>
            </a:endParaRPr>
          </a:p>
          <a:p>
            <a:pPr marL="342900" indent="-342900">
              <a:spcBef>
                <a:spcPts val="1200"/>
              </a:spcBef>
              <a:buAutoNum type="arabicPeriod"/>
            </a:pPr>
            <a:r>
              <a:rPr lang="en-US" dirty="0">
                <a:solidFill>
                  <a:srgbClr val="0C406D"/>
                </a:solidFill>
              </a:rPr>
              <a:t>Leachate was collected every 5 minutes (~200 mL</a:t>
            </a:r>
            <a:r>
              <a:rPr lang="en-US" dirty="0" smtClean="0">
                <a:solidFill>
                  <a:srgbClr val="0C406D"/>
                </a:solidFill>
              </a:rPr>
              <a:t>) for 100 minutes</a:t>
            </a:r>
            <a:endParaRPr lang="en-US" dirty="0">
              <a:solidFill>
                <a:srgbClr val="0C406D"/>
              </a:solidFill>
            </a:endParaRPr>
          </a:p>
          <a:p>
            <a:r>
              <a:rPr lang="en-US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071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Material and methods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Construction of </a:t>
            </a:r>
            <a:r>
              <a:rPr lang="en-US" dirty="0" smtClean="0"/>
              <a:t>the model </a:t>
            </a:r>
            <a:r>
              <a:rPr lang="en-US" dirty="0"/>
              <a:t>in GoldSim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51384" y="2205038"/>
            <a:ext cx="6696744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u="sng" dirty="0">
                <a:solidFill>
                  <a:srgbClr val="0C406D"/>
                </a:solidFill>
              </a:rPr>
              <a:t>Construction of the model</a:t>
            </a:r>
            <a:r>
              <a:rPr lang="en-US" dirty="0">
                <a:solidFill>
                  <a:srgbClr val="0C406D"/>
                </a:solidFill>
              </a:rPr>
              <a:t>: similarity to the experimental work</a:t>
            </a:r>
          </a:p>
          <a:p>
            <a:pPr marL="285750" indent="-285750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C406D"/>
                </a:solidFill>
              </a:rPr>
              <a:t>IHE compounds (species) and their properties </a:t>
            </a:r>
          </a:p>
          <a:p>
            <a:pPr marL="285750" indent="-285750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C406D"/>
                </a:solidFill>
              </a:rPr>
              <a:t>Elements: container, funnel and leachate</a:t>
            </a:r>
          </a:p>
          <a:p>
            <a:pPr marL="285750" indent="-285750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C406D"/>
                </a:solidFill>
              </a:rPr>
              <a:t>Links between elements species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1384" y="4379223"/>
            <a:ext cx="5616624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u="sng" dirty="0">
                <a:solidFill>
                  <a:srgbClr val="0C406D"/>
                </a:solidFill>
              </a:rPr>
              <a:t>Simulation settings</a:t>
            </a:r>
            <a:r>
              <a:rPr lang="en-US" dirty="0">
                <a:solidFill>
                  <a:srgbClr val="0C406D"/>
                </a:solidFill>
              </a:rPr>
              <a:t>: Monte Carlo method:</a:t>
            </a:r>
          </a:p>
          <a:p>
            <a:pPr marL="285750" indent="-285750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C406D"/>
                </a:solidFill>
              </a:rPr>
              <a:t>Dissolution rates inputted as a normal distribution </a:t>
            </a:r>
          </a:p>
          <a:p>
            <a:pPr marL="285750" indent="-285750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C406D"/>
                </a:solidFill>
              </a:rPr>
              <a:t>Data every 5 minutes</a:t>
            </a:r>
          </a:p>
          <a:p>
            <a:pPr marL="285750" indent="-285750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C406D"/>
                </a:solidFill>
              </a:rPr>
              <a:t>101 realizations</a:t>
            </a:r>
          </a:p>
          <a:p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l="17126" t="36004" r="46870" b="27992"/>
          <a:stretch/>
        </p:blipFill>
        <p:spPr>
          <a:xfrm>
            <a:off x="6312024" y="2780928"/>
            <a:ext cx="5120569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16888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15480" y="2492896"/>
            <a:ext cx="9217024" cy="1015663"/>
          </a:xfrm>
          <a:prstGeom prst="rect">
            <a:avLst/>
          </a:prstGeom>
          <a:noFill/>
          <a:ln>
            <a:solidFill>
              <a:srgbClr val="0099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rgbClr val="0C406D"/>
                </a:solidFill>
              </a:rPr>
              <a:t>RESULTS</a:t>
            </a:r>
            <a:endParaRPr lang="en-GB" sz="6000" dirty="0">
              <a:solidFill>
                <a:srgbClr val="0C4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92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Results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Visual observations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6"/>
          </p:nvPr>
        </p:nvSpPr>
        <p:spPr>
          <a:xfrm>
            <a:off x="392787" y="2592959"/>
            <a:ext cx="3553072" cy="3245260"/>
          </a:xfrm>
        </p:spPr>
        <p:txBody>
          <a:bodyPr/>
          <a:lstStyle/>
          <a:p>
            <a:pPr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0C406D"/>
                </a:solidFill>
              </a:rPr>
              <a:t>Initial irregular flakes</a:t>
            </a:r>
          </a:p>
          <a:p>
            <a:pPr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0C406D"/>
                </a:solidFill>
              </a:rPr>
              <a:t>Apparently similar size between initial and final flake</a:t>
            </a:r>
          </a:p>
          <a:p>
            <a:pPr marL="0" indent="0">
              <a:buNone/>
            </a:pPr>
            <a:endParaRPr lang="en-US" sz="1800" dirty="0" smtClean="0">
              <a:solidFill>
                <a:srgbClr val="0C406D"/>
              </a:solidFill>
            </a:endParaRPr>
          </a:p>
          <a:p>
            <a:pPr marL="0" indent="0">
              <a:buNone/>
            </a:pPr>
            <a:endParaRPr lang="en-US" sz="1800" dirty="0">
              <a:solidFill>
                <a:srgbClr val="0C406D"/>
              </a:solidFill>
            </a:endParaRPr>
          </a:p>
          <a:p>
            <a:pPr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0C406D"/>
                </a:solidFill>
              </a:rPr>
              <a:t>Loss of yellow coloration</a:t>
            </a:r>
          </a:p>
          <a:p>
            <a:pPr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0C406D"/>
                </a:solidFill>
              </a:rPr>
              <a:t>Presence of small pores</a:t>
            </a:r>
          </a:p>
          <a:p>
            <a:pPr marL="0" indent="0">
              <a:buNone/>
            </a:pPr>
            <a:endParaRPr lang="en-US" dirty="0">
              <a:solidFill>
                <a:srgbClr val="0C406D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079776" y="1772816"/>
            <a:ext cx="7408702" cy="4480621"/>
            <a:chOff x="192490" y="-315101"/>
            <a:chExt cx="4427136" cy="2585861"/>
          </a:xfrm>
        </p:grpSpPr>
        <p:grpSp>
          <p:nvGrpSpPr>
            <p:cNvPr id="6" name="Group 5"/>
            <p:cNvGrpSpPr/>
            <p:nvPr/>
          </p:nvGrpSpPr>
          <p:grpSpPr>
            <a:xfrm>
              <a:off x="947817" y="-315101"/>
              <a:ext cx="3671809" cy="2585861"/>
              <a:chOff x="322977" y="-315101"/>
              <a:chExt cx="3671809" cy="2585861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322977" y="-315101"/>
                <a:ext cx="3671809" cy="1314273"/>
                <a:chOff x="322977" y="-315101"/>
                <a:chExt cx="3671809" cy="1314273"/>
              </a:xfrm>
            </p:grpSpPr>
            <p:grpSp>
              <p:nvGrpSpPr>
                <p:cNvPr id="14" name="Group 13"/>
                <p:cNvGrpSpPr/>
                <p:nvPr/>
              </p:nvGrpSpPr>
              <p:grpSpPr>
                <a:xfrm>
                  <a:off x="1650299" y="-298375"/>
                  <a:ext cx="1059976" cy="1297547"/>
                  <a:chOff x="50099" y="-298375"/>
                  <a:chExt cx="1059976" cy="1297547"/>
                </a:xfrm>
              </p:grpSpPr>
              <p:pic>
                <p:nvPicPr>
                  <p:cNvPr id="21" name="Picture 20" descr="C:\Users\Encina\Pictures\Flakes and crumbles\Flake 2 and 3\SAM_8934.JPG"/>
                  <p:cNvPicPr>
                    <a:picLocks noChangeAspect="1"/>
                  </p:cNvPicPr>
                  <p:nvPr/>
                </p:nvPicPr>
                <p:blipFill rotWithShape="1">
                  <a:blip r:embed="rId2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bright="40000" contrast="-4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4239" t="46959" r="37749" b="27294"/>
                  <a:stretch/>
                </p:blipFill>
                <p:spPr bwMode="auto">
                  <a:xfrm>
                    <a:off x="50099" y="16192"/>
                    <a:ext cx="1031240" cy="982980"/>
                  </a:xfrm>
                  <a:prstGeom prst="ellipse">
                    <a:avLst/>
                  </a:prstGeom>
                  <a:ln w="3175" cap="rnd">
                    <a:solidFill>
                      <a:srgbClr val="C8C6BD"/>
                    </a:solidFill>
                    <a:prstDash val="solid"/>
                  </a:ln>
                  <a:effectLst/>
                  <a:extLst>
                    <a:ext uri="{53640926-AAD7-44D8-BBD7-CCE9431645EC}">
                      <a14:shadowObscured xmlns:a14="http://schemas.microsoft.com/office/drawing/2010/main"/>
                    </a:ext>
                  </a:extLst>
                </p:spPr>
              </p:pic>
              <p:sp>
                <p:nvSpPr>
                  <p:cNvPr id="22" name="Text Box 17"/>
                  <p:cNvSpPr txBox="1"/>
                  <p:nvPr/>
                </p:nvSpPr>
                <p:spPr>
                  <a:xfrm>
                    <a:off x="60464" y="-298375"/>
                    <a:ext cx="1049611" cy="176557"/>
                  </a:xfrm>
                  <a:prstGeom prst="rect">
                    <a:avLst/>
                  </a:prstGeom>
                  <a:solidFill>
                    <a:schemeClr val="lt1"/>
                  </a:solidFill>
                  <a:ln w="6350">
                    <a:noFill/>
                  </a:ln>
                </p:spPr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en-US" b="1" dirty="0">
                        <a:solidFill>
                          <a:srgbClr val="0C406D"/>
                        </a:solidFill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Flake B</a:t>
                    </a:r>
                    <a:endParaRPr lang="en-GB" b="1" dirty="0">
                      <a:solidFill>
                        <a:srgbClr val="0C406D"/>
                      </a:solidFill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15" name="Group 14"/>
                <p:cNvGrpSpPr/>
                <p:nvPr/>
              </p:nvGrpSpPr>
              <p:grpSpPr>
                <a:xfrm>
                  <a:off x="322977" y="-315101"/>
                  <a:ext cx="3671809" cy="1311759"/>
                  <a:chOff x="322977" y="-322721"/>
                  <a:chExt cx="3671809" cy="1311759"/>
                </a:xfrm>
              </p:grpSpPr>
              <p:sp>
                <p:nvSpPr>
                  <p:cNvPr id="16" name="Text Box 18"/>
                  <p:cNvSpPr txBox="1"/>
                  <p:nvPr/>
                </p:nvSpPr>
                <p:spPr>
                  <a:xfrm>
                    <a:off x="2906871" y="-305995"/>
                    <a:ext cx="1087915" cy="230008"/>
                  </a:xfrm>
                  <a:prstGeom prst="rect">
                    <a:avLst/>
                  </a:prstGeom>
                  <a:solidFill>
                    <a:schemeClr val="lt1"/>
                  </a:solidFill>
                  <a:ln w="6350">
                    <a:noFill/>
                  </a:ln>
                </p:spPr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algn="ctr">
                      <a:lnSpc>
                        <a:spcPct val="107000"/>
                      </a:lnSpc>
                      <a:spcAft>
                        <a:spcPts val="800"/>
                      </a:spcAft>
                      <a:defRPr b="1">
                        <a:solidFill>
                          <a:srgbClr val="0C406D"/>
                        </a:solidFill>
                        <a:ea typeface="Calibri" panose="020F0502020204030204" pitchFamily="34" charset="0"/>
                        <a:cs typeface="Times New Roman" panose="02020603050405020304" pitchFamily="18" charset="0"/>
                      </a:defRPr>
                    </a:lvl1pPr>
                  </a:lstStyle>
                  <a:p>
                    <a:r>
                      <a:rPr lang="en-US" dirty="0"/>
                      <a:t>Flake C</a:t>
                    </a:r>
                    <a:endParaRPr lang="en-GB" dirty="0"/>
                  </a:p>
                </p:txBody>
              </p:sp>
              <p:grpSp>
                <p:nvGrpSpPr>
                  <p:cNvPr id="17" name="Group 16"/>
                  <p:cNvGrpSpPr/>
                  <p:nvPr/>
                </p:nvGrpSpPr>
                <p:grpSpPr>
                  <a:xfrm>
                    <a:off x="322977" y="-322721"/>
                    <a:ext cx="3627597" cy="1311759"/>
                    <a:chOff x="322977" y="-330341"/>
                    <a:chExt cx="3627597" cy="1311759"/>
                  </a:xfrm>
                </p:grpSpPr>
                <p:pic>
                  <p:nvPicPr>
                    <p:cNvPr id="18" name="Picture 17" descr="C:\Users\Encina\Pictures\Flakes and crumbles\Flake 1-10 sessions\SAM_8835.JPG"/>
                    <p:cNvPicPr>
                      <a:picLocks noChangeAspect="1"/>
                    </p:cNvPicPr>
                    <p:nvPr/>
                  </p:nvPicPr>
                  <p:blipFill rotWithShape="1">
                    <a:blip r:embed="rId4" cstate="print">
                      <a:extLst>
                        <a:ext uri="{BEBA8EAE-BF5A-486C-A8C5-ECC9F3942E4B}">
                          <a14:imgProps xmlns:a14="http://schemas.microsoft.com/office/drawing/2010/main">
                            <a14:imgLayer r:embed="rId5">
                              <a14:imgEffect>
                                <a14:brightnessContrast bright="40000" contrast="-40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26354" t="23392" r="43069" b="25589"/>
                    <a:stretch/>
                  </p:blipFill>
                  <p:spPr bwMode="auto">
                    <a:xfrm rot="10800000">
                      <a:off x="352018" y="-3467"/>
                      <a:ext cx="990600" cy="984885"/>
                    </a:xfrm>
                    <a:prstGeom prst="ellipse">
                      <a:avLst/>
                    </a:prstGeom>
                    <a:ln w="3175" cap="rnd">
                      <a:solidFill>
                        <a:srgbClr val="C8C6BD"/>
                      </a:solidFill>
                      <a:prstDash val="solid"/>
                    </a:ln>
                    <a:effectLst/>
                    <a:extLst>
                      <a:ext uri="{53640926-AAD7-44D8-BBD7-CCE9431645EC}">
                        <a14:shadowObscured xmlns:a14="http://schemas.microsoft.com/office/drawing/2010/main"/>
                      </a:ext>
                    </a:extLst>
                  </p:spPr>
                </p:pic>
                <p:sp>
                  <p:nvSpPr>
                    <p:cNvPr id="19" name="Text Box 16"/>
                    <p:cNvSpPr txBox="1"/>
                    <p:nvPr/>
                  </p:nvSpPr>
                  <p:spPr>
                    <a:xfrm>
                      <a:off x="322977" y="-330341"/>
                      <a:ext cx="933451" cy="210010"/>
                    </a:xfrm>
                    <a:prstGeom prst="rect">
                      <a:avLst/>
                    </a:prstGeom>
                    <a:solidFill>
                      <a:schemeClr val="lt1"/>
                    </a:solidFill>
                    <a:ln w="6350">
                      <a:noFill/>
                    </a:ln>
                  </p:spPr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b="1" dirty="0">
                          <a:solidFill>
                            <a:srgbClr val="0C406D"/>
                          </a:solidFill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Flake A</a:t>
                      </a:r>
                      <a:endParaRPr lang="en-GB" b="1" dirty="0">
                        <a:solidFill>
                          <a:srgbClr val="0C406D"/>
                        </a:solidFill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  <p:pic>
                  <p:nvPicPr>
                    <p:cNvPr id="20" name="Picture 19" descr="C:\Users\Encina\Pictures\Flakes and crumbles\Flake 2 and 3\SAM_8972.JPG"/>
                    <p:cNvPicPr>
                      <a:picLocks noChangeAspect="1"/>
                    </p:cNvPicPr>
                    <p:nvPr/>
                  </p:nvPicPr>
                  <p:blipFill rotWithShape="1">
                    <a:blip r:embed="rId6" cstate="print">
                      <a:extLst>
                        <a:ext uri="{BEBA8EAE-BF5A-486C-A8C5-ECC9F3942E4B}">
                          <a14:imgProps xmlns:a14="http://schemas.microsoft.com/office/drawing/2010/main">
                            <a14:imgLayer r:embed="rId7">
                              <a14:imgEffect>
                                <a14:brightnessContrast bright="40000" contrast="-40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3514" t="47321" r="40164" b="27215"/>
                    <a:stretch/>
                  </p:blipFill>
                  <p:spPr bwMode="auto">
                    <a:xfrm rot="17080627">
                      <a:off x="2970451" y="-7303"/>
                      <a:ext cx="960755" cy="999490"/>
                    </a:xfrm>
                    <a:prstGeom prst="ellipse">
                      <a:avLst/>
                    </a:prstGeom>
                    <a:ln w="3175" cap="rnd">
                      <a:solidFill>
                        <a:srgbClr val="C8C6BD"/>
                      </a:solidFill>
                      <a:prstDash val="solid"/>
                    </a:ln>
                    <a:effectLst/>
                    <a:extLst>
                      <a:ext uri="{53640926-AAD7-44D8-BBD7-CCE9431645EC}">
                        <a14:shadowObscured xmlns:a14="http://schemas.microsoft.com/office/drawing/2010/main"/>
                      </a:ext>
                    </a:extLst>
                  </p:spPr>
                </p:pic>
              </p:grpSp>
            </p:grpSp>
          </p:grpSp>
          <p:grpSp>
            <p:nvGrpSpPr>
              <p:cNvPr id="10" name="Group 9"/>
              <p:cNvGrpSpPr/>
              <p:nvPr/>
            </p:nvGrpSpPr>
            <p:grpSpPr>
              <a:xfrm>
                <a:off x="373380" y="1226820"/>
                <a:ext cx="3572431" cy="1043940"/>
                <a:chOff x="114300" y="0"/>
                <a:chExt cx="3572431" cy="1043940"/>
              </a:xfrm>
            </p:grpSpPr>
            <p:pic>
              <p:nvPicPr>
                <p:cNvPr id="11" name="Picture 10" descr="C:\Users\Encina\Pictures\Flakes and crumbles\2nd sessions\SAM_9051.JPG"/>
                <p:cNvPicPr>
                  <a:picLocks noChangeAspect="1"/>
                </p:cNvPicPr>
                <p:nvPr/>
              </p:nvPicPr>
              <p:blipFill rotWithShape="1">
                <a:blip r:embed="rId8" cstate="print">
                  <a:extLst>
                    <a:ext uri="{BEBA8EAE-BF5A-486C-A8C5-ECC9F3942E4B}">
                      <a14:imgProps xmlns:a14="http://schemas.microsoft.com/office/drawing/2010/main">
                        <a14:imgLayer r:embed="rId9">
                          <a14:imgEffect>
                            <a14:brightnessContrast bright="20000" contrast="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3642" t="26121" r="35642" b="30210"/>
                <a:stretch/>
              </p:blipFill>
              <p:spPr bwMode="auto">
                <a:xfrm rot="16912557">
                  <a:off x="87313" y="26987"/>
                  <a:ext cx="1043940" cy="989965"/>
                </a:xfrm>
                <a:prstGeom prst="ellipse">
                  <a:avLst/>
                </a:prstGeom>
                <a:ln w="3175" cap="rnd">
                  <a:solidFill>
                    <a:srgbClr val="C8C6BD"/>
                  </a:solidFill>
                  <a:prstDash val="solid"/>
                </a:ln>
                <a:effectLst/>
                <a:extLst>
                  <a:ext uri="{53640926-AAD7-44D8-BBD7-CCE9431645EC}">
                    <a14:shadowObscured xmlns:a14="http://schemas.microsoft.com/office/drawing/2010/main"/>
                  </a:ext>
                </a:extLst>
              </p:spPr>
            </p:pic>
            <p:pic>
              <p:nvPicPr>
                <p:cNvPr id="12" name="Picture 11" descr="C:\Users\Encina\Pictures\Flakes and crumbles\2nd sessions\SAM_9054.JPG"/>
                <p:cNvPicPr>
                  <a:picLocks noChangeAspect="1"/>
                </p:cNvPicPr>
                <p:nvPr/>
              </p:nvPicPr>
              <p:blipFill rotWithShape="1">
                <a:blip r:embed="rId10" cstate="print">
                  <a:extLst>
                    <a:ext uri="{BEBA8EAE-BF5A-486C-A8C5-ECC9F3942E4B}">
                      <a14:imgProps xmlns:a14="http://schemas.microsoft.com/office/drawing/2010/main">
                        <a14:imgLayer r:embed="rId11">
                          <a14:imgEffect>
                            <a14:brightnessContrast bright="20000" contrast="-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9492" t="39282" r="34711" b="22034"/>
                <a:stretch/>
              </p:blipFill>
              <p:spPr bwMode="auto">
                <a:xfrm rot="15112265">
                  <a:off x="1411855" y="35488"/>
                  <a:ext cx="989965" cy="989965"/>
                </a:xfrm>
                <a:prstGeom prst="ellipse">
                  <a:avLst/>
                </a:prstGeom>
                <a:ln w="3175" cap="rnd">
                  <a:solidFill>
                    <a:srgbClr val="C8C6BD"/>
                  </a:solidFill>
                  <a:prstDash val="solid"/>
                </a:ln>
                <a:effectLst/>
                <a:extLst>
                  <a:ext uri="{53640926-AAD7-44D8-BBD7-CCE9431645EC}">
                    <a14:shadowObscured xmlns:a14="http://schemas.microsoft.com/office/drawing/2010/main"/>
                  </a:ext>
                </a:extLst>
              </p:spPr>
            </p:pic>
            <p:pic>
              <p:nvPicPr>
                <p:cNvPr id="13" name="Picture 12" descr="C:\Users\Encina\Pictures\Flakes and crumbles\2nd sessions\SAM_9064.JPG"/>
                <p:cNvPicPr>
                  <a:picLocks noChangeAspect="1"/>
                </p:cNvPicPr>
                <p:nvPr/>
              </p:nvPicPr>
              <p:blipFill rotWithShape="1">
                <a:blip r:embed="rId12" cstate="print">
                  <a:extLst>
                    <a:ext uri="{BEBA8EAE-BF5A-486C-A8C5-ECC9F3942E4B}">
                      <a14:imgProps xmlns:a14="http://schemas.microsoft.com/office/drawing/2010/main">
                        <a14:imgLayer r:embed="rId13">
                          <a14:imgEffect>
                            <a14:brightnessContrast bright="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8165" t="38484" r="33444" b="18641"/>
                <a:stretch/>
              </p:blipFill>
              <p:spPr bwMode="auto">
                <a:xfrm rot="5400000">
                  <a:off x="2700259" y="7936"/>
                  <a:ext cx="982980" cy="989965"/>
                </a:xfrm>
                <a:prstGeom prst="ellipse">
                  <a:avLst/>
                </a:prstGeom>
                <a:ln w="3175" cap="rnd">
                  <a:solidFill>
                    <a:srgbClr val="C8C6BD"/>
                  </a:solidFill>
                  <a:prstDash val="solid"/>
                </a:ln>
                <a:effectLst/>
                <a:extLst>
                  <a:ext uri="{53640926-AAD7-44D8-BBD7-CCE9431645EC}">
                    <a14:shadowObscured xmlns:a14="http://schemas.microsoft.com/office/drawing/2010/main"/>
                  </a:ext>
                </a:extLst>
              </p:spPr>
            </p:pic>
          </p:grpSp>
        </p:grpSp>
        <p:sp>
          <p:nvSpPr>
            <p:cNvPr id="7" name="Text Box 29"/>
            <p:cNvSpPr txBox="1"/>
            <p:nvPr/>
          </p:nvSpPr>
          <p:spPr>
            <a:xfrm>
              <a:off x="192491" y="292457"/>
              <a:ext cx="701040" cy="28194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dirty="0">
                  <a:solidFill>
                    <a:srgbClr val="0C406D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Initial</a:t>
              </a:r>
              <a:endParaRPr lang="en-GB" sz="1600" dirty="0">
                <a:solidFill>
                  <a:srgbClr val="0C406D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Text Box 30"/>
            <p:cNvSpPr txBox="1"/>
            <p:nvPr/>
          </p:nvSpPr>
          <p:spPr>
            <a:xfrm>
              <a:off x="192490" y="1588769"/>
              <a:ext cx="701040" cy="28194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lnSpc>
                  <a:spcPct val="107000"/>
                </a:lnSpc>
                <a:spcAft>
                  <a:spcPts val="800"/>
                </a:spcAft>
                <a:defRPr>
                  <a:solidFill>
                    <a:srgbClr val="0C406D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defRPr>
              </a:lvl1pPr>
            </a:lstStyle>
            <a:p>
              <a:r>
                <a:rPr lang="en-GB" dirty="0"/>
                <a:t>Final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7594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Results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Mass balance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6"/>
          </p:nvPr>
        </p:nvSpPr>
        <p:spPr>
          <a:xfrm>
            <a:off x="695400" y="2510965"/>
            <a:ext cx="4355864" cy="288032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0C406D"/>
                </a:solidFill>
              </a:rPr>
              <a:t>Average of three different flakes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0C406D"/>
                </a:solidFill>
              </a:rPr>
              <a:t>78% of the flake remains</a:t>
            </a:r>
            <a:r>
              <a:rPr lang="en-US" sz="1800" dirty="0">
                <a:solidFill>
                  <a:srgbClr val="0C406D"/>
                </a:solidFill>
                <a:sym typeface="Wingdings" panose="05000000000000000000" pitchFamily="2" charset="2"/>
              </a:rPr>
              <a:t> IHE formulation difficult to dissolve</a:t>
            </a:r>
            <a:endParaRPr lang="en-US" sz="1800" dirty="0">
              <a:solidFill>
                <a:srgbClr val="0C406D"/>
              </a:solidFill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0C406D"/>
                </a:solidFill>
              </a:rPr>
              <a:t>38% NTO was dissolved against 27% DNAN and 28% RDX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0C406D"/>
                </a:solidFill>
                <a:sym typeface="Wingdings" panose="05000000000000000000" pitchFamily="2" charset="2"/>
              </a:rPr>
              <a:t>NTO dissolves faster of the matrix  pores in the flake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3048023467"/>
              </p:ext>
            </p:extLst>
          </p:nvPr>
        </p:nvGraphicFramePr>
        <p:xfrm>
          <a:off x="5699956" y="1700808"/>
          <a:ext cx="5968470" cy="45006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705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Results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07988" y="1268760"/>
            <a:ext cx="11376644" cy="792163"/>
          </a:xfrm>
        </p:spPr>
        <p:txBody>
          <a:bodyPr/>
          <a:lstStyle/>
          <a:p>
            <a:r>
              <a:rPr lang="en-US" dirty="0"/>
              <a:t>Dissolved cumulative mass over time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6"/>
          </p:nvPr>
        </p:nvSpPr>
        <p:spPr>
          <a:xfrm>
            <a:off x="1065412" y="5013176"/>
            <a:ext cx="9279060" cy="1656184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C406D"/>
                </a:solidFill>
              </a:rPr>
              <a:t>Same tendency in all flakes </a:t>
            </a:r>
            <a:r>
              <a:rPr lang="en-US" sz="1600" dirty="0">
                <a:solidFill>
                  <a:srgbClr val="0C406D"/>
                </a:solidFill>
                <a:sym typeface="Wingdings" panose="05000000000000000000" pitchFamily="2" charset="2"/>
              </a:rPr>
              <a:t>--&gt; dissolves faster when the surface contact is </a:t>
            </a:r>
            <a:r>
              <a:rPr lang="en-US" sz="1600" dirty="0" smtClean="0">
                <a:solidFill>
                  <a:srgbClr val="0C406D"/>
                </a:solidFill>
                <a:sym typeface="Wingdings" panose="05000000000000000000" pitchFamily="2" charset="2"/>
              </a:rPr>
              <a:t>bigger</a:t>
            </a:r>
            <a:endParaRPr lang="en-US" sz="1600" dirty="0">
              <a:solidFill>
                <a:srgbClr val="0C406D"/>
              </a:solidFill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C406D"/>
                </a:solidFill>
                <a:sym typeface="Wingdings" panose="05000000000000000000" pitchFamily="2" charset="2"/>
              </a:rPr>
              <a:t>NTO (3 sections): first quickly dissolves, then dissolution rate decrease (except flake 3)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C406D"/>
                </a:solidFill>
                <a:sym typeface="Wingdings" panose="05000000000000000000" pitchFamily="2" charset="2"/>
              </a:rPr>
              <a:t>DNAN (2 sections): after 50 minutes the dissolution rate decrease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C406D"/>
                </a:solidFill>
                <a:sym typeface="Wingdings" panose="05000000000000000000" pitchFamily="2" charset="2"/>
              </a:rPr>
              <a:t>RDX (2 sections)  similar </a:t>
            </a:r>
            <a:r>
              <a:rPr lang="en-US" sz="1600" dirty="0" err="1">
                <a:solidFill>
                  <a:srgbClr val="0C406D"/>
                </a:solidFill>
                <a:sym typeface="Wingdings" panose="05000000000000000000" pitchFamily="2" charset="2"/>
              </a:rPr>
              <a:t>behaviour</a:t>
            </a:r>
            <a:r>
              <a:rPr lang="en-US" sz="1600" dirty="0">
                <a:solidFill>
                  <a:srgbClr val="0C406D"/>
                </a:solidFill>
                <a:sym typeface="Wingdings" panose="05000000000000000000" pitchFamily="2" charset="2"/>
              </a:rPr>
              <a:t> to DNAN, smoother curve.</a:t>
            </a:r>
            <a:endParaRPr lang="en-GB" sz="1600" dirty="0">
              <a:solidFill>
                <a:srgbClr val="0C406D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053580" y="2060919"/>
            <a:ext cx="9719998" cy="2721130"/>
            <a:chOff x="-393984" y="-2"/>
            <a:chExt cx="7115319" cy="1749526"/>
          </a:xfrm>
        </p:grpSpPr>
        <p:graphicFrame>
          <p:nvGraphicFramePr>
            <p:cNvPr id="6" name="Chart 5"/>
            <p:cNvGraphicFramePr/>
            <p:nvPr>
              <p:extLst>
                <p:ext uri="{D42A27DB-BD31-4B8C-83A1-F6EECF244321}">
                  <p14:modId xmlns:p14="http://schemas.microsoft.com/office/powerpoint/2010/main" val="147924231"/>
                </p:ext>
              </p:extLst>
            </p:nvPr>
          </p:nvGraphicFramePr>
          <p:xfrm>
            <a:off x="-393984" y="0"/>
            <a:ext cx="2371773" cy="174952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7" name="Chart 6"/>
            <p:cNvGraphicFramePr/>
            <p:nvPr>
              <p:extLst>
                <p:ext uri="{D42A27DB-BD31-4B8C-83A1-F6EECF244321}">
                  <p14:modId xmlns:p14="http://schemas.microsoft.com/office/powerpoint/2010/main" val="2154075419"/>
                </p:ext>
              </p:extLst>
            </p:nvPr>
          </p:nvGraphicFramePr>
          <p:xfrm>
            <a:off x="4349561" y="-2"/>
            <a:ext cx="2371774" cy="174952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8" name="Chart 7"/>
            <p:cNvGraphicFramePr/>
            <p:nvPr>
              <p:extLst>
                <p:ext uri="{D42A27DB-BD31-4B8C-83A1-F6EECF244321}">
                  <p14:modId xmlns:p14="http://schemas.microsoft.com/office/powerpoint/2010/main" val="1095492840"/>
                </p:ext>
              </p:extLst>
            </p:nvPr>
          </p:nvGraphicFramePr>
          <p:xfrm>
            <a:off x="1977789" y="-1"/>
            <a:ext cx="2371774" cy="174952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5867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Results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Experimental dissolution rates</a:t>
            </a:r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5781052"/>
              </p:ext>
            </p:extLst>
          </p:nvPr>
        </p:nvGraphicFramePr>
        <p:xfrm>
          <a:off x="623392" y="2420888"/>
          <a:ext cx="4752528" cy="34330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8132">
                  <a:extLst>
                    <a:ext uri="{9D8B030D-6E8A-4147-A177-3AD203B41FA5}">
                      <a16:colId xmlns:a16="http://schemas.microsoft.com/office/drawing/2014/main" val="59123322"/>
                    </a:ext>
                  </a:extLst>
                </a:gridCol>
                <a:gridCol w="1188132">
                  <a:extLst>
                    <a:ext uri="{9D8B030D-6E8A-4147-A177-3AD203B41FA5}">
                      <a16:colId xmlns:a16="http://schemas.microsoft.com/office/drawing/2014/main" val="866357342"/>
                    </a:ext>
                  </a:extLst>
                </a:gridCol>
                <a:gridCol w="1188132">
                  <a:extLst>
                    <a:ext uri="{9D8B030D-6E8A-4147-A177-3AD203B41FA5}">
                      <a16:colId xmlns:a16="http://schemas.microsoft.com/office/drawing/2014/main" val="663460607"/>
                    </a:ext>
                  </a:extLst>
                </a:gridCol>
                <a:gridCol w="1188132">
                  <a:extLst>
                    <a:ext uri="{9D8B030D-6E8A-4147-A177-3AD203B41FA5}">
                      <a16:colId xmlns:a16="http://schemas.microsoft.com/office/drawing/2014/main" val="3034977858"/>
                    </a:ext>
                  </a:extLst>
                </a:gridCol>
              </a:tblGrid>
              <a:tr h="6192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C406D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GB" sz="1600" dirty="0">
                        <a:solidFill>
                          <a:srgbClr val="0C406D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522" marR="385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C406D"/>
                          </a:solidFill>
                          <a:effectLst/>
                          <a:latin typeface="+mn-lt"/>
                        </a:rPr>
                        <a:t>Dissolution rate (mg min</a:t>
                      </a:r>
                      <a:r>
                        <a:rPr lang="en-GB" sz="1600" baseline="30000" dirty="0">
                          <a:solidFill>
                            <a:srgbClr val="0C406D"/>
                          </a:solidFill>
                          <a:effectLst/>
                          <a:latin typeface="+mn-lt"/>
                        </a:rPr>
                        <a:t>-1</a:t>
                      </a:r>
                      <a:r>
                        <a:rPr lang="en-GB" sz="1600" dirty="0">
                          <a:solidFill>
                            <a:srgbClr val="0C406D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en-GB" sz="1600" dirty="0">
                        <a:solidFill>
                          <a:srgbClr val="0C406D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522" marR="385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1233966"/>
                  </a:ext>
                </a:extLst>
              </a:tr>
              <a:tr h="6192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C406D"/>
                          </a:solidFill>
                          <a:effectLst/>
                          <a:latin typeface="+mn-lt"/>
                        </a:rPr>
                        <a:t>Time (min)</a:t>
                      </a:r>
                      <a:endParaRPr lang="en-GB" sz="1600" dirty="0">
                        <a:solidFill>
                          <a:srgbClr val="0C406D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522" marR="385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NTO</a:t>
                      </a:r>
                      <a:endParaRPr lang="en-GB" sz="16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522" marR="385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DNAN</a:t>
                      </a:r>
                      <a:endParaRPr lang="en-GB" sz="1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522" marR="385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RDX</a:t>
                      </a:r>
                      <a:endParaRPr lang="en-GB" sz="16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522" marR="385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2130504"/>
                  </a:ext>
                </a:extLst>
              </a:tr>
              <a:tr h="6192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C406D"/>
                          </a:solidFill>
                          <a:effectLst/>
                          <a:latin typeface="+mn-lt"/>
                        </a:rPr>
                        <a:t>0-15</a:t>
                      </a:r>
                      <a:endParaRPr lang="en-GB" sz="1600" dirty="0">
                        <a:solidFill>
                          <a:srgbClr val="0C406D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522" marR="385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0.26</a:t>
                      </a:r>
                      <a:r>
                        <a:rPr lang="en-GB" sz="16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± 0.11</a:t>
                      </a:r>
                      <a:endParaRPr lang="en-GB" sz="16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522" marR="385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0.056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± 0.02</a:t>
                      </a:r>
                      <a:endParaRPr lang="en-GB" sz="1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522" marR="385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0.026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± 0.008</a:t>
                      </a:r>
                      <a:endParaRPr lang="en-GB" sz="16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522" marR="385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5181836"/>
                  </a:ext>
                </a:extLst>
              </a:tr>
              <a:tr h="6192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C406D"/>
                          </a:solidFill>
                          <a:effectLst/>
                          <a:latin typeface="+mn-lt"/>
                        </a:rPr>
                        <a:t>15-50</a:t>
                      </a:r>
                      <a:endParaRPr lang="en-GB" sz="1600" dirty="0">
                        <a:solidFill>
                          <a:srgbClr val="0C406D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522" marR="385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0.105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± 0.03</a:t>
                      </a:r>
                      <a:endParaRPr lang="en-GB" sz="16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522" marR="385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9453480"/>
                  </a:ext>
                </a:extLst>
              </a:tr>
              <a:tr h="6192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C406D"/>
                          </a:solidFill>
                          <a:effectLst/>
                          <a:latin typeface="+mn-lt"/>
                        </a:rPr>
                        <a:t>50-100</a:t>
                      </a:r>
                      <a:endParaRPr lang="en-GB" sz="1600" dirty="0">
                        <a:solidFill>
                          <a:srgbClr val="0C406D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522" marR="385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0.057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± 0.03</a:t>
                      </a:r>
                      <a:endParaRPr lang="en-GB" sz="16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522" marR="385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0.033 </a:t>
                      </a:r>
                      <a:r>
                        <a:rPr lang="en-GB" sz="1600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± 0.01</a:t>
                      </a:r>
                      <a:endParaRPr lang="en-GB" sz="1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522" marR="385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0.014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± 0.006</a:t>
                      </a:r>
                      <a:endParaRPr lang="en-GB" sz="16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522" marR="385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414309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879976" y="2427012"/>
            <a:ext cx="576064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C406D"/>
                </a:solidFill>
              </a:rPr>
              <a:t>Obtained by </a:t>
            </a:r>
            <a:r>
              <a:rPr lang="en-US" dirty="0" smtClean="0">
                <a:solidFill>
                  <a:srgbClr val="0C406D"/>
                </a:solidFill>
              </a:rPr>
              <a:t>calculating </a:t>
            </a:r>
            <a:r>
              <a:rPr lang="en-US" dirty="0">
                <a:solidFill>
                  <a:srgbClr val="0C406D"/>
                </a:solidFill>
              </a:rPr>
              <a:t>the slope of the cumulative mass (mg) over time (min)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C406D"/>
                </a:solidFill>
              </a:rPr>
              <a:t>Dissolution rates NTO &gt; DNAN &gt; RDX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C406D"/>
                </a:solidFill>
              </a:rPr>
              <a:t>NTO dissolves 4 times slower after 15 minutes, and 8 times slower after 50 minutes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C406D"/>
                </a:solidFill>
              </a:rPr>
              <a:t>High standard deviation in NTO data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C406D"/>
                </a:solidFill>
              </a:rPr>
              <a:t>DNAN and RDX dissolution rates reduced 30-50% after 50 minutes</a:t>
            </a:r>
            <a:endParaRPr lang="en-GB" dirty="0">
              <a:solidFill>
                <a:srgbClr val="0C406D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841648" y="3051184"/>
            <a:ext cx="1152127" cy="280280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999657" y="3055489"/>
            <a:ext cx="2376263" cy="279849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624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Results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551384" y="1314447"/>
            <a:ext cx="11376644" cy="503957"/>
          </a:xfrm>
        </p:spPr>
        <p:txBody>
          <a:bodyPr/>
          <a:lstStyle/>
          <a:p>
            <a:r>
              <a:rPr lang="en-US" dirty="0"/>
              <a:t>GoldSim simulations using a stochastic approach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407988" y="1988840"/>
            <a:ext cx="6847194" cy="4447854"/>
            <a:chOff x="0" y="-1275"/>
            <a:chExt cx="6101080" cy="3600455"/>
          </a:xfrm>
        </p:grpSpPr>
        <p:grpSp>
          <p:nvGrpSpPr>
            <p:cNvPr id="6" name="Group 5"/>
            <p:cNvGrpSpPr/>
            <p:nvPr/>
          </p:nvGrpSpPr>
          <p:grpSpPr>
            <a:xfrm>
              <a:off x="0" y="-1275"/>
              <a:ext cx="6101080" cy="3596645"/>
              <a:chOff x="12700" y="-1275"/>
              <a:chExt cx="6101080" cy="3596645"/>
            </a:xfrm>
          </p:grpSpPr>
          <p:graphicFrame>
            <p:nvGraphicFramePr>
              <p:cNvPr id="8" name="Chart 7"/>
              <p:cNvGraphicFramePr/>
              <p:nvPr>
                <p:extLst>
                  <p:ext uri="{D42A27DB-BD31-4B8C-83A1-F6EECF244321}">
                    <p14:modId xmlns:p14="http://schemas.microsoft.com/office/powerpoint/2010/main" val="2241573737"/>
                  </p:ext>
                </p:extLst>
              </p:nvPr>
            </p:nvGraphicFramePr>
            <p:xfrm>
              <a:off x="12700" y="0"/>
              <a:ext cx="3041650" cy="179959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graphicFrame>
            <p:nvGraphicFramePr>
              <p:cNvPr id="9" name="Chart 8"/>
              <p:cNvGraphicFramePr/>
              <p:nvPr>
                <p:extLst>
                  <p:ext uri="{D42A27DB-BD31-4B8C-83A1-F6EECF244321}">
                    <p14:modId xmlns:p14="http://schemas.microsoft.com/office/powerpoint/2010/main" val="3116946071"/>
                  </p:ext>
                </p:extLst>
              </p:nvPr>
            </p:nvGraphicFramePr>
            <p:xfrm>
              <a:off x="3051175" y="-1275"/>
              <a:ext cx="3059430" cy="180086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graphicFrame>
            <p:nvGraphicFramePr>
              <p:cNvPr id="10" name="Chart 9"/>
              <p:cNvGraphicFramePr/>
              <p:nvPr>
                <p:extLst>
                  <p:ext uri="{D42A27DB-BD31-4B8C-83A1-F6EECF244321}">
                    <p14:modId xmlns:p14="http://schemas.microsoft.com/office/powerpoint/2010/main" val="1475865684"/>
                  </p:ext>
                </p:extLst>
              </p:nvPr>
            </p:nvGraphicFramePr>
            <p:xfrm>
              <a:off x="3054350" y="1799590"/>
              <a:ext cx="3059430" cy="179578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</p:grpSp>
        <p:graphicFrame>
          <p:nvGraphicFramePr>
            <p:cNvPr id="7" name="Chart 6"/>
            <p:cNvGraphicFramePr/>
            <p:nvPr>
              <p:extLst>
                <p:ext uri="{D42A27DB-BD31-4B8C-83A1-F6EECF244321}">
                  <p14:modId xmlns:p14="http://schemas.microsoft.com/office/powerpoint/2010/main" val="3034962071"/>
                </p:ext>
              </p:extLst>
            </p:nvPr>
          </p:nvGraphicFramePr>
          <p:xfrm>
            <a:off x="0" y="1799590"/>
            <a:ext cx="3035300" cy="179959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</p:grpSp>
      <p:sp>
        <p:nvSpPr>
          <p:cNvPr id="4" name="TextBox 3"/>
          <p:cNvSpPr txBox="1"/>
          <p:nvPr/>
        </p:nvSpPr>
        <p:spPr>
          <a:xfrm>
            <a:off x="7248055" y="5944250"/>
            <a:ext cx="2808312" cy="492443"/>
          </a:xfrm>
          <a:prstGeom prst="rect">
            <a:avLst/>
          </a:prstGeom>
          <a:noFill/>
          <a:ln>
            <a:solidFill>
              <a:srgbClr val="0C406D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- - - -</a:t>
            </a:r>
            <a:r>
              <a:rPr lang="en-US" sz="1200" dirty="0" smtClean="0"/>
              <a:t> </a:t>
            </a:r>
            <a:r>
              <a:rPr lang="en-US" sz="1100" dirty="0"/>
              <a:t>GS minimum</a:t>
            </a:r>
            <a:r>
              <a:rPr lang="en-US" sz="1200" dirty="0"/>
              <a:t>; </a:t>
            </a:r>
            <a:r>
              <a:rPr lang="en-GB" sz="1050" b="1" dirty="0" smtClean="0">
                <a:solidFill>
                  <a:schemeClr val="accent6"/>
                </a:solidFill>
              </a:rPr>
              <a:t>-- • --</a:t>
            </a:r>
            <a:r>
              <a:rPr lang="en-GB" sz="1050" dirty="0" smtClean="0"/>
              <a:t> </a:t>
            </a:r>
            <a:r>
              <a:rPr lang="en-GB" sz="1100" dirty="0"/>
              <a:t>GS </a:t>
            </a:r>
            <a:r>
              <a:rPr lang="en-GB" sz="1100" dirty="0" smtClean="0"/>
              <a:t>maximum</a:t>
            </a:r>
            <a:r>
              <a:rPr lang="en-US" sz="1200" dirty="0" smtClean="0"/>
              <a:t>; </a:t>
            </a:r>
          </a:p>
          <a:p>
            <a:r>
              <a:rPr lang="en-US" sz="1200" b="1" dirty="0" smtClean="0"/>
              <a:t>…</a:t>
            </a:r>
            <a:r>
              <a:rPr lang="en-US" sz="1200" dirty="0" smtClean="0"/>
              <a:t> </a:t>
            </a:r>
            <a:r>
              <a:rPr lang="en-US" sz="1100" dirty="0"/>
              <a:t>GS average</a:t>
            </a:r>
            <a:r>
              <a:rPr lang="en-US" sz="1200" dirty="0"/>
              <a:t>; </a:t>
            </a:r>
            <a:r>
              <a:rPr lang="en-GB" sz="1400" dirty="0"/>
              <a:t>•</a:t>
            </a:r>
            <a:r>
              <a:rPr lang="en-GB" sz="1200" dirty="0"/>
              <a:t> experimental (</a:t>
            </a:r>
            <a:r>
              <a:rPr lang="en-GB" sz="1100" dirty="0"/>
              <a:t>Flake 3)</a:t>
            </a:r>
            <a:endParaRPr lang="en-US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7656149" y="2557748"/>
            <a:ext cx="41044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C406D"/>
                </a:solidFill>
              </a:rPr>
              <a:t>Experiential dissolution rates added as stochastic inputs.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C406D"/>
                </a:solidFill>
              </a:rPr>
              <a:t>Comparison between average, maximum and minimum mass dissolved over time. 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C406D"/>
                </a:solidFill>
              </a:rPr>
              <a:t>Experimental dissolved mass are inside the range simulated in all the cases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C406D"/>
                </a:solidFill>
              </a:rPr>
              <a:t>Model not validated yet</a:t>
            </a:r>
          </a:p>
        </p:txBody>
      </p:sp>
    </p:spTree>
    <p:extLst>
      <p:ext uri="{BB962C8B-B14F-4D97-AF65-F5344CB8AC3E}">
        <p14:creationId xmlns:p14="http://schemas.microsoft.com/office/powerpoint/2010/main" val="372645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Results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Estimation of time needed to dissolve the flakes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6"/>
            <p:extLst>
              <p:ext uri="{D42A27DB-BD31-4B8C-83A1-F6EECF244321}">
                <p14:modId xmlns:p14="http://schemas.microsoft.com/office/powerpoint/2010/main" val="2891932236"/>
              </p:ext>
            </p:extLst>
          </p:nvPr>
        </p:nvGraphicFramePr>
        <p:xfrm>
          <a:off x="5015880" y="2349153"/>
          <a:ext cx="6264699" cy="19404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94957">
                  <a:extLst>
                    <a:ext uri="{9D8B030D-6E8A-4147-A177-3AD203B41FA5}">
                      <a16:colId xmlns:a16="http://schemas.microsoft.com/office/drawing/2014/main" val="4139590023"/>
                    </a:ext>
                  </a:extLst>
                </a:gridCol>
                <a:gridCol w="894957">
                  <a:extLst>
                    <a:ext uri="{9D8B030D-6E8A-4147-A177-3AD203B41FA5}">
                      <a16:colId xmlns:a16="http://schemas.microsoft.com/office/drawing/2014/main" val="1637777421"/>
                    </a:ext>
                  </a:extLst>
                </a:gridCol>
                <a:gridCol w="894957">
                  <a:extLst>
                    <a:ext uri="{9D8B030D-6E8A-4147-A177-3AD203B41FA5}">
                      <a16:colId xmlns:a16="http://schemas.microsoft.com/office/drawing/2014/main" val="962721328"/>
                    </a:ext>
                  </a:extLst>
                </a:gridCol>
                <a:gridCol w="894957">
                  <a:extLst>
                    <a:ext uri="{9D8B030D-6E8A-4147-A177-3AD203B41FA5}">
                      <a16:colId xmlns:a16="http://schemas.microsoft.com/office/drawing/2014/main" val="2971547877"/>
                    </a:ext>
                  </a:extLst>
                </a:gridCol>
                <a:gridCol w="894957">
                  <a:extLst>
                    <a:ext uri="{9D8B030D-6E8A-4147-A177-3AD203B41FA5}">
                      <a16:colId xmlns:a16="http://schemas.microsoft.com/office/drawing/2014/main" val="2213311867"/>
                    </a:ext>
                  </a:extLst>
                </a:gridCol>
                <a:gridCol w="894957">
                  <a:extLst>
                    <a:ext uri="{9D8B030D-6E8A-4147-A177-3AD203B41FA5}">
                      <a16:colId xmlns:a16="http://schemas.microsoft.com/office/drawing/2014/main" val="2601950723"/>
                    </a:ext>
                  </a:extLst>
                </a:gridCol>
                <a:gridCol w="894957">
                  <a:extLst>
                    <a:ext uri="{9D8B030D-6E8A-4147-A177-3AD203B41FA5}">
                      <a16:colId xmlns:a16="http://schemas.microsoft.com/office/drawing/2014/main" val="1445673025"/>
                    </a:ext>
                  </a:extLst>
                </a:gridCol>
              </a:tblGrid>
              <a:tr h="358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C406D"/>
                          </a:solidFill>
                          <a:effectLst/>
                        </a:rPr>
                        <a:t> </a:t>
                      </a:r>
                      <a:endParaRPr lang="en-GB" sz="1400" dirty="0">
                        <a:solidFill>
                          <a:srgbClr val="0C406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C406D"/>
                          </a:solidFill>
                          <a:effectLst/>
                        </a:rPr>
                        <a:t>NTO</a:t>
                      </a:r>
                      <a:endParaRPr lang="en-GB" sz="1600" dirty="0">
                        <a:solidFill>
                          <a:srgbClr val="0C406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C406D"/>
                          </a:solidFill>
                          <a:effectLst/>
                        </a:rPr>
                        <a:t>DNAN</a:t>
                      </a:r>
                      <a:endParaRPr lang="en-GB" sz="1600" dirty="0">
                        <a:solidFill>
                          <a:srgbClr val="0C406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C406D"/>
                          </a:solidFill>
                          <a:effectLst/>
                        </a:rPr>
                        <a:t>RDX</a:t>
                      </a:r>
                      <a:endParaRPr lang="en-GB" sz="1600" dirty="0">
                        <a:solidFill>
                          <a:srgbClr val="0C406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6676689"/>
                  </a:ext>
                </a:extLst>
              </a:tr>
              <a:tr h="5053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C406D"/>
                          </a:solidFill>
                          <a:effectLst/>
                        </a:rPr>
                        <a:t> </a:t>
                      </a:r>
                      <a:endParaRPr lang="en-GB" sz="1400">
                        <a:solidFill>
                          <a:srgbClr val="0C406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C406D"/>
                          </a:solidFill>
                          <a:effectLst/>
                        </a:rPr>
                        <a:t>GoldSim (minutes)</a:t>
                      </a:r>
                      <a:endParaRPr lang="en-GB" sz="1200" dirty="0">
                        <a:solidFill>
                          <a:srgbClr val="0C406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C406D"/>
                          </a:solidFill>
                          <a:effectLst/>
                        </a:rPr>
                        <a:t>Estimation (months)</a:t>
                      </a:r>
                      <a:endParaRPr lang="en-GB" sz="1200" dirty="0">
                        <a:solidFill>
                          <a:srgbClr val="0C406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C406D"/>
                          </a:solidFill>
                          <a:effectLst/>
                        </a:rPr>
                        <a:t>GoldSim (minutes)</a:t>
                      </a:r>
                      <a:endParaRPr lang="en-GB" sz="1200" dirty="0">
                        <a:solidFill>
                          <a:srgbClr val="0C406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C406D"/>
                          </a:solidFill>
                          <a:effectLst/>
                        </a:rPr>
                        <a:t>Estimation (months)</a:t>
                      </a:r>
                      <a:endParaRPr lang="en-GB" sz="1200" dirty="0">
                        <a:solidFill>
                          <a:srgbClr val="0C406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C406D"/>
                          </a:solidFill>
                          <a:effectLst/>
                        </a:rPr>
                        <a:t>GoldSim (minutes)</a:t>
                      </a:r>
                      <a:endParaRPr lang="en-GB" sz="1200" dirty="0">
                        <a:solidFill>
                          <a:srgbClr val="0C406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C406D"/>
                          </a:solidFill>
                          <a:effectLst/>
                        </a:rPr>
                        <a:t>Estimation (months)</a:t>
                      </a:r>
                      <a:endParaRPr lang="en-GB" sz="1200" dirty="0">
                        <a:solidFill>
                          <a:srgbClr val="0C406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0974582"/>
                  </a:ext>
                </a:extLst>
              </a:tr>
              <a:tr h="358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C406D"/>
                          </a:solidFill>
                          <a:effectLst/>
                        </a:rPr>
                        <a:t>Flake A</a:t>
                      </a:r>
                      <a:endParaRPr lang="en-GB" sz="1600" dirty="0">
                        <a:solidFill>
                          <a:srgbClr val="0C406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C406D"/>
                          </a:solidFill>
                          <a:effectLst/>
                        </a:rPr>
                        <a:t>403 </a:t>
                      </a:r>
                      <a:endParaRPr lang="en-GB" sz="1600" dirty="0">
                        <a:solidFill>
                          <a:srgbClr val="0C406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C406D"/>
                          </a:solidFill>
                          <a:effectLst/>
                        </a:rPr>
                        <a:t>12</a:t>
                      </a:r>
                      <a:endParaRPr lang="en-GB" sz="1600" dirty="0">
                        <a:solidFill>
                          <a:srgbClr val="0C406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C406D"/>
                          </a:solidFill>
                          <a:effectLst/>
                        </a:rPr>
                        <a:t>469</a:t>
                      </a:r>
                      <a:endParaRPr lang="en-GB" sz="1600">
                        <a:solidFill>
                          <a:srgbClr val="0C406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C406D"/>
                          </a:solidFill>
                          <a:effectLst/>
                        </a:rPr>
                        <a:t>14</a:t>
                      </a:r>
                      <a:endParaRPr lang="en-GB" sz="1600">
                        <a:solidFill>
                          <a:srgbClr val="0C406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C406D"/>
                          </a:solidFill>
                          <a:effectLst/>
                        </a:rPr>
                        <a:t>531</a:t>
                      </a:r>
                      <a:endParaRPr lang="en-GB" sz="1600">
                        <a:solidFill>
                          <a:srgbClr val="0C406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C406D"/>
                          </a:solidFill>
                          <a:effectLst/>
                        </a:rPr>
                        <a:t>16</a:t>
                      </a:r>
                      <a:endParaRPr lang="en-GB" sz="1600">
                        <a:solidFill>
                          <a:srgbClr val="0C406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0109762"/>
                  </a:ext>
                </a:extLst>
              </a:tr>
              <a:tr h="358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C406D"/>
                          </a:solidFill>
                          <a:effectLst/>
                        </a:rPr>
                        <a:t>Flake B</a:t>
                      </a:r>
                      <a:endParaRPr lang="en-GB" sz="1600">
                        <a:solidFill>
                          <a:srgbClr val="0C406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C406D"/>
                          </a:solidFill>
                          <a:effectLst/>
                        </a:rPr>
                        <a:t>186</a:t>
                      </a:r>
                      <a:endParaRPr lang="en-GB" sz="1600" dirty="0">
                        <a:solidFill>
                          <a:srgbClr val="0C406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C406D"/>
                          </a:solidFill>
                          <a:effectLst/>
                        </a:rPr>
                        <a:t>6</a:t>
                      </a:r>
                      <a:endParaRPr lang="en-GB" sz="1600" dirty="0">
                        <a:solidFill>
                          <a:srgbClr val="0C406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C406D"/>
                          </a:solidFill>
                          <a:effectLst/>
                        </a:rPr>
                        <a:t>246</a:t>
                      </a:r>
                      <a:endParaRPr lang="en-GB" sz="1600" dirty="0">
                        <a:solidFill>
                          <a:srgbClr val="0C406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C406D"/>
                          </a:solidFill>
                          <a:effectLst/>
                        </a:rPr>
                        <a:t>7</a:t>
                      </a:r>
                      <a:endParaRPr lang="en-GB" sz="1600" dirty="0">
                        <a:solidFill>
                          <a:srgbClr val="0C406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C406D"/>
                          </a:solidFill>
                          <a:effectLst/>
                        </a:rPr>
                        <a:t>279</a:t>
                      </a:r>
                      <a:endParaRPr lang="en-GB" sz="1600">
                        <a:solidFill>
                          <a:srgbClr val="0C406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C406D"/>
                          </a:solidFill>
                          <a:effectLst/>
                        </a:rPr>
                        <a:t>8</a:t>
                      </a:r>
                      <a:endParaRPr lang="en-GB" sz="1600">
                        <a:solidFill>
                          <a:srgbClr val="0C406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50991"/>
                  </a:ext>
                </a:extLst>
              </a:tr>
              <a:tr h="358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C406D"/>
                          </a:solidFill>
                          <a:effectLst/>
                        </a:rPr>
                        <a:t>Flake C</a:t>
                      </a:r>
                      <a:endParaRPr lang="en-GB" sz="1600">
                        <a:solidFill>
                          <a:srgbClr val="0C406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C406D"/>
                          </a:solidFill>
                          <a:effectLst/>
                        </a:rPr>
                        <a:t>468</a:t>
                      </a:r>
                      <a:endParaRPr lang="en-GB" sz="1600">
                        <a:solidFill>
                          <a:srgbClr val="0C406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C406D"/>
                          </a:solidFill>
                          <a:effectLst/>
                        </a:rPr>
                        <a:t>14</a:t>
                      </a:r>
                      <a:endParaRPr lang="en-GB" sz="1600">
                        <a:solidFill>
                          <a:srgbClr val="0C406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C406D"/>
                          </a:solidFill>
                          <a:effectLst/>
                        </a:rPr>
                        <a:t>535</a:t>
                      </a:r>
                      <a:endParaRPr lang="en-GB" sz="1600" dirty="0">
                        <a:solidFill>
                          <a:srgbClr val="0C406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C406D"/>
                          </a:solidFill>
                          <a:effectLst/>
                        </a:rPr>
                        <a:t>16</a:t>
                      </a:r>
                      <a:endParaRPr lang="en-GB" sz="1600" dirty="0">
                        <a:solidFill>
                          <a:srgbClr val="0C406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C406D"/>
                          </a:solidFill>
                          <a:effectLst/>
                        </a:rPr>
                        <a:t>606</a:t>
                      </a:r>
                      <a:endParaRPr lang="en-GB" sz="1600" dirty="0">
                        <a:solidFill>
                          <a:srgbClr val="0C406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C406D"/>
                          </a:solidFill>
                          <a:effectLst/>
                        </a:rPr>
                        <a:t>18</a:t>
                      </a:r>
                      <a:endParaRPr lang="en-GB" sz="1600" dirty="0">
                        <a:solidFill>
                          <a:srgbClr val="0C406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656994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30808" y="2371720"/>
            <a:ext cx="446449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C406D"/>
                </a:solidFill>
              </a:rPr>
              <a:t>Assumption: last dissolution rates constant overtime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C406D"/>
                </a:solidFill>
              </a:rPr>
              <a:t>Rainfall data from </a:t>
            </a:r>
            <a:r>
              <a:rPr lang="en-US" sz="1600" dirty="0" err="1">
                <a:solidFill>
                  <a:srgbClr val="0C406D"/>
                </a:solidFill>
              </a:rPr>
              <a:t>Malborough</a:t>
            </a:r>
            <a:r>
              <a:rPr lang="en-US" sz="1600" dirty="0">
                <a:solidFill>
                  <a:srgbClr val="0C406D"/>
                </a:solidFill>
              </a:rPr>
              <a:t> Weather Station (Wiltshire, UK)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C406D"/>
                </a:solidFill>
              </a:rPr>
              <a:t>Approx. 100 minutes = 3 months of rain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430808" y="4869160"/>
            <a:ext cx="1000911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C406D"/>
                </a:solidFill>
              </a:rPr>
              <a:t>NTO is the first to fully dissolve between 6 and 14 months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C406D"/>
                </a:solidFill>
              </a:rPr>
              <a:t>DNAN requires between 7 and 16 months to dissolve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C406D"/>
                </a:solidFill>
              </a:rPr>
              <a:t>RDX is the slowest to dissolve requiring between 8 and 18 months. </a:t>
            </a:r>
          </a:p>
        </p:txBody>
      </p:sp>
      <p:sp>
        <p:nvSpPr>
          <p:cNvPr id="9" name="Cloud Callout 8"/>
          <p:cNvSpPr/>
          <p:nvPr/>
        </p:nvSpPr>
        <p:spPr>
          <a:xfrm>
            <a:off x="8328248" y="4725144"/>
            <a:ext cx="2736304" cy="1424545"/>
          </a:xfrm>
          <a:prstGeom prst="cloudCallou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99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0C406D"/>
                </a:solidFill>
              </a:rPr>
              <a:t>Small flakes (30-60 mg) need roughly one year to dissolve!</a:t>
            </a:r>
            <a:endParaRPr lang="en-GB" sz="1400" b="1" dirty="0">
              <a:solidFill>
                <a:srgbClr val="0C40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52086" y="2708746"/>
            <a:ext cx="864096" cy="158089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8616283" y="2719881"/>
            <a:ext cx="864096" cy="158089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0416483" y="2708746"/>
            <a:ext cx="864096" cy="158089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71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10" grpId="0" animBg="1"/>
      <p:bldP spid="10" grpId="1" animBg="1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15480" y="2492896"/>
            <a:ext cx="9217024" cy="1015663"/>
          </a:xfrm>
          <a:prstGeom prst="rect">
            <a:avLst/>
          </a:prstGeom>
          <a:noFill/>
          <a:ln>
            <a:solidFill>
              <a:srgbClr val="0099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rgbClr val="0C406D"/>
                </a:solidFill>
              </a:rPr>
              <a:t>CONCLUSIONS</a:t>
            </a:r>
            <a:endParaRPr lang="en-GB" sz="6000" dirty="0">
              <a:solidFill>
                <a:srgbClr val="0C4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32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15480" y="2492896"/>
            <a:ext cx="9217024" cy="1015663"/>
          </a:xfrm>
          <a:prstGeom prst="rect">
            <a:avLst/>
          </a:prstGeom>
          <a:noFill/>
          <a:ln>
            <a:solidFill>
              <a:srgbClr val="0099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rgbClr val="0C406D"/>
                </a:solidFill>
              </a:rPr>
              <a:t>INTRODUCTION</a:t>
            </a:r>
            <a:endParaRPr lang="en-GB" sz="6000" dirty="0">
              <a:solidFill>
                <a:srgbClr val="0C4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39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6"/>
          </p:nvPr>
        </p:nvSpPr>
        <p:spPr>
          <a:xfrm>
            <a:off x="408607" y="1844824"/>
            <a:ext cx="10871969" cy="4608512"/>
          </a:xfrm>
        </p:spPr>
        <p:txBody>
          <a:bodyPr/>
          <a:lstStyle/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AutoNum type="arabicPeriod"/>
            </a:pPr>
            <a:r>
              <a:rPr lang="en-US" sz="1800" dirty="0">
                <a:solidFill>
                  <a:srgbClr val="0C406D"/>
                </a:solidFill>
              </a:rPr>
              <a:t>IHE residues can </a:t>
            </a:r>
            <a:r>
              <a:rPr lang="en-US" sz="1800" dirty="0" smtClean="0">
                <a:solidFill>
                  <a:srgbClr val="0C406D"/>
                </a:solidFill>
              </a:rPr>
              <a:t>remain in the environment after detonation, thus </a:t>
            </a:r>
            <a:r>
              <a:rPr lang="en-US" sz="1800" dirty="0">
                <a:solidFill>
                  <a:srgbClr val="0C406D"/>
                </a:solidFill>
              </a:rPr>
              <a:t>their presence </a:t>
            </a:r>
            <a:r>
              <a:rPr lang="en-US" sz="1800" dirty="0" smtClean="0">
                <a:solidFill>
                  <a:srgbClr val="0C406D"/>
                </a:solidFill>
              </a:rPr>
              <a:t>and toxicity in </a:t>
            </a:r>
            <a:r>
              <a:rPr lang="en-US" sz="1800" dirty="0">
                <a:solidFill>
                  <a:srgbClr val="0C406D"/>
                </a:solidFill>
              </a:rPr>
              <a:t>the environment must be correctly </a:t>
            </a:r>
            <a:r>
              <a:rPr lang="en-US" sz="1800" dirty="0" smtClean="0">
                <a:solidFill>
                  <a:srgbClr val="0C406D"/>
                </a:solidFill>
              </a:rPr>
              <a:t>assessed.</a:t>
            </a:r>
            <a:endParaRPr lang="en-US" sz="1800" dirty="0">
              <a:solidFill>
                <a:srgbClr val="0C406D"/>
              </a:solidFill>
            </a:endParaRP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AutoNum type="arabicPeriod"/>
            </a:pPr>
            <a:r>
              <a:rPr lang="en-GB" sz="1800" dirty="0">
                <a:solidFill>
                  <a:srgbClr val="0C406D"/>
                </a:solidFill>
              </a:rPr>
              <a:t>Dissolution rates are key in the movement of IHE </a:t>
            </a:r>
            <a:r>
              <a:rPr lang="en-GB" sz="1800" dirty="0" smtClean="0">
                <a:solidFill>
                  <a:srgbClr val="0C406D"/>
                </a:solidFill>
              </a:rPr>
              <a:t>to the environment as </a:t>
            </a:r>
            <a:r>
              <a:rPr lang="en-GB" sz="1800" dirty="0">
                <a:solidFill>
                  <a:srgbClr val="0C406D"/>
                </a:solidFill>
              </a:rPr>
              <a:t>they determine when and how much these chemicals pass through the soil matrix and must be experimentally measured. 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AutoNum type="arabicPeriod"/>
            </a:pPr>
            <a:r>
              <a:rPr lang="en-US" sz="1800" dirty="0">
                <a:solidFill>
                  <a:srgbClr val="0C406D"/>
                </a:solidFill>
              </a:rPr>
              <a:t>Experimental dissolution rates were very variable and not constant over time, which hampered the study of the IHE dissolution. 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AutoNum type="arabicPeriod"/>
            </a:pPr>
            <a:r>
              <a:rPr lang="en-US" sz="1800" dirty="0">
                <a:solidFill>
                  <a:srgbClr val="0C406D"/>
                </a:solidFill>
              </a:rPr>
              <a:t>Nevertheless, t</a:t>
            </a:r>
            <a:r>
              <a:rPr lang="en-GB" sz="1800" dirty="0">
                <a:solidFill>
                  <a:srgbClr val="0C406D"/>
                </a:solidFill>
              </a:rPr>
              <a:t>he stochastic model developed in GoldSim was simple but representative enough to simulate how the explosive compounds dissolve in under specific conditions.  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AutoNum type="arabicPeriod"/>
            </a:pPr>
            <a:r>
              <a:rPr lang="en-GB" sz="1800" dirty="0">
                <a:solidFill>
                  <a:srgbClr val="0C406D"/>
                </a:solidFill>
              </a:rPr>
              <a:t>This initial model developed in GoldSim needs further development but it will serve for to assess environmental risks and help remediation strategies caused by IHE   </a:t>
            </a:r>
            <a:endParaRPr lang="en-US" sz="1800" dirty="0">
              <a:solidFill>
                <a:srgbClr val="0C4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3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Thank you for your attention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2567608" y="5373216"/>
            <a:ext cx="6264696" cy="792163"/>
          </a:xfrm>
        </p:spPr>
        <p:txBody>
          <a:bodyPr/>
          <a:lstStyle/>
          <a:p>
            <a:r>
              <a:rPr lang="en-US" dirty="0"/>
              <a:t>I will be happy to answer all your questions!</a:t>
            </a:r>
            <a:endParaRPr lang="en-GB" dirty="0"/>
          </a:p>
        </p:txBody>
      </p:sp>
      <p:sp>
        <p:nvSpPr>
          <p:cNvPr id="4" name="AutoShape 2" descr="Cranfield &amp; Shrivenham - Photograph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1524" y="1808820"/>
            <a:ext cx="7776864" cy="30243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9277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799856" y="1484784"/>
            <a:ext cx="56886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hlinkClick r:id="rId3"/>
              </a:rPr>
              <a:t>encina.gutierrez-carazo@cranfield.ac.uk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6831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/>
              <a:t>Challenges </a:t>
            </a:r>
            <a:r>
              <a:rPr lang="en-US" dirty="0"/>
              <a:t>posed by Insensitive High Explosives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6"/>
          </p:nvPr>
        </p:nvSpPr>
        <p:spPr>
          <a:xfrm>
            <a:off x="407989" y="2349500"/>
            <a:ext cx="5471987" cy="3959225"/>
          </a:xfrm>
        </p:spPr>
        <p:txBody>
          <a:bodyPr/>
          <a:lstStyle/>
          <a:p>
            <a:pPr marL="357188" indent="-357188" algn="just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C406D"/>
                </a:solidFill>
              </a:rPr>
              <a:t>Insensitive High Explosives (IHE)  are explosives that are less likely to be accidentally detonated.</a:t>
            </a:r>
            <a:endParaRPr lang="en-GB" sz="1600" dirty="0">
              <a:solidFill>
                <a:srgbClr val="0C406D"/>
              </a:solidFill>
            </a:endParaRPr>
          </a:p>
          <a:p>
            <a:pPr marL="357188" indent="-357188" algn="just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0C406D"/>
                </a:solidFill>
              </a:rPr>
              <a:t>IHE fills have different </a:t>
            </a:r>
            <a:r>
              <a:rPr lang="en-GB" sz="1600" dirty="0" err="1">
                <a:solidFill>
                  <a:srgbClr val="0C406D"/>
                </a:solidFill>
              </a:rPr>
              <a:t>physico</a:t>
            </a:r>
            <a:r>
              <a:rPr lang="en-GB" sz="1600" dirty="0">
                <a:solidFill>
                  <a:srgbClr val="0C406D"/>
                </a:solidFill>
              </a:rPr>
              <a:t>-chemical properties than traditional explosives </a:t>
            </a:r>
          </a:p>
          <a:p>
            <a:pPr marL="357188" indent="-357188" algn="just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0C406D"/>
                </a:solidFill>
              </a:rPr>
              <a:t> IHE compounds are more mobile through the environment and can degrade into other chemicals that may be harmful in the environment</a:t>
            </a:r>
          </a:p>
          <a:p>
            <a:pPr marL="357188" indent="-357188" algn="just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0C406D"/>
                </a:solidFill>
              </a:rPr>
              <a:t>Little is </a:t>
            </a:r>
            <a:r>
              <a:rPr lang="en-GB" sz="1600" dirty="0" smtClean="0">
                <a:solidFill>
                  <a:srgbClr val="0C406D"/>
                </a:solidFill>
              </a:rPr>
              <a:t>still known </a:t>
            </a:r>
            <a:r>
              <a:rPr lang="en-GB" sz="1600" dirty="0">
                <a:solidFill>
                  <a:srgbClr val="0C406D"/>
                </a:solidFill>
              </a:rPr>
              <a:t>about their behaviour, toxicity and persistence in the environment.</a:t>
            </a:r>
          </a:p>
          <a:p>
            <a:pPr marL="357188" indent="-357188" algn="just">
              <a:spcBef>
                <a:spcPts val="1800"/>
              </a:spcBef>
              <a:buFont typeface="Wingdings" panose="05000000000000000000" pitchFamily="2" charset="2"/>
              <a:buChar char="Ø"/>
            </a:pPr>
            <a:endParaRPr lang="en-GB" sz="1600" dirty="0">
              <a:solidFill>
                <a:srgbClr val="0C406D"/>
              </a:solidFill>
            </a:endParaRPr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31405" y="5733256"/>
            <a:ext cx="11017224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2400"/>
              </a:spcBef>
            </a:pPr>
            <a:r>
              <a:rPr lang="en-GB" b="1" dirty="0">
                <a:solidFill>
                  <a:srgbClr val="0C406D"/>
                </a:solidFill>
              </a:rPr>
              <a:t>What is the real impact of these chemicals on the environment? </a:t>
            </a:r>
            <a:r>
              <a:rPr lang="en-US" b="1" dirty="0">
                <a:solidFill>
                  <a:srgbClr val="0C406D"/>
                </a:solidFill>
              </a:rPr>
              <a:t>How can they be assessed?</a:t>
            </a:r>
          </a:p>
        </p:txBody>
      </p:sp>
      <p:pic>
        <p:nvPicPr>
          <p:cNvPr id="2050" name="Picture 2" descr="South America attractive market for explosives manufactur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3847" y="2368386"/>
            <a:ext cx="5255026" cy="295659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2139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Introduction </a:t>
            </a:r>
            <a:endParaRPr lang="en-GB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6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9" t="18909" r="25681" b="7820"/>
          <a:stretch/>
        </p:blipFill>
        <p:spPr bwMode="auto">
          <a:xfrm>
            <a:off x="5015880" y="692696"/>
            <a:ext cx="6408712" cy="575994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Oval 4"/>
          <p:cNvSpPr/>
          <p:nvPr/>
        </p:nvSpPr>
        <p:spPr>
          <a:xfrm>
            <a:off x="7824192" y="2464743"/>
            <a:ext cx="1152128" cy="648072"/>
          </a:xfrm>
          <a:prstGeom prst="ellipse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479996" y="1772816"/>
            <a:ext cx="4319860" cy="79216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2200" b="1" dirty="0">
                <a:solidFill>
                  <a:srgbClr val="0099C4"/>
                </a:solidFill>
              </a:rPr>
              <a:t>Processes influencing fate and transport of IHE in the environment</a:t>
            </a:r>
            <a:endParaRPr lang="en-GB" sz="2200" b="1" dirty="0">
              <a:solidFill>
                <a:srgbClr val="0099C4"/>
              </a:solidFill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352530137"/>
              </p:ext>
            </p:extLst>
          </p:nvPr>
        </p:nvGraphicFramePr>
        <p:xfrm>
          <a:off x="479996" y="3141044"/>
          <a:ext cx="4535884" cy="31682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188870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Solubility </a:t>
            </a:r>
            <a:r>
              <a:rPr lang="en-US" dirty="0" smtClean="0"/>
              <a:t>Vs </a:t>
            </a:r>
            <a:r>
              <a:rPr lang="en-US" dirty="0"/>
              <a:t>dissolution rate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6"/>
          </p:nvPr>
        </p:nvSpPr>
        <p:spPr>
          <a:xfrm>
            <a:off x="407989" y="2349501"/>
            <a:ext cx="11367167" cy="1727571"/>
          </a:xfrm>
        </p:spPr>
        <p:txBody>
          <a:bodyPr/>
          <a:lstStyle/>
          <a:p>
            <a:r>
              <a:rPr lang="en-US" sz="1800" b="1" dirty="0">
                <a:solidFill>
                  <a:srgbClr val="0C406D"/>
                </a:solidFill>
              </a:rPr>
              <a:t>Solubility</a:t>
            </a:r>
            <a:r>
              <a:rPr lang="en-US" sz="1800" dirty="0">
                <a:solidFill>
                  <a:srgbClr val="0C406D"/>
                </a:solidFill>
              </a:rPr>
              <a:t> is a </a:t>
            </a:r>
            <a:r>
              <a:rPr lang="en-US" sz="1800" u="sng" dirty="0">
                <a:solidFill>
                  <a:srgbClr val="0C406D"/>
                </a:solidFill>
              </a:rPr>
              <a:t>thermodynamic process </a:t>
            </a:r>
            <a:r>
              <a:rPr lang="en-US" sz="1800" dirty="0">
                <a:solidFill>
                  <a:srgbClr val="0C406D"/>
                </a:solidFill>
              </a:rPr>
              <a:t>that explains the propensity for a solute to dissolve in a solvent and how much (</a:t>
            </a:r>
            <a:r>
              <a:rPr lang="en-US" sz="1800" u="sng" dirty="0">
                <a:solidFill>
                  <a:srgbClr val="0C406D"/>
                </a:solidFill>
              </a:rPr>
              <a:t>capacity</a:t>
            </a:r>
            <a:r>
              <a:rPr lang="en-US" sz="1800" dirty="0">
                <a:solidFill>
                  <a:srgbClr val="0C406D"/>
                </a:solidFill>
              </a:rPr>
              <a:t>).</a:t>
            </a:r>
          </a:p>
          <a:p>
            <a:pPr marL="0" indent="0">
              <a:buNone/>
            </a:pPr>
            <a:endParaRPr lang="en-GB" sz="1800" dirty="0"/>
          </a:p>
        </p:txBody>
      </p:sp>
      <p:sp>
        <p:nvSpPr>
          <p:cNvPr id="8" name="TextBox 7"/>
          <p:cNvSpPr txBox="1"/>
          <p:nvPr/>
        </p:nvSpPr>
        <p:spPr>
          <a:xfrm>
            <a:off x="407988" y="4468637"/>
            <a:ext cx="6624116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C406D"/>
                </a:solidFill>
                <a:sym typeface="Wingdings" panose="05000000000000000000" pitchFamily="2" charset="2"/>
              </a:rPr>
              <a:t>Dissolution rate </a:t>
            </a:r>
            <a:r>
              <a:rPr lang="en-US" dirty="0">
                <a:solidFill>
                  <a:srgbClr val="0C406D"/>
                </a:solidFill>
                <a:sym typeface="Wingdings" panose="05000000000000000000" pitchFamily="2" charset="2"/>
              </a:rPr>
              <a:t>is a </a:t>
            </a:r>
            <a:r>
              <a:rPr lang="en-US" u="sng" dirty="0">
                <a:solidFill>
                  <a:srgbClr val="0C406D"/>
                </a:solidFill>
                <a:sym typeface="Wingdings" panose="05000000000000000000" pitchFamily="2" charset="2"/>
              </a:rPr>
              <a:t>kinetic process </a:t>
            </a:r>
            <a:r>
              <a:rPr lang="en-US" dirty="0">
                <a:solidFill>
                  <a:srgbClr val="0C406D"/>
                </a:solidFill>
                <a:sym typeface="Wingdings" panose="05000000000000000000" pitchFamily="2" charset="2"/>
              </a:rPr>
              <a:t>that studies the speed of a solute to dissolve in a determined solvent under certain circumstances. It describes </a:t>
            </a:r>
            <a:r>
              <a:rPr lang="en-US" u="sng" dirty="0">
                <a:solidFill>
                  <a:srgbClr val="0C406D"/>
                </a:solidFill>
                <a:sym typeface="Wingdings" panose="05000000000000000000" pitchFamily="2" charset="2"/>
              </a:rPr>
              <a:t>when</a:t>
            </a:r>
            <a:r>
              <a:rPr lang="en-US" dirty="0">
                <a:solidFill>
                  <a:srgbClr val="0C406D"/>
                </a:solidFill>
                <a:sym typeface="Wingdings" panose="05000000000000000000" pitchFamily="2" charset="2"/>
              </a:rPr>
              <a:t> the compound is dissolved.</a:t>
            </a:r>
          </a:p>
          <a:p>
            <a:pPr marL="268288">
              <a:spcBef>
                <a:spcPts val="600"/>
              </a:spcBef>
            </a:pPr>
            <a:r>
              <a:rPr lang="en-US" dirty="0">
                <a:solidFill>
                  <a:srgbClr val="0C406D"/>
                </a:solidFill>
              </a:rPr>
              <a:t>Environmental purposes </a:t>
            </a:r>
            <a:r>
              <a:rPr lang="en-US" dirty="0">
                <a:solidFill>
                  <a:srgbClr val="0C406D"/>
                </a:solidFill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rgbClr val="0C406D"/>
                </a:solidFill>
              </a:rPr>
              <a:t>dissolution rate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33456" t="62429" r="16050" b="19617"/>
          <a:stretch/>
        </p:blipFill>
        <p:spPr>
          <a:xfrm>
            <a:off x="3431704" y="2852936"/>
            <a:ext cx="5759765" cy="1151953"/>
          </a:xfrm>
          <a:prstGeom prst="rect">
            <a:avLst/>
          </a:prstGeom>
          <a:ln w="38100" cap="sq">
            <a:solidFill>
              <a:srgbClr val="0099C4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36759" t="49855" r="39184" b="34022"/>
          <a:stretch/>
        </p:blipFill>
        <p:spPr>
          <a:xfrm>
            <a:off x="7392144" y="4580507"/>
            <a:ext cx="4289337" cy="1617012"/>
          </a:xfrm>
          <a:prstGeom prst="rect">
            <a:avLst/>
          </a:prstGeom>
          <a:ln w="38100" cap="sq">
            <a:solidFill>
              <a:srgbClr val="0099C4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813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Computational Modelling (CM) </a:t>
            </a:r>
            <a:r>
              <a:rPr lang="en-US" dirty="0" smtClean="0"/>
              <a:t>for </a:t>
            </a:r>
            <a:r>
              <a:rPr lang="en-US" dirty="0"/>
              <a:t>risk assessment purposes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6"/>
          </p:nvPr>
        </p:nvSpPr>
        <p:spPr>
          <a:xfrm>
            <a:off x="407989" y="2564904"/>
            <a:ext cx="6120060" cy="3528391"/>
          </a:xfrm>
        </p:spPr>
        <p:txBody>
          <a:bodyPr/>
          <a:lstStyle/>
          <a:p>
            <a:pPr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0C406D"/>
                </a:solidFill>
              </a:rPr>
              <a:t>CM allows the study of real scenarios without the need to  undertake actual laboratory or field </a:t>
            </a:r>
            <a:r>
              <a:rPr lang="en-US" sz="1800" dirty="0" smtClean="0">
                <a:solidFill>
                  <a:srgbClr val="0C406D"/>
                </a:solidFill>
              </a:rPr>
              <a:t>experiments </a:t>
            </a:r>
            <a:endParaRPr lang="en-US" sz="1800" dirty="0">
              <a:solidFill>
                <a:srgbClr val="0C406D"/>
              </a:solidFill>
            </a:endParaRPr>
          </a:p>
          <a:p>
            <a:pPr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0C406D"/>
                </a:solidFill>
              </a:rPr>
              <a:t>CM simulates contaminant </a:t>
            </a:r>
            <a:r>
              <a:rPr lang="en-GB" sz="1800" dirty="0">
                <a:solidFill>
                  <a:srgbClr val="0C406D"/>
                </a:solidFill>
              </a:rPr>
              <a:t>behaviour</a:t>
            </a:r>
            <a:r>
              <a:rPr lang="en-US" sz="1800" dirty="0">
                <a:solidFill>
                  <a:srgbClr val="0C406D"/>
                </a:solidFill>
              </a:rPr>
              <a:t> in complex systems </a:t>
            </a:r>
            <a:r>
              <a:rPr lang="en-GB" sz="1800" dirty="0">
                <a:solidFill>
                  <a:srgbClr val="0C406D"/>
                </a:solidFill>
              </a:rPr>
              <a:t>either poorly understood or difficult to </a:t>
            </a:r>
            <a:r>
              <a:rPr lang="en-US" sz="1800" dirty="0" smtClean="0">
                <a:solidFill>
                  <a:srgbClr val="0C406D"/>
                </a:solidFill>
              </a:rPr>
              <a:t>study</a:t>
            </a:r>
            <a:endParaRPr lang="en-US" sz="1800" dirty="0">
              <a:solidFill>
                <a:srgbClr val="0C406D"/>
              </a:solidFill>
            </a:endParaRPr>
          </a:p>
          <a:p>
            <a:pPr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0C406D"/>
                </a:solidFill>
              </a:rPr>
              <a:t>Stochastic approach </a:t>
            </a:r>
            <a:r>
              <a:rPr lang="en-US" sz="1800" dirty="0" smtClean="0">
                <a:solidFill>
                  <a:srgbClr val="0C406D"/>
                </a:solidFill>
                <a:sym typeface="Wingdings" panose="05000000000000000000" pitchFamily="2" charset="2"/>
              </a:rPr>
              <a:t>used for </a:t>
            </a:r>
            <a:r>
              <a:rPr lang="en-US" sz="1800" dirty="0">
                <a:solidFill>
                  <a:srgbClr val="0C406D"/>
                </a:solidFill>
                <a:sym typeface="Wingdings" panose="05000000000000000000" pitchFamily="2" charset="2"/>
              </a:rPr>
              <a:t>uncertainty assessment and </a:t>
            </a:r>
            <a:r>
              <a:rPr lang="en-US" sz="1800" dirty="0" smtClean="0">
                <a:solidFill>
                  <a:srgbClr val="0C406D"/>
                </a:solidFill>
                <a:sym typeface="Wingdings" panose="05000000000000000000" pitchFamily="2" charset="2"/>
              </a:rPr>
              <a:t>decision-making</a:t>
            </a:r>
            <a:endParaRPr lang="en-US" sz="1800" dirty="0">
              <a:solidFill>
                <a:srgbClr val="0C406D"/>
              </a:solidFill>
              <a:sym typeface="Wingdings" panose="05000000000000000000" pitchFamily="2" charset="2"/>
            </a:endParaRPr>
          </a:p>
          <a:p>
            <a:pPr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rgbClr val="0C406D"/>
                </a:solidFill>
                <a:sym typeface="Wingdings" panose="05000000000000000000" pitchFamily="2" charset="2"/>
              </a:rPr>
              <a:t>GoldSim has </a:t>
            </a:r>
            <a:r>
              <a:rPr lang="en-US" sz="1800" dirty="0">
                <a:solidFill>
                  <a:srgbClr val="0C406D"/>
                </a:solidFill>
                <a:sym typeface="Wingdings" panose="05000000000000000000" pitchFamily="2" charset="2"/>
              </a:rPr>
              <a:t>a Contaminant Transport Module and stochastic approach (Monte Carlo)</a:t>
            </a:r>
            <a:endParaRPr lang="en-US" sz="1800" dirty="0">
              <a:solidFill>
                <a:srgbClr val="0C406D"/>
              </a:solidFill>
            </a:endParaRPr>
          </a:p>
          <a:p>
            <a:pPr marL="0" indent="0">
              <a:buNone/>
            </a:pPr>
            <a:endParaRPr lang="en-GB" sz="1800" dirty="0"/>
          </a:p>
        </p:txBody>
      </p:sp>
      <p:pic>
        <p:nvPicPr>
          <p:cNvPr id="1028" name="Picture 4" descr="Contaminant Transport Modeling - GoldSi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1891" y="2216314"/>
            <a:ext cx="3075766" cy="20530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arrying Out Nested Monte Carlo Simulation Using a SubMode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6092" y="4431400"/>
            <a:ext cx="3403129" cy="22277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Decision making in HR and recruitment – how to hire the right candidate |  Changeboard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540" b="95014" l="26563" r="731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755" t="7291" r="26177" b="4754"/>
          <a:stretch/>
        </p:blipFill>
        <p:spPr bwMode="auto">
          <a:xfrm>
            <a:off x="6455024" y="4600647"/>
            <a:ext cx="1584176" cy="17060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6862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Aim of the research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6"/>
          </p:nvPr>
        </p:nvSpPr>
        <p:spPr>
          <a:xfrm>
            <a:off x="695400" y="2349153"/>
            <a:ext cx="10512548" cy="1439539"/>
          </a:xfrm>
        </p:spPr>
        <p:txBody>
          <a:bodyPr/>
          <a:lstStyle/>
          <a:p>
            <a:pPr marL="0" indent="0" algn="just">
              <a:buNone/>
            </a:pPr>
            <a:r>
              <a:rPr lang="en-GB" b="1" dirty="0">
                <a:solidFill>
                  <a:srgbClr val="0C406D"/>
                </a:solidFill>
              </a:rPr>
              <a:t>To develop </a:t>
            </a:r>
            <a:r>
              <a:rPr lang="en-US" b="1" dirty="0">
                <a:solidFill>
                  <a:srgbClr val="0C406D"/>
                </a:solidFill>
              </a:rPr>
              <a:t>a representative computational model to simulate the dissolution rates of individual chemical compounds present in an IHE formulation. </a:t>
            </a:r>
            <a:r>
              <a:rPr lang="en-US" b="1" dirty="0" smtClean="0">
                <a:solidFill>
                  <a:srgbClr val="0C406D"/>
                </a:solidFill>
              </a:rPr>
              <a:t>This model will serve to support further environmental </a:t>
            </a:r>
            <a:r>
              <a:rPr lang="en-US" b="1" dirty="0">
                <a:solidFill>
                  <a:srgbClr val="0C406D"/>
                </a:solidFill>
              </a:rPr>
              <a:t>risk assessment and remediation strategies. </a:t>
            </a:r>
          </a:p>
          <a:p>
            <a:pPr marL="0" indent="0">
              <a:buNone/>
            </a:pPr>
            <a:endParaRPr lang="en-GB" b="1" dirty="0">
              <a:solidFill>
                <a:srgbClr val="0C406D"/>
              </a:solidFill>
            </a:endParaRPr>
          </a:p>
        </p:txBody>
      </p:sp>
      <p:pic>
        <p:nvPicPr>
          <p:cNvPr id="1026" name="Picture 2" descr="Environmental Impact: Rendering Toxic Explosives Harmless | University of  Arizona New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406" y="3782750"/>
            <a:ext cx="3648406" cy="187220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5042" y="3782751"/>
            <a:ext cx="2839173" cy="18722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Cloud Callout 11"/>
          <p:cNvSpPr/>
          <p:nvPr/>
        </p:nvSpPr>
        <p:spPr>
          <a:xfrm>
            <a:off x="8112224" y="3782751"/>
            <a:ext cx="2952328" cy="1872208"/>
          </a:xfrm>
          <a:prstGeom prst="cloudCallou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99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C406D"/>
                </a:solidFill>
              </a:rPr>
              <a:t>Let’s save our environment!</a:t>
            </a:r>
            <a:endParaRPr lang="en-GB" dirty="0">
              <a:solidFill>
                <a:srgbClr val="0C4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577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15480" y="2492896"/>
            <a:ext cx="9217024" cy="1938992"/>
          </a:xfrm>
          <a:prstGeom prst="rect">
            <a:avLst/>
          </a:prstGeom>
          <a:noFill/>
          <a:ln>
            <a:solidFill>
              <a:srgbClr val="0099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rgbClr val="0C406D"/>
                </a:solidFill>
              </a:rPr>
              <a:t>MATERIALS  AND METHODS</a:t>
            </a:r>
            <a:endParaRPr lang="en-GB" sz="6000" dirty="0">
              <a:solidFill>
                <a:srgbClr val="0C4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59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Material and methods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Chemical compounds in the IHE formulation of interest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623392" y="2349153"/>
            <a:ext cx="3179075" cy="3369746"/>
            <a:chOff x="6528870" y="1844824"/>
            <a:chExt cx="3179075" cy="2834932"/>
          </a:xfrm>
        </p:grpSpPr>
        <p:pic>
          <p:nvPicPr>
            <p:cNvPr id="6" name="Picture 2" descr="Imagen relacionada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3454" b="23362"/>
            <a:stretch/>
          </p:blipFill>
          <p:spPr bwMode="auto">
            <a:xfrm>
              <a:off x="6917303" y="2632129"/>
              <a:ext cx="2027627" cy="1355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6779104" y="1844824"/>
              <a:ext cx="2304024" cy="53080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0C406D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0C406D"/>
                  </a:solidFill>
                </a:rPr>
                <a:t>NTO</a:t>
              </a:r>
            </a:p>
            <a:p>
              <a:pPr algn="ctr">
                <a:spcBef>
                  <a:spcPts val="600"/>
                </a:spcBef>
              </a:pPr>
              <a:r>
                <a:rPr lang="en-GB" sz="1400" dirty="0">
                  <a:solidFill>
                    <a:srgbClr val="0C406D"/>
                  </a:solidFill>
                </a:rPr>
                <a:t>(5-nitro-1,2,4-triazol-3-one)</a:t>
              </a:r>
              <a:endParaRPr lang="en-GB" sz="1200" b="1" dirty="0">
                <a:solidFill>
                  <a:srgbClr val="0C406D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528870" y="4136005"/>
              <a:ext cx="3179075" cy="5437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n-US" dirty="0">
                  <a:solidFill>
                    <a:srgbClr val="0C406D"/>
                  </a:solidFill>
                </a:rPr>
                <a:t>High solubility 12000 mg/L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n-US" dirty="0">
                  <a:solidFill>
                    <a:srgbClr val="0C406D"/>
                  </a:solidFill>
                </a:rPr>
                <a:t>Toxicity &gt; 5000 mg/kg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703216" y="2338152"/>
            <a:ext cx="2464110" cy="3380747"/>
            <a:chOff x="560512" y="1846140"/>
            <a:chExt cx="2464110" cy="3191425"/>
          </a:xfrm>
        </p:grpSpPr>
        <p:sp>
          <p:nvSpPr>
            <p:cNvPr id="16" name="TextBox 15"/>
            <p:cNvSpPr txBox="1"/>
            <p:nvPr/>
          </p:nvSpPr>
          <p:spPr>
            <a:xfrm>
              <a:off x="560512" y="1846140"/>
              <a:ext cx="2376264" cy="59560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0C406D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0C406D"/>
                  </a:solidFill>
                </a:rPr>
                <a:t>DNAN</a:t>
              </a:r>
            </a:p>
            <a:p>
              <a:pPr algn="ctr">
                <a:spcBef>
                  <a:spcPts val="600"/>
                </a:spcBef>
              </a:pPr>
              <a:r>
                <a:rPr lang="en-GB" sz="1400" dirty="0">
                  <a:solidFill>
                    <a:srgbClr val="0C406D"/>
                  </a:solidFill>
                </a:rPr>
                <a:t>(2,4-dinitroanisole) </a:t>
              </a:r>
            </a:p>
          </p:txBody>
        </p:sp>
        <p:pic>
          <p:nvPicPr>
            <p:cNvPr id="17" name="Picture 2" descr="Resultado de imagen de 2,4- dinitroaniso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4568" y="2510798"/>
              <a:ext cx="1497650" cy="17822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>
              <a:off x="602164" y="4427429"/>
              <a:ext cx="2422458" cy="6101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spcBef>
                  <a:spcPts val="600"/>
                </a:spcBef>
                <a:buFont typeface="Wingdings" panose="05000000000000000000" pitchFamily="2" charset="2"/>
                <a:buChar char="Ø"/>
              </a:pPr>
              <a:r>
                <a:rPr lang="en-US" dirty="0">
                  <a:solidFill>
                    <a:srgbClr val="0C406D"/>
                  </a:solidFill>
                </a:rPr>
                <a:t>Solubility 276 mg/L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n-US" dirty="0">
                  <a:solidFill>
                    <a:srgbClr val="0C406D"/>
                  </a:solidFill>
                </a:rPr>
                <a:t>Toxicity 199 mg/kg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415480" y="5895089"/>
            <a:ext cx="147995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99C4"/>
                </a:solidFill>
              </a:rPr>
              <a:t>53%</a:t>
            </a:r>
            <a:endParaRPr lang="en-GB" b="1" dirty="0">
              <a:solidFill>
                <a:srgbClr val="0099C4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6192" y="5895089"/>
            <a:ext cx="107981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99C4"/>
                </a:solidFill>
              </a:rPr>
              <a:t>32%</a:t>
            </a:r>
            <a:endParaRPr lang="en-GB" b="1" dirty="0">
              <a:solidFill>
                <a:srgbClr val="0099C4"/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8184232" y="2349153"/>
            <a:ext cx="3240360" cy="3369745"/>
            <a:chOff x="488504" y="1846140"/>
            <a:chExt cx="3240360" cy="3181039"/>
          </a:xfrm>
        </p:grpSpPr>
        <p:sp>
          <p:nvSpPr>
            <p:cNvPr id="22" name="TextBox 21"/>
            <p:cNvSpPr txBox="1"/>
            <p:nvPr/>
          </p:nvSpPr>
          <p:spPr>
            <a:xfrm>
              <a:off x="488504" y="1846140"/>
              <a:ext cx="3240360" cy="59560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0C406D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0C406D"/>
                  </a:solidFill>
                </a:rPr>
                <a:t>RDX</a:t>
              </a:r>
            </a:p>
            <a:p>
              <a:pPr algn="ctr">
                <a:spcBef>
                  <a:spcPts val="600"/>
                </a:spcBef>
              </a:pPr>
              <a:r>
                <a:rPr lang="en-GB" sz="1400" dirty="0">
                  <a:solidFill>
                    <a:srgbClr val="0C406D"/>
                  </a:solidFill>
                </a:rPr>
                <a:t>(hexahydro-1,3,5-trinitro-1,3,5-triazine) 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23070" y="4417043"/>
              <a:ext cx="2371227" cy="6101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spcBef>
                  <a:spcPts val="600"/>
                </a:spcBef>
                <a:buFont typeface="Wingdings" panose="05000000000000000000" pitchFamily="2" charset="2"/>
                <a:buChar char="Ø"/>
              </a:pPr>
              <a:r>
                <a:rPr lang="en-US" dirty="0">
                  <a:solidFill>
                    <a:srgbClr val="0C406D"/>
                  </a:solidFill>
                </a:rPr>
                <a:t>Solubility 60 mg/L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n-US" dirty="0">
                  <a:solidFill>
                    <a:srgbClr val="0C406D"/>
                  </a:solidFill>
                </a:rPr>
                <a:t>Toxicity 100 mg/kg</a:t>
              </a:r>
            </a:p>
          </p:txBody>
        </p:sp>
      </p:grpSp>
      <p:pic>
        <p:nvPicPr>
          <p:cNvPr id="25" name="Picture 2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0296" y="3284983"/>
            <a:ext cx="1826687" cy="1304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9264506" y="5895089"/>
            <a:ext cx="107981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99C4"/>
                </a:solidFill>
              </a:rPr>
              <a:t>15%</a:t>
            </a:r>
            <a:endParaRPr lang="en-GB" b="1" dirty="0">
              <a:solidFill>
                <a:srgbClr val="0099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49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cademic-Template-16x9-0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0" id="{E0DC88D0-5BB4-EA44-87BE-1B67227478F6}" vid="{6E31EB1D-489D-7D4F-8610-19ABFFBC50C6}"/>
    </a:ext>
  </a:extLst>
</a:theme>
</file>

<file path=ppt/theme/theme2.xml><?xml version="1.0" encoding="utf-8"?>
<a:theme xmlns:a="http://schemas.openxmlformats.org/drawingml/2006/main" name="No Logo Mas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0" id="{E0DC88D0-5BB4-EA44-87BE-1B67227478F6}" vid="{4334FD71-C9B3-B043-99C9-97DCD880A8C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9F9A780F40D6D43967DF6A0E4BBBC14" ma:contentTypeVersion="3" ma:contentTypeDescription="Create a new document." ma:contentTypeScope="" ma:versionID="46084dd6e4eb7f4e55e22b01662baf7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8022916f55ab85163ee9a5069dec31d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429D86A-3AF6-48A4-855F-0A95E6AF055E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F2FDF69-5A1A-4E32-A5EE-49837B61342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DD48CA2-582A-4403-B04A-9D152538527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Academic-Template-16x9-01</Template>
  <TotalTime>2056</TotalTime>
  <Words>1169</Words>
  <Application>Microsoft Office PowerPoint</Application>
  <PresentationFormat>Widescreen</PresentationFormat>
  <Paragraphs>218</Paragraphs>
  <Slides>22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Times New Roman</vt:lpstr>
      <vt:lpstr>Wingdings</vt:lpstr>
      <vt:lpstr>Academic-Template-16x9-01</vt:lpstr>
      <vt:lpstr>No Logo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Encina Gutierrez Carazo</dc:creator>
  <cp:lastModifiedBy>Lawson, Leanne</cp:lastModifiedBy>
  <cp:revision>141</cp:revision>
  <cp:lastPrinted>2014-09-02T09:13:37Z</cp:lastPrinted>
  <dcterms:created xsi:type="dcterms:W3CDTF">2019-10-07T09:51:19Z</dcterms:created>
  <dcterms:modified xsi:type="dcterms:W3CDTF">2020-10-29T09:16:23Z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0x01010029F9A780F40D6D43967DF6A0E4BBBC14</vt:lpwstr>
  </property>
</Properties>
</file>