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diagrams/data1.xml" ContentType="application/vnd.openxmlformats-officedocument.drawingml.diagramData+xml"/>
  <Override PartName="/ppt/presentation.xml" ContentType="application/vnd.openxmlformats-officedocument.presentationml.presentation.main+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Masters/notesMaster1.xml" ContentType="application/vnd.openxmlformats-officedocument.presentationml.notesMaster+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docProps/custom.xml" ContentType="application/vnd.openxmlformats-officedocument.custom-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74798" autoAdjust="0"/>
  </p:normalViewPr>
  <p:slideViewPr>
    <p:cSldViewPr snapToGrid="0">
      <p:cViewPr>
        <p:scale>
          <a:sx n="80" d="100"/>
          <a:sy n="80" d="100"/>
        </p:scale>
        <p:origin x="918"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customXml" Target="../customXml/item4.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hyperlink" Target="https://openclipart.org/detail/199667/primary-gtk-camera" TargetMode="External"/><Relationship Id="rId7" Type="http://schemas.openxmlformats.org/officeDocument/2006/relationships/hyperlink" Target="https://wedijkanahha.blogspot.com/2021/03/jelly-jar-clipart.html" TargetMode="External"/><Relationship Id="rId2" Type="http://schemas.openxmlformats.org/officeDocument/2006/relationships/image" Target="../media/image2.png"/><Relationship Id="rId1" Type="http://schemas.openxmlformats.org/officeDocument/2006/relationships/image" Target="../media/image1.png"/><Relationship Id="rId6" Type="http://schemas.openxmlformats.org/officeDocument/2006/relationships/image" Target="../media/image4.jpg"/><Relationship Id="rId5" Type="http://schemas.openxmlformats.org/officeDocument/2006/relationships/hyperlink" Target="https://pixabay.com/en/blue-water-pattern-sea-tide-waves-309761/" TargetMode="External"/><Relationship Id="rId4" Type="http://schemas.openxmlformats.org/officeDocument/2006/relationships/image" Target="../media/image3.png"/></Relationships>
</file>

<file path=ppt/diagrams/_rels/drawing1.xml.rels><?xml version="1.0" encoding="UTF-8" standalone="yes"?>
<Relationships xmlns="http://schemas.openxmlformats.org/package/2006/relationships"><Relationship Id="rId3" Type="http://schemas.openxmlformats.org/officeDocument/2006/relationships/hyperlink" Target="https://openclipart.org/detail/199667/primary-gtk-camera" TargetMode="External"/><Relationship Id="rId7" Type="http://schemas.openxmlformats.org/officeDocument/2006/relationships/hyperlink" Target="https://wedijkanahha.blogspot.com/2021/03/jelly-jar-clipart.html" TargetMode="External"/><Relationship Id="rId2" Type="http://schemas.openxmlformats.org/officeDocument/2006/relationships/image" Target="../media/image2.png"/><Relationship Id="rId1" Type="http://schemas.openxmlformats.org/officeDocument/2006/relationships/image" Target="../media/image1.png"/><Relationship Id="rId6" Type="http://schemas.openxmlformats.org/officeDocument/2006/relationships/image" Target="../media/image4.jpg"/><Relationship Id="rId5" Type="http://schemas.openxmlformats.org/officeDocument/2006/relationships/hyperlink" Target="https://pixabay.com/en/blue-water-pattern-sea-tide-waves-309761/" TargetMode="External"/><Relationship Id="rId4"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DC99C1-0FA3-4226-AC0B-F6EFA4C900AB}" type="doc">
      <dgm:prSet loTypeId="urn:microsoft.com/office/officeart/2005/8/layout/radial6" loCatId="cycle" qsTypeId="urn:microsoft.com/office/officeart/2005/8/quickstyle/simple2" qsCatId="simple" csTypeId="urn:microsoft.com/office/officeart/2005/8/colors/colorful4" csCatId="colorful" phldr="1"/>
      <dgm:spPr/>
      <dgm:t>
        <a:bodyPr/>
        <a:lstStyle/>
        <a:p>
          <a:endParaRPr lang="en-GB"/>
        </a:p>
      </dgm:t>
    </dgm:pt>
    <dgm:pt modelId="{43195741-B136-493B-ABCB-F3A15AAABD93}">
      <dgm:prSet phldrT="[Text]"/>
      <dgm:spPr>
        <a:blipFill rotWithShape="0">
          <a:blip xmlns:r="http://schemas.openxmlformats.org/officeDocument/2006/relationships" r:embed="rId1"/>
          <a:srcRect/>
          <a:stretch>
            <a:fillRect l="-3000" r="-3000"/>
          </a:stretch>
        </a:blipFill>
      </dgm:spPr>
      <dgm:t>
        <a:bodyPr/>
        <a:lstStyle/>
        <a:p>
          <a:r>
            <a:rPr lang="en-GB"/>
            <a:t> </a:t>
          </a:r>
          <a:endParaRPr lang="en-GB" dirty="0"/>
        </a:p>
      </dgm:t>
    </dgm:pt>
    <dgm:pt modelId="{53A2070F-C63F-4973-B985-16EDBAE4EE3D}" type="parTrans" cxnId="{CF848500-DF2D-49CD-BC3B-DC0458F0B8DD}">
      <dgm:prSet/>
      <dgm:spPr/>
      <dgm:t>
        <a:bodyPr/>
        <a:lstStyle/>
        <a:p>
          <a:endParaRPr lang="en-GB"/>
        </a:p>
      </dgm:t>
    </dgm:pt>
    <dgm:pt modelId="{9CEEC3E9-D516-40CC-AADB-DF98317F73C7}" type="sibTrans" cxnId="{CF848500-DF2D-49CD-BC3B-DC0458F0B8DD}">
      <dgm:prSet/>
      <dgm:spPr/>
      <dgm:t>
        <a:bodyPr/>
        <a:lstStyle/>
        <a:p>
          <a:endParaRPr lang="en-GB"/>
        </a:p>
      </dgm:t>
    </dgm:pt>
    <dgm:pt modelId="{8335253F-C656-4414-B828-0D10A1D3E246}">
      <dgm:prSet phldrT="[Text]"/>
      <dgm:spPr>
        <a:blipFill rotWithShape="0">
          <a:blip xmlns:r="http://schemas.openxmlformats.org/officeDocument/2006/relationships"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a:fillRect/>
          </a:stretch>
        </a:blipFill>
      </dgm:spPr>
      <dgm:t>
        <a:bodyPr/>
        <a:lstStyle/>
        <a:p>
          <a:r>
            <a:rPr lang="en-GB"/>
            <a:t> </a:t>
          </a:r>
          <a:endParaRPr lang="en-GB" dirty="0"/>
        </a:p>
      </dgm:t>
    </dgm:pt>
    <dgm:pt modelId="{6C5FB1E7-6E98-4E7D-8116-B36013E11543}" type="parTrans" cxnId="{B671CA53-E09C-4446-98E6-6C4EFC1A2F51}">
      <dgm:prSet/>
      <dgm:spPr/>
      <dgm:t>
        <a:bodyPr/>
        <a:lstStyle/>
        <a:p>
          <a:endParaRPr lang="en-GB"/>
        </a:p>
      </dgm:t>
    </dgm:pt>
    <dgm:pt modelId="{DD91E386-77EB-4BCE-A98A-6A46E55DC768}" type="sibTrans" cxnId="{B671CA53-E09C-4446-98E6-6C4EFC1A2F51}">
      <dgm:prSet/>
      <dgm:spPr/>
      <dgm:t>
        <a:bodyPr/>
        <a:lstStyle/>
        <a:p>
          <a:endParaRPr lang="en-GB"/>
        </a:p>
      </dgm:t>
    </dgm:pt>
    <dgm:pt modelId="{DB34CB28-6398-463D-960C-960F94859BD3}">
      <dgm:prSet phldrT="[Text]"/>
      <dgm:spPr>
        <a:blipFill rotWithShape="0">
          <a:blip xmlns:r="http://schemas.openxmlformats.org/officeDocument/2006/relationships"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a:stretch>
            <a:fillRect l="-50000" r="-50000"/>
          </a:stretch>
        </a:blipFill>
      </dgm:spPr>
      <dgm:t>
        <a:bodyPr/>
        <a:lstStyle/>
        <a:p>
          <a:r>
            <a:rPr lang="en-GB"/>
            <a:t> </a:t>
          </a:r>
          <a:endParaRPr lang="en-GB" dirty="0"/>
        </a:p>
      </dgm:t>
    </dgm:pt>
    <dgm:pt modelId="{803EBE5B-47F9-405B-99E5-E2A72B7E987E}" type="parTrans" cxnId="{E474538E-3749-40BB-A048-E10B6CF79BCE}">
      <dgm:prSet/>
      <dgm:spPr/>
      <dgm:t>
        <a:bodyPr/>
        <a:lstStyle/>
        <a:p>
          <a:endParaRPr lang="en-GB"/>
        </a:p>
      </dgm:t>
    </dgm:pt>
    <dgm:pt modelId="{C5EB2899-52C4-4FCD-9946-05B54B8A0377}" type="sibTrans" cxnId="{E474538E-3749-40BB-A048-E10B6CF79BCE}">
      <dgm:prSet/>
      <dgm:spPr/>
      <dgm:t>
        <a:bodyPr/>
        <a:lstStyle/>
        <a:p>
          <a:endParaRPr lang="en-GB"/>
        </a:p>
      </dgm:t>
    </dgm:pt>
    <dgm:pt modelId="{E86203CD-05AE-417D-944C-0016C704776D}">
      <dgm:prSet phldrT="[Text]"/>
      <dgm:spPr>
        <a:blipFill rotWithShape="0">
          <a:blip xmlns:r="http://schemas.openxmlformats.org/officeDocument/2006/relationships"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a:stretch>
            <a:fillRect l="-2000" r="-2000"/>
          </a:stretch>
        </a:blipFill>
      </dgm:spPr>
      <dgm:t>
        <a:bodyPr/>
        <a:lstStyle/>
        <a:p>
          <a:r>
            <a:rPr lang="en-GB"/>
            <a:t> </a:t>
          </a:r>
          <a:endParaRPr lang="en-GB" dirty="0"/>
        </a:p>
      </dgm:t>
    </dgm:pt>
    <dgm:pt modelId="{EE8DDAD9-9EEB-41B1-98BC-188BEB04AE35}" type="parTrans" cxnId="{CEE19C0C-D664-42C5-91FE-4E516B8036C2}">
      <dgm:prSet/>
      <dgm:spPr/>
      <dgm:t>
        <a:bodyPr/>
        <a:lstStyle/>
        <a:p>
          <a:endParaRPr lang="en-GB"/>
        </a:p>
      </dgm:t>
    </dgm:pt>
    <dgm:pt modelId="{0F92D3B2-6FBA-4861-B5BE-C613BFC6631B}" type="sibTrans" cxnId="{CEE19C0C-D664-42C5-91FE-4E516B8036C2}">
      <dgm:prSet/>
      <dgm:spPr/>
      <dgm:t>
        <a:bodyPr/>
        <a:lstStyle/>
        <a:p>
          <a:endParaRPr lang="en-GB"/>
        </a:p>
      </dgm:t>
    </dgm:pt>
    <dgm:pt modelId="{4D4EA5F1-516B-42D1-BDCC-85EB7F39F8E2}">
      <dgm:prSet phldrT="[Text]"/>
      <dgm:spPr/>
      <dgm:t>
        <a:bodyPr/>
        <a:lstStyle/>
        <a:p>
          <a:endParaRPr lang="en-GB" dirty="0"/>
        </a:p>
      </dgm:t>
    </dgm:pt>
    <dgm:pt modelId="{61800013-D149-4271-B0E7-75E2FC879984}" type="parTrans" cxnId="{609D893A-8E57-464C-8B23-F9B81DDB348F}">
      <dgm:prSet/>
      <dgm:spPr/>
      <dgm:t>
        <a:bodyPr/>
        <a:lstStyle/>
        <a:p>
          <a:endParaRPr lang="en-GB"/>
        </a:p>
      </dgm:t>
    </dgm:pt>
    <dgm:pt modelId="{54BF88C9-AB68-4E1C-8AC0-A0456F84A510}" type="sibTrans" cxnId="{609D893A-8E57-464C-8B23-F9B81DDB348F}">
      <dgm:prSet/>
      <dgm:spPr/>
      <dgm:t>
        <a:bodyPr/>
        <a:lstStyle/>
        <a:p>
          <a:endParaRPr lang="en-GB"/>
        </a:p>
      </dgm:t>
    </dgm:pt>
    <dgm:pt modelId="{F61BCF5A-52C5-4399-B35B-DE24B7D0C115}" type="pres">
      <dgm:prSet presAssocID="{50DC99C1-0FA3-4226-AC0B-F6EFA4C900AB}" presName="Name0" presStyleCnt="0">
        <dgm:presLayoutVars>
          <dgm:chMax val="1"/>
          <dgm:dir/>
          <dgm:animLvl val="ctr"/>
          <dgm:resizeHandles val="exact"/>
        </dgm:presLayoutVars>
      </dgm:prSet>
      <dgm:spPr/>
    </dgm:pt>
    <dgm:pt modelId="{432A260C-A007-4870-81D6-982723C7E518}" type="pres">
      <dgm:prSet presAssocID="{43195741-B136-493B-ABCB-F3A15AAABD93}" presName="centerShape" presStyleLbl="node0" presStyleIdx="0" presStyleCnt="1" custScaleX="112853" custScaleY="115588"/>
      <dgm:spPr>
        <a:prstGeom prst="rect">
          <a:avLst/>
        </a:prstGeom>
      </dgm:spPr>
    </dgm:pt>
    <dgm:pt modelId="{051C5DE2-BCDE-4ACC-BF02-0F6C42E66BF2}" type="pres">
      <dgm:prSet presAssocID="{8335253F-C656-4414-B828-0D10A1D3E246}" presName="node" presStyleLbl="node1" presStyleIdx="0" presStyleCnt="3">
        <dgm:presLayoutVars>
          <dgm:bulletEnabled val="1"/>
        </dgm:presLayoutVars>
      </dgm:prSet>
      <dgm:spPr/>
    </dgm:pt>
    <dgm:pt modelId="{A61DE45D-55CA-45EF-B2CE-B6C44598E6FA}" type="pres">
      <dgm:prSet presAssocID="{8335253F-C656-4414-B828-0D10A1D3E246}" presName="dummy" presStyleCnt="0"/>
      <dgm:spPr/>
    </dgm:pt>
    <dgm:pt modelId="{478EA071-F0CC-4EE9-AA8F-8BD75E1E57D7}" type="pres">
      <dgm:prSet presAssocID="{DD91E386-77EB-4BCE-A98A-6A46E55DC768}" presName="sibTrans" presStyleLbl="sibTrans2D1" presStyleIdx="0" presStyleCnt="3" custLinFactNeighborX="-844" custLinFactNeighborY="422"/>
      <dgm:spPr/>
    </dgm:pt>
    <dgm:pt modelId="{9A98955D-3E55-423A-84EA-6F979E67FCCC}" type="pres">
      <dgm:prSet presAssocID="{DB34CB28-6398-463D-960C-960F94859BD3}" presName="node" presStyleLbl="node1" presStyleIdx="1" presStyleCnt="3">
        <dgm:presLayoutVars>
          <dgm:bulletEnabled val="1"/>
        </dgm:presLayoutVars>
      </dgm:prSet>
      <dgm:spPr/>
    </dgm:pt>
    <dgm:pt modelId="{571FD325-8D54-469E-8B7E-9C0445A68EC8}" type="pres">
      <dgm:prSet presAssocID="{DB34CB28-6398-463D-960C-960F94859BD3}" presName="dummy" presStyleCnt="0"/>
      <dgm:spPr/>
    </dgm:pt>
    <dgm:pt modelId="{394F385A-98B7-4332-94CC-F7F3BBA01F4F}" type="pres">
      <dgm:prSet presAssocID="{C5EB2899-52C4-4FCD-9946-05B54B8A0377}" presName="sibTrans" presStyleLbl="sibTrans2D1" presStyleIdx="1" presStyleCnt="3"/>
      <dgm:spPr/>
    </dgm:pt>
    <dgm:pt modelId="{7D90FC1C-F6DE-4BBF-B88D-275AB627AC79}" type="pres">
      <dgm:prSet presAssocID="{E86203CD-05AE-417D-944C-0016C704776D}" presName="node" presStyleLbl="node1" presStyleIdx="2" presStyleCnt="3">
        <dgm:presLayoutVars>
          <dgm:bulletEnabled val="1"/>
        </dgm:presLayoutVars>
      </dgm:prSet>
      <dgm:spPr/>
    </dgm:pt>
    <dgm:pt modelId="{95D1B048-06E0-4545-B396-7505A99CA0D9}" type="pres">
      <dgm:prSet presAssocID="{E86203CD-05AE-417D-944C-0016C704776D}" presName="dummy" presStyleCnt="0"/>
      <dgm:spPr/>
    </dgm:pt>
    <dgm:pt modelId="{4EF126F5-FA2E-493F-9961-8DF6A4057E7B}" type="pres">
      <dgm:prSet presAssocID="{0F92D3B2-6FBA-4861-B5BE-C613BFC6631B}" presName="sibTrans" presStyleLbl="sibTrans2D1" presStyleIdx="2" presStyleCnt="3"/>
      <dgm:spPr/>
    </dgm:pt>
  </dgm:ptLst>
  <dgm:cxnLst>
    <dgm:cxn modelId="{CF848500-DF2D-49CD-BC3B-DC0458F0B8DD}" srcId="{50DC99C1-0FA3-4226-AC0B-F6EFA4C900AB}" destId="{43195741-B136-493B-ABCB-F3A15AAABD93}" srcOrd="0" destOrd="0" parTransId="{53A2070F-C63F-4973-B985-16EDBAE4EE3D}" sibTransId="{9CEEC3E9-D516-40CC-AADB-DF98317F73C7}"/>
    <dgm:cxn modelId="{CEE19C0C-D664-42C5-91FE-4E516B8036C2}" srcId="{43195741-B136-493B-ABCB-F3A15AAABD93}" destId="{E86203CD-05AE-417D-944C-0016C704776D}" srcOrd="2" destOrd="0" parTransId="{EE8DDAD9-9EEB-41B1-98BC-188BEB04AE35}" sibTransId="{0F92D3B2-6FBA-4861-B5BE-C613BFC6631B}"/>
    <dgm:cxn modelId="{609D893A-8E57-464C-8B23-F9B81DDB348F}" srcId="{50DC99C1-0FA3-4226-AC0B-F6EFA4C900AB}" destId="{4D4EA5F1-516B-42D1-BDCC-85EB7F39F8E2}" srcOrd="1" destOrd="0" parTransId="{61800013-D149-4271-B0E7-75E2FC879984}" sibTransId="{54BF88C9-AB68-4E1C-8AC0-A0456F84A510}"/>
    <dgm:cxn modelId="{60AE065C-CAEB-4BDF-94E7-5C7636679DB2}" type="presOf" srcId="{C5EB2899-52C4-4FCD-9946-05B54B8A0377}" destId="{394F385A-98B7-4332-94CC-F7F3BBA01F4F}" srcOrd="0" destOrd="0" presId="urn:microsoft.com/office/officeart/2005/8/layout/radial6"/>
    <dgm:cxn modelId="{8E131367-7521-4274-8F28-9B6FD7C4BA99}" type="presOf" srcId="{8335253F-C656-4414-B828-0D10A1D3E246}" destId="{051C5DE2-BCDE-4ACC-BF02-0F6C42E66BF2}" srcOrd="0" destOrd="0" presId="urn:microsoft.com/office/officeart/2005/8/layout/radial6"/>
    <dgm:cxn modelId="{B671CA53-E09C-4446-98E6-6C4EFC1A2F51}" srcId="{43195741-B136-493B-ABCB-F3A15AAABD93}" destId="{8335253F-C656-4414-B828-0D10A1D3E246}" srcOrd="0" destOrd="0" parTransId="{6C5FB1E7-6E98-4E7D-8116-B36013E11543}" sibTransId="{DD91E386-77EB-4BCE-A98A-6A46E55DC768}"/>
    <dgm:cxn modelId="{E474538E-3749-40BB-A048-E10B6CF79BCE}" srcId="{43195741-B136-493B-ABCB-F3A15AAABD93}" destId="{DB34CB28-6398-463D-960C-960F94859BD3}" srcOrd="1" destOrd="0" parTransId="{803EBE5B-47F9-405B-99E5-E2A72B7E987E}" sibTransId="{C5EB2899-52C4-4FCD-9946-05B54B8A0377}"/>
    <dgm:cxn modelId="{FA16B49A-9323-4464-B0BA-9CAA0230D85A}" type="presOf" srcId="{0F92D3B2-6FBA-4861-B5BE-C613BFC6631B}" destId="{4EF126F5-FA2E-493F-9961-8DF6A4057E7B}" srcOrd="0" destOrd="0" presId="urn:microsoft.com/office/officeart/2005/8/layout/radial6"/>
    <dgm:cxn modelId="{635411B7-DA74-4B4A-9EA9-E36A36A27C66}" type="presOf" srcId="{DB34CB28-6398-463D-960C-960F94859BD3}" destId="{9A98955D-3E55-423A-84EA-6F979E67FCCC}" srcOrd="0" destOrd="0" presId="urn:microsoft.com/office/officeart/2005/8/layout/radial6"/>
    <dgm:cxn modelId="{04DDEDC4-CED4-40CD-9FF3-2C0EC6E1B839}" type="presOf" srcId="{E86203CD-05AE-417D-944C-0016C704776D}" destId="{7D90FC1C-F6DE-4BBF-B88D-275AB627AC79}" srcOrd="0" destOrd="0" presId="urn:microsoft.com/office/officeart/2005/8/layout/radial6"/>
    <dgm:cxn modelId="{8C8CF7D9-7A82-4BA6-B17F-228538249427}" type="presOf" srcId="{50DC99C1-0FA3-4226-AC0B-F6EFA4C900AB}" destId="{F61BCF5A-52C5-4399-B35B-DE24B7D0C115}" srcOrd="0" destOrd="0" presId="urn:microsoft.com/office/officeart/2005/8/layout/radial6"/>
    <dgm:cxn modelId="{F28334ED-5356-4551-B54D-BFD339870520}" type="presOf" srcId="{DD91E386-77EB-4BCE-A98A-6A46E55DC768}" destId="{478EA071-F0CC-4EE9-AA8F-8BD75E1E57D7}" srcOrd="0" destOrd="0" presId="urn:microsoft.com/office/officeart/2005/8/layout/radial6"/>
    <dgm:cxn modelId="{E69C0AF3-E248-48A4-8A4F-774BBFD69AB4}" type="presOf" srcId="{43195741-B136-493B-ABCB-F3A15AAABD93}" destId="{432A260C-A007-4870-81D6-982723C7E518}" srcOrd="0" destOrd="0" presId="urn:microsoft.com/office/officeart/2005/8/layout/radial6"/>
    <dgm:cxn modelId="{8F805527-E735-4DAE-9A93-A9730BB4919D}" type="presParOf" srcId="{F61BCF5A-52C5-4399-B35B-DE24B7D0C115}" destId="{432A260C-A007-4870-81D6-982723C7E518}" srcOrd="0" destOrd="0" presId="urn:microsoft.com/office/officeart/2005/8/layout/radial6"/>
    <dgm:cxn modelId="{48984080-B383-46C5-A3EC-7670BEC64271}" type="presParOf" srcId="{F61BCF5A-52C5-4399-B35B-DE24B7D0C115}" destId="{051C5DE2-BCDE-4ACC-BF02-0F6C42E66BF2}" srcOrd="1" destOrd="0" presId="urn:microsoft.com/office/officeart/2005/8/layout/radial6"/>
    <dgm:cxn modelId="{40294388-F257-4081-AF8D-434FD735E380}" type="presParOf" srcId="{F61BCF5A-52C5-4399-B35B-DE24B7D0C115}" destId="{A61DE45D-55CA-45EF-B2CE-B6C44598E6FA}" srcOrd="2" destOrd="0" presId="urn:microsoft.com/office/officeart/2005/8/layout/radial6"/>
    <dgm:cxn modelId="{445B0C21-C91B-4388-AEE1-A084EC0EDFEB}" type="presParOf" srcId="{F61BCF5A-52C5-4399-B35B-DE24B7D0C115}" destId="{478EA071-F0CC-4EE9-AA8F-8BD75E1E57D7}" srcOrd="3" destOrd="0" presId="urn:microsoft.com/office/officeart/2005/8/layout/radial6"/>
    <dgm:cxn modelId="{F389961C-16EB-4519-81D7-CF9441C68F57}" type="presParOf" srcId="{F61BCF5A-52C5-4399-B35B-DE24B7D0C115}" destId="{9A98955D-3E55-423A-84EA-6F979E67FCCC}" srcOrd="4" destOrd="0" presId="urn:microsoft.com/office/officeart/2005/8/layout/radial6"/>
    <dgm:cxn modelId="{4F1624E4-61A7-4F05-B3E5-4C45A85F3706}" type="presParOf" srcId="{F61BCF5A-52C5-4399-B35B-DE24B7D0C115}" destId="{571FD325-8D54-469E-8B7E-9C0445A68EC8}" srcOrd="5" destOrd="0" presId="urn:microsoft.com/office/officeart/2005/8/layout/radial6"/>
    <dgm:cxn modelId="{740CB185-AFF0-4F57-9A2A-1799FDFBF157}" type="presParOf" srcId="{F61BCF5A-52C5-4399-B35B-DE24B7D0C115}" destId="{394F385A-98B7-4332-94CC-F7F3BBA01F4F}" srcOrd="6" destOrd="0" presId="urn:microsoft.com/office/officeart/2005/8/layout/radial6"/>
    <dgm:cxn modelId="{096B3C69-5091-4F80-B52F-259D42CA3511}" type="presParOf" srcId="{F61BCF5A-52C5-4399-B35B-DE24B7D0C115}" destId="{7D90FC1C-F6DE-4BBF-B88D-275AB627AC79}" srcOrd="7" destOrd="0" presId="urn:microsoft.com/office/officeart/2005/8/layout/radial6"/>
    <dgm:cxn modelId="{063381DA-8841-4A60-B97D-E15BF905D210}" type="presParOf" srcId="{F61BCF5A-52C5-4399-B35B-DE24B7D0C115}" destId="{95D1B048-06E0-4545-B396-7505A99CA0D9}" srcOrd="8" destOrd="0" presId="urn:microsoft.com/office/officeart/2005/8/layout/radial6"/>
    <dgm:cxn modelId="{874771DC-B173-4901-AE1E-C8A4B672474B}" type="presParOf" srcId="{F61BCF5A-52C5-4399-B35B-DE24B7D0C115}" destId="{4EF126F5-FA2E-493F-9961-8DF6A4057E7B}"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F126F5-FA2E-493F-9961-8DF6A4057E7B}">
      <dsp:nvSpPr>
        <dsp:cNvPr id="0" name=""/>
        <dsp:cNvSpPr/>
      </dsp:nvSpPr>
      <dsp:spPr>
        <a:xfrm>
          <a:off x="2230627" y="791932"/>
          <a:ext cx="5286494" cy="5286494"/>
        </a:xfrm>
        <a:prstGeom prst="blockArc">
          <a:avLst>
            <a:gd name="adj1" fmla="val 9000000"/>
            <a:gd name="adj2" fmla="val 16200000"/>
            <a:gd name="adj3" fmla="val 4638"/>
          </a:avLst>
        </a:prstGeom>
        <a:solidFill>
          <a:schemeClr val="accent4">
            <a:hueOff val="9800891"/>
            <a:satOff val="-40777"/>
            <a:lumOff val="9608"/>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394F385A-98B7-4332-94CC-F7F3BBA01F4F}">
      <dsp:nvSpPr>
        <dsp:cNvPr id="0" name=""/>
        <dsp:cNvSpPr/>
      </dsp:nvSpPr>
      <dsp:spPr>
        <a:xfrm>
          <a:off x="2230627" y="791932"/>
          <a:ext cx="5286494" cy="5286494"/>
        </a:xfrm>
        <a:prstGeom prst="blockArc">
          <a:avLst>
            <a:gd name="adj1" fmla="val 1800000"/>
            <a:gd name="adj2" fmla="val 9000000"/>
            <a:gd name="adj3" fmla="val 4638"/>
          </a:avLst>
        </a:prstGeom>
        <a:solidFill>
          <a:schemeClr val="accent4">
            <a:hueOff val="4900445"/>
            <a:satOff val="-20388"/>
            <a:lumOff val="4804"/>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478EA071-F0CC-4EE9-AA8F-8BD75E1E57D7}">
      <dsp:nvSpPr>
        <dsp:cNvPr id="0" name=""/>
        <dsp:cNvSpPr/>
      </dsp:nvSpPr>
      <dsp:spPr>
        <a:xfrm>
          <a:off x="2186009" y="814241"/>
          <a:ext cx="5286494" cy="5286494"/>
        </a:xfrm>
        <a:prstGeom prst="blockArc">
          <a:avLst>
            <a:gd name="adj1" fmla="val 16200000"/>
            <a:gd name="adj2" fmla="val 1800000"/>
            <a:gd name="adj3" fmla="val 4638"/>
          </a:avLst>
        </a:prstGeom>
        <a:solidFill>
          <a:schemeClr val="accent4">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432A260C-A007-4870-81D6-982723C7E518}">
      <dsp:nvSpPr>
        <dsp:cNvPr id="0" name=""/>
        <dsp:cNvSpPr/>
      </dsp:nvSpPr>
      <dsp:spPr>
        <a:xfrm>
          <a:off x="3501482" y="2029526"/>
          <a:ext cx="2744785" cy="2811305"/>
        </a:xfrm>
        <a:prstGeom prst="rect">
          <a:avLst/>
        </a:prstGeom>
        <a:blipFill rotWithShape="0">
          <a:blip xmlns:r="http://schemas.openxmlformats.org/officeDocument/2006/relationships" r:embed="rId1"/>
          <a:srcRect/>
          <a:stretch>
            <a:fillRect l="-3000" r="-3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n-GB" sz="6500" kern="1200"/>
            <a:t> </a:t>
          </a:r>
          <a:endParaRPr lang="en-GB" sz="6500" kern="1200" dirty="0"/>
        </a:p>
      </dsp:txBody>
      <dsp:txXfrm>
        <a:off x="3501482" y="2029526"/>
        <a:ext cx="2744785" cy="2811305"/>
      </dsp:txXfrm>
    </dsp:sp>
    <dsp:sp modelId="{051C5DE2-BCDE-4ACC-BF02-0F6C42E66BF2}">
      <dsp:nvSpPr>
        <dsp:cNvPr id="0" name=""/>
        <dsp:cNvSpPr/>
      </dsp:nvSpPr>
      <dsp:spPr>
        <a:xfrm>
          <a:off x="4022612" y="1960"/>
          <a:ext cx="1702524" cy="1702524"/>
        </a:xfrm>
        <a:prstGeom prst="ellipse">
          <a:avLst/>
        </a:prstGeom>
        <a:blipFill rotWithShape="0">
          <a:blip xmlns:r="http://schemas.openxmlformats.org/officeDocument/2006/relationships"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2266950">
            <a:lnSpc>
              <a:spcPct val="90000"/>
            </a:lnSpc>
            <a:spcBef>
              <a:spcPct val="0"/>
            </a:spcBef>
            <a:spcAft>
              <a:spcPct val="35000"/>
            </a:spcAft>
            <a:buNone/>
          </a:pPr>
          <a:r>
            <a:rPr lang="en-GB" sz="5100" kern="1200"/>
            <a:t> </a:t>
          </a:r>
          <a:endParaRPr lang="en-GB" sz="5100" kern="1200" dirty="0"/>
        </a:p>
      </dsp:txBody>
      <dsp:txXfrm>
        <a:off x="4271941" y="251289"/>
        <a:ext cx="1203866" cy="1203866"/>
      </dsp:txXfrm>
    </dsp:sp>
    <dsp:sp modelId="{9A98955D-3E55-423A-84EA-6F979E67FCCC}">
      <dsp:nvSpPr>
        <dsp:cNvPr id="0" name=""/>
        <dsp:cNvSpPr/>
      </dsp:nvSpPr>
      <dsp:spPr>
        <a:xfrm>
          <a:off x="6258652" y="3874895"/>
          <a:ext cx="1702524" cy="1702524"/>
        </a:xfrm>
        <a:prstGeom prst="ellipse">
          <a:avLst/>
        </a:prstGeom>
        <a:blipFill rotWithShape="0">
          <a:blip xmlns:r="http://schemas.openxmlformats.org/officeDocument/2006/relationships"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a:stretch>
            <a:fillRect l="-50000" r="-50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2266950">
            <a:lnSpc>
              <a:spcPct val="90000"/>
            </a:lnSpc>
            <a:spcBef>
              <a:spcPct val="0"/>
            </a:spcBef>
            <a:spcAft>
              <a:spcPct val="35000"/>
            </a:spcAft>
            <a:buNone/>
          </a:pPr>
          <a:r>
            <a:rPr lang="en-GB" sz="5100" kern="1200"/>
            <a:t> </a:t>
          </a:r>
          <a:endParaRPr lang="en-GB" sz="5100" kern="1200" dirty="0"/>
        </a:p>
      </dsp:txBody>
      <dsp:txXfrm>
        <a:off x="6507981" y="4124224"/>
        <a:ext cx="1203866" cy="1203866"/>
      </dsp:txXfrm>
    </dsp:sp>
    <dsp:sp modelId="{7D90FC1C-F6DE-4BBF-B88D-275AB627AC79}">
      <dsp:nvSpPr>
        <dsp:cNvPr id="0" name=""/>
        <dsp:cNvSpPr/>
      </dsp:nvSpPr>
      <dsp:spPr>
        <a:xfrm>
          <a:off x="1786572" y="3874895"/>
          <a:ext cx="1702524" cy="1702524"/>
        </a:xfrm>
        <a:prstGeom prst="ellipse">
          <a:avLst/>
        </a:prstGeom>
        <a:blipFill rotWithShape="0">
          <a:blip xmlns:r="http://schemas.openxmlformats.org/officeDocument/2006/relationships"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a:stretch>
            <a:fillRect l="-2000" r="-2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2266950">
            <a:lnSpc>
              <a:spcPct val="90000"/>
            </a:lnSpc>
            <a:spcBef>
              <a:spcPct val="0"/>
            </a:spcBef>
            <a:spcAft>
              <a:spcPct val="35000"/>
            </a:spcAft>
            <a:buNone/>
          </a:pPr>
          <a:r>
            <a:rPr lang="en-GB" sz="5100" kern="1200"/>
            <a:t> </a:t>
          </a:r>
          <a:endParaRPr lang="en-GB" sz="5100" kern="1200" dirty="0"/>
        </a:p>
      </dsp:txBody>
      <dsp:txXfrm>
        <a:off x="2035901" y="4124224"/>
        <a:ext cx="1203866" cy="120386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6C47E-D83C-4B5E-B7C2-7B3632D95E90}" type="datetimeFigureOut">
              <a:rPr lang="en-GB" smtClean="0"/>
              <a:t>13/10/2022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B389DA-9290-4972-9BE2-11B98281260B}" type="slidenum">
              <a:rPr lang="en-GB" smtClean="0"/>
              <a:t>‹#›</a:t>
            </a:fld>
            <a:endParaRPr lang="en-GB"/>
          </a:p>
        </p:txBody>
      </p:sp>
    </p:spTree>
    <p:extLst>
      <p:ext uri="{BB962C8B-B14F-4D97-AF65-F5344CB8AC3E}">
        <p14:creationId xmlns:p14="http://schemas.microsoft.com/office/powerpoint/2010/main" val="2644256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Octahydro-1,3,5,7-tetranitro-1,3,5,7-tetrazocine, or HMX, to its close friends is a </a:t>
            </a:r>
            <a:r>
              <a:rPr lang="en-GB" dirty="0" err="1"/>
              <a:t>nitramine</a:t>
            </a:r>
            <a:r>
              <a:rPr lang="en-GB" dirty="0"/>
              <a:t> energetic material and is the focus of my PhD studies. </a:t>
            </a:r>
          </a:p>
          <a:p>
            <a:r>
              <a:rPr lang="en-GB" dirty="0"/>
              <a:t>My PhD project can be broken down into a few small and simple steps. 1. Grow some crystals 2. image these crystals 3. fire shockwaves through the crystal 4. Look at how the defects in this crystal influence initiation. But what’s the point I hear you ask? Well that’s easy enough too, energetic materials are widely used, mostly within the defence industry. These materials are used in a powder form and because of this we do not know the true inherent sensitivity of these materials because when it powder form, it is easy for dust and grit to get mixed in which changes the material slightly. By using various crystal growth techniques, in my case a temperature lowering method, single crystals of HMX can be grown. Single crystals of energetics provides a better look into the true sensitivity of the material thanks to the absence of grit and dust. </a:t>
            </a:r>
          </a:p>
          <a:p>
            <a:endParaRPr lang="en-GB" dirty="0"/>
          </a:p>
          <a:p>
            <a:r>
              <a:rPr lang="en-GB" dirty="0"/>
              <a:t>All energetic solids are crystalline materials. All solid materials can be defined as either crystalline or amorphous. Crystalline materials have long range order, amorphous ones do not. An analogy of this would be to look at spaghetti. Uncooked </a:t>
            </a:r>
            <a:r>
              <a:rPr lang="en-GB" dirty="0" err="1"/>
              <a:t>spag</a:t>
            </a:r>
            <a:r>
              <a:rPr lang="en-GB" dirty="0"/>
              <a:t> comes in packs of long sticks, if a packet of </a:t>
            </a:r>
            <a:r>
              <a:rPr lang="en-GB" dirty="0" err="1"/>
              <a:t>spag</a:t>
            </a:r>
            <a:r>
              <a:rPr lang="en-GB" dirty="0"/>
              <a:t> was cut in half, the long range order seen initially would continue and the shape and forms are undisturbed by the slicing. Cooked </a:t>
            </a:r>
            <a:r>
              <a:rPr lang="en-GB" dirty="0" err="1"/>
              <a:t>spag</a:t>
            </a:r>
            <a:r>
              <a:rPr lang="en-GB" dirty="0"/>
              <a:t> loses this long ranger order and if a plate of uncooked </a:t>
            </a:r>
            <a:r>
              <a:rPr lang="en-GB" dirty="0" err="1"/>
              <a:t>spag</a:t>
            </a:r>
            <a:r>
              <a:rPr lang="en-GB" dirty="0"/>
              <a:t> was cut in half, there would be no shape or form to the mass on either side. This analogy applies to materials. Crystalline materials have a long range order, a repeating block within this. This repeating unit is the unit cell. </a:t>
            </a:r>
          </a:p>
          <a:p>
            <a:r>
              <a:rPr lang="en-GB" dirty="0"/>
              <a:t>Solid energetic materials are no different to other crystalline materials, there is a repeating unit cell and slicing the crystal up, or grinding it down into a powder does not in any way change this. Within the defence industry, energetic materials are often used in this powder form. However, within this powder form, the true sensitivity of the material can not be known. This is because there is often a lot of dirt and dust mixed in and this is almost impossible to separate. A good way to learn the true sensitivity of an energetic material is to look at the energetic material in a single crystal form.  </a:t>
            </a:r>
          </a:p>
          <a:p>
            <a:endParaRPr lang="en-GB" dirty="0"/>
          </a:p>
          <a:p>
            <a:endParaRPr lang="en-GB" dirty="0"/>
          </a:p>
          <a:p>
            <a:endParaRPr lang="en-GB" dirty="0"/>
          </a:p>
          <a:p>
            <a:r>
              <a:rPr lang="en-GB" dirty="0"/>
              <a:t>Within all crystalline materials there are defects from growth, these defects can come as point, line, surface, substitutional or interstitial defects. </a:t>
            </a:r>
          </a:p>
        </p:txBody>
      </p:sp>
      <p:sp>
        <p:nvSpPr>
          <p:cNvPr id="4" name="Slide Number Placeholder 3"/>
          <p:cNvSpPr>
            <a:spLocks noGrp="1"/>
          </p:cNvSpPr>
          <p:nvPr>
            <p:ph type="sldNum" sz="quarter" idx="5"/>
          </p:nvPr>
        </p:nvSpPr>
        <p:spPr/>
        <p:txBody>
          <a:bodyPr/>
          <a:lstStyle/>
          <a:p>
            <a:fld id="{D4B389DA-9290-4972-9BE2-11B98281260B}" type="slidenum">
              <a:rPr lang="en-GB" smtClean="0"/>
              <a:t>1</a:t>
            </a:fld>
            <a:endParaRPr lang="en-GB"/>
          </a:p>
        </p:txBody>
      </p:sp>
    </p:spTree>
    <p:extLst>
      <p:ext uri="{BB962C8B-B14F-4D97-AF65-F5344CB8AC3E}">
        <p14:creationId xmlns:p14="http://schemas.microsoft.com/office/powerpoint/2010/main" val="2592959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62819-5793-4A70-AA23-CE9F8C811D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888DD84-F337-420C-8A3F-EF1B528F72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CDA7DE3-EF9E-47DA-B29E-E2CE8E42E2CE}"/>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5" name="Footer Placeholder 4">
            <a:extLst>
              <a:ext uri="{FF2B5EF4-FFF2-40B4-BE49-F238E27FC236}">
                <a16:creationId xmlns:a16="http://schemas.microsoft.com/office/drawing/2014/main" id="{325C4454-046A-4FA3-BDE4-3A9441F558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726F3A-599C-43DA-A2F0-9A03EE69C022}"/>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254873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D147C-5E76-4A5F-B3B5-109C48AD00D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1C5D51F-D538-43BE-BFE7-B929757D9BB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4A1965-5C1F-4308-8338-6A27D4A3D1D6}"/>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5" name="Footer Placeholder 4">
            <a:extLst>
              <a:ext uri="{FF2B5EF4-FFF2-40B4-BE49-F238E27FC236}">
                <a16:creationId xmlns:a16="http://schemas.microsoft.com/office/drawing/2014/main" id="{AF726D2B-E202-4EB2-A260-9F58C4281F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45555F-E8CC-4FEA-BC54-0EE1EEE07EF5}"/>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3957111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790C8C-3571-4BFD-8002-062EDB7D645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BA01CC-C2F3-4B5B-82FB-104FAC43AC5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B3CE9B-2354-4C5B-8447-65138D94E707}"/>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5" name="Footer Placeholder 4">
            <a:extLst>
              <a:ext uri="{FF2B5EF4-FFF2-40B4-BE49-F238E27FC236}">
                <a16:creationId xmlns:a16="http://schemas.microsoft.com/office/drawing/2014/main" id="{626C34EC-6DB4-4510-847F-EF8D2C1EF9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BC25F0-4ECA-4B87-89E9-199177426538}"/>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721336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B008F-C692-4437-B7A8-EB1AA4D16C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1FB022-14C0-4B4E-BAC4-42A49F0240F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BABB56-C0A2-499D-872F-7026F695BEA5}"/>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5" name="Footer Placeholder 4">
            <a:extLst>
              <a:ext uri="{FF2B5EF4-FFF2-40B4-BE49-F238E27FC236}">
                <a16:creationId xmlns:a16="http://schemas.microsoft.com/office/drawing/2014/main" id="{AAFBFB72-A23C-4895-9BD2-F36107C70F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AC71CB-892A-431F-B5B9-88D06D087BA2}"/>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4062364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59E47-9CC4-4865-B2BF-C0B935969F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C9575EF-006A-411D-9A02-657ACF56B8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30BA4DA-F8AC-4824-B247-ED4FD5ECDD28}"/>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5" name="Footer Placeholder 4">
            <a:extLst>
              <a:ext uri="{FF2B5EF4-FFF2-40B4-BE49-F238E27FC236}">
                <a16:creationId xmlns:a16="http://schemas.microsoft.com/office/drawing/2014/main" id="{E11A8F57-4A4E-448E-A7A8-669FE8EB63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D24EF2-D9BD-462C-A9B3-E9140A961D03}"/>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2667106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225CC-55F3-4208-AE42-86A21C64F9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0FBF78-7467-4E60-A1B5-AAC33BF48FB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F821C57-763B-4C49-9EBB-0D8AA6AB25A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2B15C1D-FC70-48EE-9E08-3BFDF2976CBB}"/>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6" name="Footer Placeholder 5">
            <a:extLst>
              <a:ext uri="{FF2B5EF4-FFF2-40B4-BE49-F238E27FC236}">
                <a16:creationId xmlns:a16="http://schemas.microsoft.com/office/drawing/2014/main" id="{B9420119-9CD9-42E7-97B4-FACE16D0B4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D745467-2604-473B-A802-2DAB75971A69}"/>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2518415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53747-BFB0-4EC7-B7D5-8AC3B28C0E1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8A0AEA-C458-4044-96C8-FD7C6A2726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B032592-365B-4F6F-9245-02FE21A4CF8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B24BD23-5F1F-4F56-B648-B1A72B44CD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57EB31D-57F6-49A3-B84B-EC4E300F3DC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08750AB-D3FC-412F-B177-E8DA568BE6FD}"/>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8" name="Footer Placeholder 7">
            <a:extLst>
              <a:ext uri="{FF2B5EF4-FFF2-40B4-BE49-F238E27FC236}">
                <a16:creationId xmlns:a16="http://schemas.microsoft.com/office/drawing/2014/main" id="{654B697A-2C95-49C4-B721-870443C765F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195F3BC-8127-49F2-99FF-B4F579F8C950}"/>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1347411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5EF5A-9B16-4C41-AEE5-42AB0FB7239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1EF65E8-4092-4E98-B61D-5E2C39B453BC}"/>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4" name="Footer Placeholder 3">
            <a:extLst>
              <a:ext uri="{FF2B5EF4-FFF2-40B4-BE49-F238E27FC236}">
                <a16:creationId xmlns:a16="http://schemas.microsoft.com/office/drawing/2014/main" id="{8DF6FD37-9C8C-42DE-981B-2C72E8AEE6D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5DCF17-52D8-4EAE-92FE-4CEFC4E424BB}"/>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669456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0FABF0-A1E7-493F-8A35-D28E838DCCAD}"/>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3" name="Footer Placeholder 2">
            <a:extLst>
              <a:ext uri="{FF2B5EF4-FFF2-40B4-BE49-F238E27FC236}">
                <a16:creationId xmlns:a16="http://schemas.microsoft.com/office/drawing/2014/main" id="{48B53B9F-FB85-4DBA-A2C7-C213C54B9E6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3661B73-27EA-421A-88F5-C0519DA871B9}"/>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2934060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07ECE-D861-4317-A6FB-3B1F86D8E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0F90755-60D8-4315-BC7C-E0BF6BB83D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700FC12-42FE-4810-9854-0A2B5BF491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0129C91-D5F1-4557-A3D6-69D923C29493}"/>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6" name="Footer Placeholder 5">
            <a:extLst>
              <a:ext uri="{FF2B5EF4-FFF2-40B4-BE49-F238E27FC236}">
                <a16:creationId xmlns:a16="http://schemas.microsoft.com/office/drawing/2014/main" id="{D253A786-E7C0-41F9-AAD3-F0E9DA3EF6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52E50A2-E1F6-4C5A-B0CF-BEE550B84CD4}"/>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1946989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525B5-8924-49B6-B97D-37A4DD5237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5DC5A4D-CF24-45FA-8D32-8F173E3E78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F86555C-1B61-483C-885E-BCBBDF2F52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C1094A5-0F2B-4781-BBBD-0AC3D46FBC7A}"/>
              </a:ext>
            </a:extLst>
          </p:cNvPr>
          <p:cNvSpPr>
            <a:spLocks noGrp="1"/>
          </p:cNvSpPr>
          <p:nvPr>
            <p:ph type="dt" sz="half" idx="10"/>
          </p:nvPr>
        </p:nvSpPr>
        <p:spPr/>
        <p:txBody>
          <a:bodyPr/>
          <a:lstStyle/>
          <a:p>
            <a:fld id="{DD0BA24E-4B60-48BB-865D-F50CC0C3A873}" type="datetimeFigureOut">
              <a:rPr lang="en-GB" smtClean="0"/>
              <a:t>13/10/2022</a:t>
            </a:fld>
            <a:endParaRPr lang="en-GB"/>
          </a:p>
        </p:txBody>
      </p:sp>
      <p:sp>
        <p:nvSpPr>
          <p:cNvPr id="6" name="Footer Placeholder 5">
            <a:extLst>
              <a:ext uri="{FF2B5EF4-FFF2-40B4-BE49-F238E27FC236}">
                <a16:creationId xmlns:a16="http://schemas.microsoft.com/office/drawing/2014/main" id="{BF7F478A-5FEE-45FC-B7DF-021E4914AA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1FAA27-0609-455D-8B01-4C574555F4C3}"/>
              </a:ext>
            </a:extLst>
          </p:cNvPr>
          <p:cNvSpPr>
            <a:spLocks noGrp="1"/>
          </p:cNvSpPr>
          <p:nvPr>
            <p:ph type="sldNum" sz="quarter" idx="12"/>
          </p:nvPr>
        </p:nvSpPr>
        <p:spPr/>
        <p:txBody>
          <a:bodyPr/>
          <a:lstStyle/>
          <a:p>
            <a:fld id="{F3DF662D-11E8-4772-AB6C-5495022A4662}" type="slidenum">
              <a:rPr lang="en-GB" smtClean="0"/>
              <a:t>‹#›</a:t>
            </a:fld>
            <a:endParaRPr lang="en-GB"/>
          </a:p>
        </p:txBody>
      </p:sp>
    </p:spTree>
    <p:extLst>
      <p:ext uri="{BB962C8B-B14F-4D97-AF65-F5344CB8AC3E}">
        <p14:creationId xmlns:p14="http://schemas.microsoft.com/office/powerpoint/2010/main" val="2580592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CA8811-73BF-4A83-B743-D0B9A36B49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725353-6E12-4548-B46A-D34C1494B1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CA84F1-24FB-4B3B-9F0A-25EA89E55B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BA24E-4B60-48BB-865D-F50CC0C3A873}" type="datetimeFigureOut">
              <a:rPr lang="en-GB" smtClean="0"/>
              <a:t>13/10/2022</a:t>
            </a:fld>
            <a:endParaRPr lang="en-GB"/>
          </a:p>
        </p:txBody>
      </p:sp>
      <p:sp>
        <p:nvSpPr>
          <p:cNvPr id="5" name="Footer Placeholder 4">
            <a:extLst>
              <a:ext uri="{FF2B5EF4-FFF2-40B4-BE49-F238E27FC236}">
                <a16:creationId xmlns:a16="http://schemas.microsoft.com/office/drawing/2014/main" id="{3DD8338A-6A35-4CDB-93E8-CDE4FA107D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E5478CC-3171-49BC-B929-EDAF6201FE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DF662D-11E8-4772-AB6C-5495022A4662}" type="slidenum">
              <a:rPr lang="en-GB" smtClean="0"/>
              <a:t>‹#›</a:t>
            </a:fld>
            <a:endParaRPr lang="en-GB"/>
          </a:p>
        </p:txBody>
      </p:sp>
    </p:spTree>
    <p:extLst>
      <p:ext uri="{BB962C8B-B14F-4D97-AF65-F5344CB8AC3E}">
        <p14:creationId xmlns:p14="http://schemas.microsoft.com/office/powerpoint/2010/main" val="3417595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096D-7FF8-4790-85B9-F03D40079F3F}"/>
              </a:ext>
            </a:extLst>
          </p:cNvPr>
          <p:cNvSpPr>
            <a:spLocks noGrp="1"/>
          </p:cNvSpPr>
          <p:nvPr>
            <p:ph type="ctrTitle"/>
          </p:nvPr>
        </p:nvSpPr>
        <p:spPr>
          <a:xfrm>
            <a:off x="0" y="0"/>
            <a:ext cx="7351114" cy="2645229"/>
          </a:xfrm>
        </p:spPr>
        <p:txBody>
          <a:bodyPr>
            <a:normAutofit/>
          </a:bodyPr>
          <a:lstStyle/>
          <a:p>
            <a:r>
              <a:rPr lang="en-GB" sz="4400" dirty="0">
                <a:latin typeface="Arial" panose="020B0604020202020204" pitchFamily="34" charset="0"/>
                <a:cs typeface="Arial" panose="020B0604020202020204" pitchFamily="34" charset="0"/>
              </a:rPr>
              <a:t>The influence of crystalline defects on the initiation of crystalline </a:t>
            </a:r>
            <a:r>
              <a:rPr lang="en-GB" sz="4400" dirty="0" err="1">
                <a:latin typeface="Arial" panose="020B0604020202020204" pitchFamily="34" charset="0"/>
                <a:cs typeface="Arial" panose="020B0604020202020204" pitchFamily="34" charset="0"/>
              </a:rPr>
              <a:t>nitramine</a:t>
            </a:r>
            <a:r>
              <a:rPr lang="en-GB" sz="4400" dirty="0">
                <a:latin typeface="Arial" panose="020B0604020202020204" pitchFamily="34" charset="0"/>
                <a:cs typeface="Arial" panose="020B0604020202020204" pitchFamily="34" charset="0"/>
              </a:rPr>
              <a:t> explosives.</a:t>
            </a:r>
          </a:p>
        </p:txBody>
      </p:sp>
      <p:graphicFrame>
        <p:nvGraphicFramePr>
          <p:cNvPr id="17" name="Diagram 16">
            <a:extLst>
              <a:ext uri="{FF2B5EF4-FFF2-40B4-BE49-F238E27FC236}">
                <a16:creationId xmlns:a16="http://schemas.microsoft.com/office/drawing/2014/main" id="{B4104186-CAF0-48F9-8E3A-E5E95AFDFC6A}"/>
              </a:ext>
            </a:extLst>
          </p:cNvPr>
          <p:cNvGraphicFramePr/>
          <p:nvPr>
            <p:extLst>
              <p:ext uri="{D42A27DB-BD31-4B8C-83A1-F6EECF244321}">
                <p14:modId xmlns:p14="http://schemas.microsoft.com/office/powerpoint/2010/main" val="1407852409"/>
              </p:ext>
            </p:extLst>
          </p:nvPr>
        </p:nvGraphicFramePr>
        <p:xfrm>
          <a:off x="3991483" y="217394"/>
          <a:ext cx="9747750" cy="64232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3" name="Picture 22">
            <a:extLst>
              <a:ext uri="{FF2B5EF4-FFF2-40B4-BE49-F238E27FC236}">
                <a16:creationId xmlns:a16="http://schemas.microsoft.com/office/drawing/2014/main" id="{17ABD650-96C3-4DB2-930B-84B239681A6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42101" y="2763102"/>
            <a:ext cx="3883351" cy="3877503"/>
          </a:xfrm>
          <a:prstGeom prst="rect">
            <a:avLst/>
          </a:prstGeom>
        </p:spPr>
      </p:pic>
    </p:spTree>
    <p:extLst>
      <p:ext uri="{BB962C8B-B14F-4D97-AF65-F5344CB8AC3E}">
        <p14:creationId xmlns:p14="http://schemas.microsoft.com/office/powerpoint/2010/main" val="33737358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D6B55E92C21B4CB6E510D8EA572678" ma:contentTypeVersion="26940" ma:contentTypeDescription="Create a new document." ma:contentTypeScope="" ma:versionID="edd31c693fe2c7b4da0e47ee2daa985d">
  <xsd:schema xmlns:xsd="http://www.w3.org/2001/XMLSchema" xmlns:xs="http://www.w3.org/2001/XMLSchema" xmlns:p="http://schemas.microsoft.com/office/2006/metadata/properties" xmlns:ns1="http://schemas.microsoft.com/sharepoint/v3" xmlns:ns2="8befa8e6-0c44-4bfe-9779-8d7a84fb3175" xmlns:ns3="b23f4bd6-92e6-49eb-a7e9-323548f63770" targetNamespace="http://schemas.microsoft.com/office/2006/metadata/properties" ma:root="true" ma:fieldsID="a3b4ea3285c5e21e1037aa5aee8eff6b" ns1:_="" ns2:_="" ns3:_="">
    <xsd:import namespace="http://schemas.microsoft.com/sharepoint/v3"/>
    <xsd:import namespace="8befa8e6-0c44-4bfe-9779-8d7a84fb3175"/>
    <xsd:import namespace="b23f4bd6-92e6-49eb-a7e9-323548f6377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2:SharedWithUsers" minOccurs="0"/>
                <xsd:element ref="ns2:SharedWithDetails" minOccurs="0"/>
                <xsd:element ref="ns1:_ip_UnifiedCompliancePolicyProperties" minOccurs="0"/>
                <xsd:element ref="ns1:_ip_UnifiedCompliancePolicyUIAc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8" nillable="true" ma:displayName="Taxonomy Catch All Column" ma:hidden="true" ma:list="{4e490a84-a50f-48a3-bfd6-26970d6e8beb}" ma:internalName="TaxCatchAll" ma:showField="CatchAllData" ma:web="8befa8e6-0c44-4bfe-9779-8d7a84fb317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3f4bd6-92e6-49eb-a7e9-323548f637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4ed3f799-2585-429a-ae92-38aec2d16a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b23f4bd6-92e6-49eb-a7e9-323548f63770">
      <Terms xmlns="http://schemas.microsoft.com/office/infopath/2007/PartnerControls"/>
    </lcf76f155ced4ddcb4097134ff3c332f>
    <_ip_UnifiedCompliancePolicyProperties xmlns="http://schemas.microsoft.com/sharepoint/v3" xsi:nil="true"/>
    <TaxCatchAll xmlns="8befa8e6-0c44-4bfe-9779-8d7a84fb3175" xsi:nil="true"/>
    <_dlc_DocId xmlns="8befa8e6-0c44-4bfe-9779-8d7a84fb3175">ZNTPA22U26M5-508161713-236573</_dlc_DocId>
    <_dlc_DocIdUrl xmlns="8befa8e6-0c44-4bfe-9779-8d7a84fb3175">
      <Url>https://cranfield.sharepoint.com/sites/CDSShare/_layouts/15/DocIdRedir.aspx?ID=ZNTPA22U26M5-508161713-236573</Url>
      <Description>ZNTPA22U26M5-508161713-236573</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98A1DD1-E756-4E93-AF37-1A5F0AB01703}"/>
</file>

<file path=customXml/itemProps2.xml><?xml version="1.0" encoding="utf-8"?>
<ds:datastoreItem xmlns:ds="http://schemas.openxmlformats.org/officeDocument/2006/customXml" ds:itemID="{04DAEB6B-30DD-4FDD-A102-1FCC9A09B495}">
  <ds:schemaRefs>
    <ds:schemaRef ds:uri="http://schemas.microsoft.com/sharepoint/v3/contenttype/forms"/>
  </ds:schemaRefs>
</ds:datastoreItem>
</file>

<file path=customXml/itemProps3.xml><?xml version="1.0" encoding="utf-8"?>
<ds:datastoreItem xmlns:ds="http://schemas.openxmlformats.org/officeDocument/2006/customXml" ds:itemID="{33B0A39F-45DA-472B-8C9E-0BFA45A6DE1D}">
  <ds:schemaRefs>
    <ds:schemaRef ds:uri="http://purl.org/dc/elements/1.1/"/>
    <ds:schemaRef ds:uri="http://www.w3.org/XML/1998/namespace"/>
    <ds:schemaRef ds:uri="http://schemas.microsoft.com/office/infopath/2007/PartnerControls"/>
    <ds:schemaRef ds:uri="http://schemas.openxmlformats.org/package/2006/metadata/core-properties"/>
    <ds:schemaRef ds:uri="2ab6bfd8-be10-470d-b7c1-939fa2c9460a"/>
    <ds:schemaRef ds:uri="http://schemas.microsoft.com/office/2006/documentManagement/types"/>
    <ds:schemaRef ds:uri="http://purl.org/dc/terms/"/>
    <ds:schemaRef ds:uri="383b0f7a-06d6-4fbe-8c64-a127c36fb080"/>
    <ds:schemaRef ds:uri="http://schemas.microsoft.com/office/2006/metadata/properties"/>
    <ds:schemaRef ds:uri="http://purl.org/dc/dcmitype/"/>
  </ds:schemaRefs>
</ds:datastoreItem>
</file>

<file path=customXml/itemProps4.xml><?xml version="1.0" encoding="utf-8"?>
<ds:datastoreItem xmlns:ds="http://schemas.openxmlformats.org/officeDocument/2006/customXml" ds:itemID="{F39694E0-363B-42D8-9F24-0F3BB337AE81}"/>
</file>

<file path=docProps/app.xml><?xml version="1.0" encoding="utf-8"?>
<Properties xmlns="http://schemas.openxmlformats.org/officeDocument/2006/extended-properties" xmlns:vt="http://schemas.openxmlformats.org/officeDocument/2006/docPropsVTypes">
  <TotalTime>7231</TotalTime>
  <Words>491</Words>
  <Application>Microsoft Office PowerPoint</Application>
  <PresentationFormat>Widescreen</PresentationFormat>
  <Paragraphs>15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The influence of crystalline defects on the initiation of crystalline nitramine explosives.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influence of crystalline defects on the initiation of crystalline nitramine explosives.</dc:title>
  <dc:creator>Alice</dc:creator>
  <cp:lastModifiedBy>Alice</cp:lastModifiedBy>
  <cp:revision>23</cp:revision>
  <dcterms:created xsi:type="dcterms:W3CDTF">2022-10-13T09:19:40Z</dcterms:created>
  <dcterms:modified xsi:type="dcterms:W3CDTF">2022-10-18T09:51:24Z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0x01010075FC07C438CFAD4BB97FB4FED165E951</vt:lpwstr>
  </property>
  <property fmtid="{D5CDD505-2E9C-101B-9397-08002B2CF9AE}" pid="3" name="MediaServiceImageTags">
    <vt:lpwstr/>
  </property>
  <property fmtid="{D5CDD505-2E9C-101B-9397-08002B2CF9AE}" pid="4" name="_dlc_DocIdItemGuid">
    <vt:lpwstr>a8a20c4f-e3b1-42f5-a2c7-5be11ea457bf</vt:lpwstr>
  </property>
</Properties>
</file>