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customXml" Target="../customXml/item2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6" Type="http://schemas.openxmlformats.org/officeDocument/2006/relationships/customXml" Target="../customXml/item1.xml"/><Relationship Id="rId5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f16e287a5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f16e287a5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2"/>
          <p:cNvSpPr txBox="1"/>
          <p:nvPr/>
        </p:nvSpPr>
        <p:spPr>
          <a:xfrm>
            <a:off x="2594050" y="4767275"/>
            <a:ext cx="39618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emma.boakes@port.ac.uk</a:t>
            </a:r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44" y="85529"/>
            <a:ext cx="1757374" cy="72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3271" y="185260"/>
            <a:ext cx="1532129" cy="5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 rot="5400000">
            <a:off x="2874749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 rot="5400000">
            <a:off x="5463749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4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6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" type="body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/>
          <p:nvPr/>
        </p:nvSpPr>
        <p:spPr>
          <a:xfrm>
            <a:off x="4641453" y="2854350"/>
            <a:ext cx="4314300" cy="18546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/>
              <a:t>Validation (TBC)</a:t>
            </a:r>
            <a:r>
              <a:rPr b="1" lang="en-GB" sz="1500"/>
              <a:t> </a:t>
            </a:r>
            <a:endParaRPr sz="1500"/>
          </a:p>
        </p:txBody>
      </p:sp>
      <p:sp>
        <p:nvSpPr>
          <p:cNvPr id="92" name="Google Shape;92;p13"/>
          <p:cNvSpPr/>
          <p:nvPr/>
        </p:nvSpPr>
        <p:spPr>
          <a:xfrm>
            <a:off x="325825" y="2854350"/>
            <a:ext cx="4314300" cy="18546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/>
              <a:t>Outcome</a:t>
            </a:r>
            <a:r>
              <a:rPr b="1" lang="en-GB" sz="1500"/>
              <a:t> </a:t>
            </a:r>
            <a:endParaRPr sz="1500"/>
          </a:p>
        </p:txBody>
      </p:sp>
      <p:sp>
        <p:nvSpPr>
          <p:cNvPr id="93" name="Google Shape;93;p13"/>
          <p:cNvSpPr/>
          <p:nvPr/>
        </p:nvSpPr>
        <p:spPr>
          <a:xfrm>
            <a:off x="325400" y="996650"/>
            <a:ext cx="4314300" cy="1854600"/>
          </a:xfrm>
          <a:prstGeom prst="rect">
            <a:avLst/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/>
              <a:t>Problem </a:t>
            </a:r>
            <a:endParaRPr sz="1700"/>
          </a:p>
        </p:txBody>
      </p:sp>
      <p:sp>
        <p:nvSpPr>
          <p:cNvPr id="94" name="Google Shape;94;p13"/>
          <p:cNvSpPr/>
          <p:nvPr/>
        </p:nvSpPr>
        <p:spPr>
          <a:xfrm>
            <a:off x="769150" y="1495425"/>
            <a:ext cx="3873000" cy="13560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Blurring b</a:t>
            </a:r>
            <a:r>
              <a:rPr lang="en-GB" sz="1300"/>
              <a:t>oundaries between cyber and physical</a:t>
            </a:r>
            <a:endParaRPr sz="1300"/>
          </a:p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GB" sz="1300"/>
              <a:t>Convergence advocated as a solution</a:t>
            </a:r>
            <a:endParaRPr sz="1300"/>
          </a:p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1300"/>
              <a:buChar char="•"/>
            </a:pPr>
            <a:r>
              <a:rPr b="1" lang="en-GB" sz="1300">
                <a:solidFill>
                  <a:srgbClr val="7F6000"/>
                </a:solidFill>
              </a:rPr>
              <a:t>Evidence base for convergence is limited</a:t>
            </a:r>
            <a:endParaRPr b="1" sz="1300">
              <a:solidFill>
                <a:srgbClr val="7F6000"/>
              </a:solidFill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4640246" y="997154"/>
            <a:ext cx="4314300" cy="1854600"/>
          </a:xfrm>
          <a:prstGeom prst="rect">
            <a:avLst/>
          </a:prstGeom>
          <a:solidFill>
            <a:srgbClr val="F6B2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/>
              <a:t>Approach</a:t>
            </a:r>
            <a:r>
              <a:rPr b="1" lang="en-GB" sz="1500"/>
              <a:t> </a:t>
            </a:r>
            <a:endParaRPr sz="1500"/>
          </a:p>
        </p:txBody>
      </p:sp>
      <p:sp>
        <p:nvSpPr>
          <p:cNvPr id="96" name="Google Shape;96;p13"/>
          <p:cNvSpPr txBox="1"/>
          <p:nvPr>
            <p:ph type="ctrTitle"/>
          </p:nvPr>
        </p:nvSpPr>
        <p:spPr>
          <a:xfrm>
            <a:off x="1540575" y="182644"/>
            <a:ext cx="6196200" cy="5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 sz="2800"/>
              <a:t>Converged Security: </a:t>
            </a:r>
            <a:endParaRPr b="1" sz="2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 sz="2800"/>
              <a:t>Building evidence based practice</a:t>
            </a:r>
            <a:endParaRPr b="1" sz="2800"/>
          </a:p>
        </p:txBody>
      </p:sp>
      <p:sp>
        <p:nvSpPr>
          <p:cNvPr id="97" name="Google Shape;97;p13"/>
          <p:cNvSpPr/>
          <p:nvPr/>
        </p:nvSpPr>
        <p:spPr>
          <a:xfrm>
            <a:off x="4638900" y="2853724"/>
            <a:ext cx="3873000" cy="1356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>
                <a:solidFill>
                  <a:srgbClr val="274E13"/>
                </a:solidFill>
              </a:rPr>
              <a:t>Workshops</a:t>
            </a:r>
            <a:endParaRPr b="1" sz="1300">
              <a:solidFill>
                <a:srgbClr val="274E13"/>
              </a:solidFill>
            </a:endParaRPr>
          </a:p>
          <a:p>
            <a:pPr indent="-136549" lvl="0" marL="107999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lang="en-GB" sz="1300">
                <a:solidFill>
                  <a:schemeClr val="dk1"/>
                </a:solidFill>
              </a:rPr>
              <a:t>Accuracy of roadmap</a:t>
            </a:r>
            <a:endParaRPr sz="1300">
              <a:solidFill>
                <a:schemeClr val="dk1"/>
              </a:solidFill>
            </a:endParaRPr>
          </a:p>
          <a:p>
            <a:pPr indent="-136549" lvl="0" marL="107999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lang="en-GB" sz="1300">
                <a:solidFill>
                  <a:schemeClr val="dk1"/>
                </a:solidFill>
              </a:rPr>
              <a:t>Feasibility of roadmap</a:t>
            </a:r>
            <a:endParaRPr sz="1300"/>
          </a:p>
        </p:txBody>
      </p:sp>
      <p:sp>
        <p:nvSpPr>
          <p:cNvPr id="98" name="Google Shape;98;p13"/>
          <p:cNvSpPr/>
          <p:nvPr/>
        </p:nvSpPr>
        <p:spPr>
          <a:xfrm>
            <a:off x="767150" y="2853675"/>
            <a:ext cx="3873000" cy="13560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lang="en-GB" sz="1300">
                <a:solidFill>
                  <a:schemeClr val="dk1"/>
                </a:solidFill>
              </a:rPr>
              <a:t>R</a:t>
            </a:r>
            <a:r>
              <a:rPr lang="en-GB" sz="1300">
                <a:solidFill>
                  <a:schemeClr val="dk1"/>
                </a:solidFill>
              </a:rPr>
              <a:t>eal world experience </a:t>
            </a:r>
            <a:endParaRPr sz="1300">
              <a:solidFill>
                <a:schemeClr val="dk1"/>
              </a:solidFill>
            </a:endParaRPr>
          </a:p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lang="en-GB" sz="1300">
                <a:solidFill>
                  <a:schemeClr val="dk1"/>
                </a:solidFill>
              </a:rPr>
              <a:t>No one size fits all</a:t>
            </a:r>
            <a:endParaRPr sz="1300">
              <a:solidFill>
                <a:schemeClr val="dk1"/>
              </a:solidFill>
            </a:endParaRPr>
          </a:p>
          <a:p>
            <a:pPr indent="-136549" lvl="0" marL="107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b="1" lang="en-GB" sz="1300">
                <a:solidFill>
                  <a:srgbClr val="073763"/>
                </a:solidFill>
              </a:rPr>
              <a:t>Evidence based roadmap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4639800" y="1495700"/>
            <a:ext cx="3873000" cy="13560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783F04"/>
                </a:solidFill>
              </a:rPr>
              <a:t>Mixed qualitative methods</a:t>
            </a:r>
            <a:endParaRPr b="1">
              <a:solidFill>
                <a:srgbClr val="783F04"/>
              </a:solidFill>
            </a:endParaRPr>
          </a:p>
          <a:p>
            <a:pPr indent="-136549" lvl="0" marL="107999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→"/>
            </a:pPr>
            <a:r>
              <a:rPr lang="en-GB" sz="1300">
                <a:solidFill>
                  <a:schemeClr val="dk1"/>
                </a:solidFill>
              </a:rPr>
              <a:t>In person interviews</a:t>
            </a:r>
            <a:endParaRPr sz="1300">
              <a:solidFill>
                <a:schemeClr val="dk1"/>
              </a:solidFill>
            </a:endParaRPr>
          </a:p>
          <a:p>
            <a:pPr indent="-136549" lvl="0" marL="107999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→"/>
            </a:pPr>
            <a:r>
              <a:rPr lang="en-GB" sz="1300">
                <a:solidFill>
                  <a:schemeClr val="dk1"/>
                </a:solidFill>
              </a:rPr>
              <a:t>Email interviews</a:t>
            </a:r>
            <a:endParaRPr sz="1300">
              <a:solidFill>
                <a:schemeClr val="dk1"/>
              </a:solidFill>
            </a:endParaRPr>
          </a:p>
          <a:p>
            <a:pPr indent="-136549" lvl="0" marL="107999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→"/>
            </a:pPr>
            <a:r>
              <a:rPr lang="en-GB" sz="1300">
                <a:solidFill>
                  <a:schemeClr val="dk1"/>
                </a:solidFill>
              </a:rPr>
              <a:t>Delphi study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</p:txBody>
      </p:sp>
      <p:grpSp>
        <p:nvGrpSpPr>
          <p:cNvPr id="100" name="Google Shape;100;p13"/>
          <p:cNvGrpSpPr/>
          <p:nvPr/>
        </p:nvGrpSpPr>
        <p:grpSpPr>
          <a:xfrm>
            <a:off x="4756586" y="3034295"/>
            <a:ext cx="1615254" cy="1129113"/>
            <a:chOff x="4438800" y="361950"/>
            <a:chExt cx="3533700" cy="2628900"/>
          </a:xfrm>
        </p:grpSpPr>
        <p:sp>
          <p:nvSpPr>
            <p:cNvPr id="101" name="Google Shape;101;p13"/>
            <p:cNvSpPr/>
            <p:nvPr/>
          </p:nvSpPr>
          <p:spPr>
            <a:xfrm>
              <a:off x="4438800" y="361950"/>
              <a:ext cx="3533700" cy="262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5881688" y="828675"/>
              <a:ext cx="599400" cy="540000"/>
            </a:xfrm>
            <a:prstGeom prst="ellipse">
              <a:avLst/>
            </a:prstGeom>
            <a:solidFill>
              <a:srgbClr val="C27BA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 rot="-5400000">
              <a:off x="5814638" y="1473525"/>
              <a:ext cx="733500" cy="523800"/>
            </a:xfrm>
            <a:prstGeom prst="flowChartDelay">
              <a:avLst/>
            </a:prstGeom>
            <a:solidFill>
              <a:srgbClr val="C27BA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5343675" y="1066800"/>
              <a:ext cx="599400" cy="540000"/>
            </a:xfrm>
            <a:prstGeom prst="ellipse">
              <a:avLst/>
            </a:prstGeom>
            <a:solidFill>
              <a:srgbClr val="EA9999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 rot="-5400000">
              <a:off x="5276625" y="1711650"/>
              <a:ext cx="733500" cy="523800"/>
            </a:xfrm>
            <a:prstGeom prst="flowChartDelay">
              <a:avLst/>
            </a:prstGeom>
            <a:solidFill>
              <a:srgbClr val="EA9999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6534300" y="1052475"/>
              <a:ext cx="599400" cy="540000"/>
            </a:xfrm>
            <a:prstGeom prst="ellipse">
              <a:avLst/>
            </a:prstGeom>
            <a:solidFill>
              <a:srgbClr val="6FA8D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 rot="-5400000">
              <a:off x="6467250" y="1697325"/>
              <a:ext cx="733500" cy="523800"/>
            </a:xfrm>
            <a:prstGeom prst="flowChartDelay">
              <a:avLst/>
            </a:prstGeom>
            <a:solidFill>
              <a:srgbClr val="6FA8D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6943875" y="469650"/>
              <a:ext cx="695400" cy="540000"/>
            </a:xfrm>
            <a:prstGeom prst="wedgeEllipseCallout">
              <a:avLst>
                <a:gd fmla="val -20833" name="adj1"/>
                <a:gd fmla="val 62500" name="adj2"/>
              </a:avLst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6096150" y="1504950"/>
              <a:ext cx="599400" cy="540000"/>
            </a:xfrm>
            <a:prstGeom prst="ellipse">
              <a:avLst/>
            </a:prstGeom>
            <a:solidFill>
              <a:srgbClr val="93C47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 rot="-5400000">
              <a:off x="6029100" y="2149800"/>
              <a:ext cx="733500" cy="523800"/>
            </a:xfrm>
            <a:prstGeom prst="flowChartDelay">
              <a:avLst/>
            </a:prstGeom>
            <a:solidFill>
              <a:srgbClr val="93C47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4723525" y="652275"/>
              <a:ext cx="695400" cy="400200"/>
            </a:xfrm>
            <a:prstGeom prst="wedgeEllipseCallout">
              <a:avLst>
                <a:gd fmla="val 39042" name="adj1"/>
                <a:gd fmla="val 88043" name="adj2"/>
              </a:avLst>
            </a:prstGeom>
            <a:solidFill>
              <a:srgbClr val="F4CCC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" name="Google Shape;112;p13"/>
          <p:cNvGrpSpPr/>
          <p:nvPr/>
        </p:nvGrpSpPr>
        <p:grpSpPr>
          <a:xfrm>
            <a:off x="2905148" y="3072405"/>
            <a:ext cx="1760687" cy="978794"/>
            <a:chOff x="625125" y="3936454"/>
            <a:chExt cx="2487900" cy="1393500"/>
          </a:xfrm>
        </p:grpSpPr>
        <p:sp>
          <p:nvSpPr>
            <p:cNvPr id="113" name="Google Shape;113;p13"/>
            <p:cNvSpPr/>
            <p:nvPr/>
          </p:nvSpPr>
          <p:spPr>
            <a:xfrm>
              <a:off x="625125" y="3936454"/>
              <a:ext cx="2487900" cy="139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 rot="2700000">
              <a:off x="1329911" y="4373318"/>
              <a:ext cx="540088" cy="540088"/>
            </a:xfrm>
            <a:prstGeom prst="rect">
              <a:avLst/>
            </a:prstGeom>
            <a:solidFill>
              <a:srgbClr val="FCE5C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2033188" y="4261452"/>
              <a:ext cx="408575" cy="310750"/>
            </a:xfrm>
            <a:custGeom>
              <a:rect b="b" l="l" r="r" t="t"/>
              <a:pathLst>
                <a:path extrusionOk="0" h="12430" w="16343">
                  <a:moveTo>
                    <a:pt x="0" y="12430"/>
                  </a:moveTo>
                  <a:cubicBezTo>
                    <a:pt x="1265" y="12138"/>
                    <a:pt x="6323" y="12576"/>
                    <a:pt x="7588" y="10679"/>
                  </a:cubicBezTo>
                  <a:cubicBezTo>
                    <a:pt x="8853" y="8782"/>
                    <a:pt x="6129" y="2800"/>
                    <a:pt x="7588" y="1049"/>
                  </a:cubicBezTo>
                  <a:cubicBezTo>
                    <a:pt x="9047" y="-702"/>
                    <a:pt x="14884" y="319"/>
                    <a:pt x="16343" y="173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16" name="Google Shape;116;p13"/>
            <p:cNvSpPr/>
            <p:nvPr/>
          </p:nvSpPr>
          <p:spPr>
            <a:xfrm>
              <a:off x="2011313" y="4729223"/>
              <a:ext cx="430450" cy="296025"/>
            </a:xfrm>
            <a:custGeom>
              <a:rect b="b" l="l" r="r" t="t"/>
              <a:pathLst>
                <a:path extrusionOk="0" h="11841" w="17218">
                  <a:moveTo>
                    <a:pt x="0" y="94"/>
                  </a:moveTo>
                  <a:cubicBezTo>
                    <a:pt x="1459" y="191"/>
                    <a:pt x="7442" y="-441"/>
                    <a:pt x="8755" y="678"/>
                  </a:cubicBezTo>
                  <a:cubicBezTo>
                    <a:pt x="10068" y="1797"/>
                    <a:pt x="7248" y="5007"/>
                    <a:pt x="7880" y="6807"/>
                  </a:cubicBezTo>
                  <a:cubicBezTo>
                    <a:pt x="8512" y="8607"/>
                    <a:pt x="10993" y="10698"/>
                    <a:pt x="12549" y="11476"/>
                  </a:cubicBezTo>
                  <a:cubicBezTo>
                    <a:pt x="14105" y="12254"/>
                    <a:pt x="16440" y="11476"/>
                    <a:pt x="17218" y="11476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17" name="Google Shape;117;p13"/>
            <p:cNvSpPr/>
            <p:nvPr/>
          </p:nvSpPr>
          <p:spPr>
            <a:xfrm>
              <a:off x="968050" y="4158355"/>
              <a:ext cx="335600" cy="277475"/>
            </a:xfrm>
            <a:custGeom>
              <a:rect b="b" l="l" r="r" t="t"/>
              <a:pathLst>
                <a:path extrusionOk="0" h="11099" w="13424">
                  <a:moveTo>
                    <a:pt x="0" y="593"/>
                  </a:moveTo>
                  <a:cubicBezTo>
                    <a:pt x="1265" y="593"/>
                    <a:pt x="5934" y="-672"/>
                    <a:pt x="7588" y="593"/>
                  </a:cubicBezTo>
                  <a:cubicBezTo>
                    <a:pt x="9242" y="1858"/>
                    <a:pt x="8949" y="6430"/>
                    <a:pt x="9922" y="8181"/>
                  </a:cubicBezTo>
                  <a:cubicBezTo>
                    <a:pt x="10895" y="9932"/>
                    <a:pt x="12840" y="10613"/>
                    <a:pt x="13424" y="11099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18" name="Google Shape;118;p13"/>
            <p:cNvSpPr/>
            <p:nvPr/>
          </p:nvSpPr>
          <p:spPr>
            <a:xfrm>
              <a:off x="736225" y="4602855"/>
              <a:ext cx="452350" cy="132850"/>
            </a:xfrm>
            <a:custGeom>
              <a:rect b="b" l="l" r="r" t="t"/>
              <a:pathLst>
                <a:path extrusionOk="0" h="5314" w="18094">
                  <a:moveTo>
                    <a:pt x="0" y="5314"/>
                  </a:moveTo>
                  <a:cubicBezTo>
                    <a:pt x="924" y="4439"/>
                    <a:pt x="3551" y="304"/>
                    <a:pt x="5545" y="61"/>
                  </a:cubicBezTo>
                  <a:cubicBezTo>
                    <a:pt x="7539" y="-182"/>
                    <a:pt x="9874" y="3369"/>
                    <a:pt x="11965" y="3855"/>
                  </a:cubicBezTo>
                  <a:cubicBezTo>
                    <a:pt x="14057" y="4341"/>
                    <a:pt x="17073" y="3125"/>
                    <a:pt x="18094" y="2979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19" name="Google Shape;119;p13"/>
            <p:cNvSpPr/>
            <p:nvPr/>
          </p:nvSpPr>
          <p:spPr>
            <a:xfrm>
              <a:off x="880463" y="4902725"/>
              <a:ext cx="423175" cy="328300"/>
            </a:xfrm>
            <a:custGeom>
              <a:rect b="b" l="l" r="r" t="t"/>
              <a:pathLst>
                <a:path extrusionOk="0" h="13132" w="16927">
                  <a:moveTo>
                    <a:pt x="0" y="13132"/>
                  </a:moveTo>
                  <a:cubicBezTo>
                    <a:pt x="389" y="11624"/>
                    <a:pt x="195" y="5545"/>
                    <a:pt x="2335" y="4086"/>
                  </a:cubicBezTo>
                  <a:cubicBezTo>
                    <a:pt x="4475" y="2627"/>
                    <a:pt x="10409" y="5059"/>
                    <a:pt x="12841" y="4378"/>
                  </a:cubicBezTo>
                  <a:cubicBezTo>
                    <a:pt x="15273" y="3697"/>
                    <a:pt x="16246" y="730"/>
                    <a:pt x="16927" y="0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sp>
        <p:sp>
          <p:nvSpPr>
            <p:cNvPr id="120" name="Google Shape;120;p13"/>
            <p:cNvSpPr/>
            <p:nvPr/>
          </p:nvSpPr>
          <p:spPr>
            <a:xfrm>
              <a:off x="2536604" y="4063725"/>
              <a:ext cx="360000" cy="360000"/>
            </a:xfrm>
            <a:prstGeom prst="rect">
              <a:avLst/>
            </a:prstGeom>
            <a:solidFill>
              <a:srgbClr val="D9EAD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A</a:t>
              </a: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2536604" y="4886875"/>
              <a:ext cx="360000" cy="360000"/>
            </a:xfrm>
            <a:prstGeom prst="rect">
              <a:avLst/>
            </a:prstGeom>
            <a:solidFill>
              <a:srgbClr val="D9D2E9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B</a:t>
              </a:r>
              <a:endParaRPr/>
            </a:p>
          </p:txBody>
        </p:sp>
        <p:sp>
          <p:nvSpPr>
            <p:cNvPr id="122" name="Google Shape;122;p13"/>
            <p:cNvSpPr txBox="1"/>
            <p:nvPr/>
          </p:nvSpPr>
          <p:spPr>
            <a:xfrm>
              <a:off x="1411775" y="4470756"/>
              <a:ext cx="372000" cy="346200"/>
            </a:xfrm>
            <a:prstGeom prst="rect">
              <a:avLst/>
            </a:prstGeom>
            <a:solidFill>
              <a:srgbClr val="FCE5C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?</a:t>
              </a:r>
              <a:endParaRPr/>
            </a:p>
          </p:txBody>
        </p:sp>
      </p:grpSp>
      <p:grpSp>
        <p:nvGrpSpPr>
          <p:cNvPr id="123" name="Google Shape;123;p13"/>
          <p:cNvGrpSpPr/>
          <p:nvPr/>
        </p:nvGrpSpPr>
        <p:grpSpPr>
          <a:xfrm>
            <a:off x="4976607" y="1660201"/>
            <a:ext cx="1079944" cy="1079853"/>
            <a:chOff x="58300" y="210350"/>
            <a:chExt cx="3140285" cy="3218638"/>
          </a:xfrm>
        </p:grpSpPr>
        <p:grpSp>
          <p:nvGrpSpPr>
            <p:cNvPr id="124" name="Google Shape;124;p13"/>
            <p:cNvGrpSpPr/>
            <p:nvPr/>
          </p:nvGrpSpPr>
          <p:grpSpPr>
            <a:xfrm>
              <a:off x="58300" y="210350"/>
              <a:ext cx="3140285" cy="3218638"/>
              <a:chOff x="143025" y="342900"/>
              <a:chExt cx="3140285" cy="3218638"/>
            </a:xfrm>
          </p:grpSpPr>
          <p:sp>
            <p:nvSpPr>
              <p:cNvPr id="125" name="Google Shape;125;p13"/>
              <p:cNvSpPr/>
              <p:nvPr/>
            </p:nvSpPr>
            <p:spPr>
              <a:xfrm rot="-2700000">
                <a:off x="2476674" y="2183419"/>
                <a:ext cx="333472" cy="1476439"/>
              </a:xfrm>
              <a:prstGeom prst="ellipse">
                <a:avLst/>
              </a:prstGeom>
              <a:solidFill>
                <a:srgbClr val="741B47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3"/>
              <p:cNvSpPr/>
              <p:nvPr/>
            </p:nvSpPr>
            <p:spPr>
              <a:xfrm>
                <a:off x="143025" y="342900"/>
                <a:ext cx="2520000" cy="2520000"/>
              </a:xfrm>
              <a:prstGeom prst="ellipse">
                <a:avLst/>
              </a:prstGeom>
              <a:solidFill>
                <a:srgbClr val="741B47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3"/>
              <p:cNvSpPr/>
              <p:nvPr/>
            </p:nvSpPr>
            <p:spPr>
              <a:xfrm>
                <a:off x="324000" y="514350"/>
                <a:ext cx="2160000" cy="21600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28" name="Google Shape;128;p13"/>
            <p:cNvSpPr/>
            <p:nvPr/>
          </p:nvSpPr>
          <p:spPr>
            <a:xfrm rot="-5400000">
              <a:off x="1426050" y="1278188"/>
              <a:ext cx="733500" cy="523800"/>
            </a:xfrm>
            <a:prstGeom prst="flowChartDelay">
              <a:avLst/>
            </a:prstGeom>
            <a:solidFill>
              <a:srgbClr val="E6B8A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1512750" y="738113"/>
              <a:ext cx="560100" cy="504000"/>
            </a:xfrm>
            <a:prstGeom prst="ellipse">
              <a:avLst/>
            </a:prstGeom>
            <a:solidFill>
              <a:srgbClr val="E6B8AF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 rot="-5400000">
              <a:off x="865950" y="1283025"/>
              <a:ext cx="733500" cy="523800"/>
            </a:xfrm>
            <a:prstGeom prst="flowChartDelay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952650" y="742950"/>
              <a:ext cx="560100" cy="504000"/>
            </a:xfrm>
            <a:prstGeom prst="ellipse">
              <a:avLst/>
            </a:prstGeom>
            <a:solidFill>
              <a:srgbClr val="B6D7A8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 rot="-5400000">
              <a:off x="1266000" y="1416300"/>
              <a:ext cx="733500" cy="523800"/>
            </a:xfrm>
            <a:prstGeom prst="flowChartDelay">
              <a:avLst/>
            </a:prstGeom>
            <a:solidFill>
              <a:srgbClr val="FCE5C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1352700" y="876225"/>
              <a:ext cx="560100" cy="504000"/>
            </a:xfrm>
            <a:prstGeom prst="ellipse">
              <a:avLst/>
            </a:prstGeom>
            <a:solidFill>
              <a:srgbClr val="FCE5CD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 rot="-5400000">
              <a:off x="324000" y="1278188"/>
              <a:ext cx="733500" cy="523800"/>
            </a:xfrm>
            <a:prstGeom prst="flowChartDelay">
              <a:avLst/>
            </a:prstGeom>
            <a:solidFill>
              <a:srgbClr val="EAD1D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410700" y="738113"/>
              <a:ext cx="560100" cy="504000"/>
            </a:xfrm>
            <a:prstGeom prst="ellipse">
              <a:avLst/>
            </a:prstGeom>
            <a:solidFill>
              <a:srgbClr val="EAD1DC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 rot="-5400000">
              <a:off x="612325" y="1633900"/>
              <a:ext cx="733500" cy="523800"/>
            </a:xfrm>
            <a:prstGeom prst="flowChartDelay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99025" y="1093825"/>
              <a:ext cx="560100" cy="504000"/>
            </a:xfrm>
            <a:prstGeom prst="ellipse">
              <a:avLst/>
            </a:prstGeom>
            <a:solidFill>
              <a:srgbClr val="CFE2F3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37" ma:contentTypeDescription="Create a new document." ma:contentTypeScope="" ma:versionID="7e6e6d8258d22fb60c6b37909eebc3e8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7963e86e1dd2b2cf146a33b2845ef6d8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befa8e6-0c44-4bfe-9779-8d7a84fb3175">ZNTPA22U26M5-508161713-232146</_dlc_DocId>
    <_dlc_DocIdUrl xmlns="8befa8e6-0c44-4bfe-9779-8d7a84fb3175">
      <Url>https://cranfield.sharepoint.com/sites/CDSShare/_layouts/15/DocIdRedir.aspx?ID=ZNTPA22U26M5-508161713-232146</Url>
      <Description>ZNTPA22U26M5-508161713-232146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9CFDDCC-E360-4F38-81F6-34E776951B9B}"/>
</file>

<file path=customXml/itemProps2.xml><?xml version="1.0" encoding="utf-8"?>
<ds:datastoreItem xmlns:ds="http://schemas.openxmlformats.org/officeDocument/2006/customXml" ds:itemID="{11F4C366-F346-4BF9-BEE6-8760DEDB0910}"/>
</file>

<file path=customXml/itemProps3.xml><?xml version="1.0" encoding="utf-8"?>
<ds:datastoreItem xmlns:ds="http://schemas.openxmlformats.org/officeDocument/2006/customXml" ds:itemID="{DA2E5DF1-AFFB-4FB3-BCE9-AA3EB3A33423}"/>
</file>

<file path=customXml/itemProps4.xml><?xml version="1.0" encoding="utf-8"?>
<ds:datastoreItem xmlns:ds="http://schemas.openxmlformats.org/officeDocument/2006/customXml" ds:itemID="{6FBBCAD8-B358-456C-8F79-6A803E39686A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0x0101008FD6B55E92C21B4CB6E510D8EA572678</vt:lpwstr>
  </property>
  <property fmtid="{D5CDD505-2E9C-101B-9397-08002B2CF9AE}" pid="3" name="_dlc_DocIdItemGuid">
    <vt:lpwstr>0a5177e4-4b14-4fb1-9e98-d0a81142fb24</vt:lpwstr>
  </property>
</Properties>
</file>