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5"/>
  </p:notesMasterIdLst>
  <p:sldIdLst>
    <p:sldId id="257" r:id="rId4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540" y="-1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4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F84D7-D408-4CD5-8693-F4771C1F018F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481A6-6543-471C-A113-2DD71E67E69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850069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4AB5B-513A-4033-8865-8CBA743D09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1866C5-406B-4F72-9503-736B65DC3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A81E6-0784-4B42-8817-F34F39CC0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C286D-5B9F-4F8F-BC7F-EAD93AE2E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698EF-A7F8-4D8E-8A39-C37251F12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003984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46E5C-BF4C-428F-BF7C-3D34E1874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C1E96C-4092-46F8-8B4C-BE89DBF7F9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E9261-3408-4664-A9B5-9E5E91717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99BB0-ED1D-4B6A-A4AB-63DE22B8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D0626-B13C-4C69-B8CF-CDDC39FAA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A864-7597-429F-8712-F56FDB9AC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934635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E9B56-8099-429C-89C0-899212D13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1FE31B-C104-43FB-929B-032266CAED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CACDF-427A-47A1-9719-12F9EFC5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1859B-51A4-4D3F-B9B9-2E52A578C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2168B-9C6A-434F-9944-733EF14F6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927304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613125-88FE-484A-B59F-8D2BFA4B1E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713CC1-6FF0-4BEA-9A4B-D17C25BC89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0A4D8-5A6D-4263-AB0B-9ED1A867F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8D947-6CDB-48D9-8B34-952866C41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38711-BD86-495F-A190-FD835D48E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354893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5D7EB-4EAE-4EE1-B318-B024D229C2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CAE35F-FEFF-4839-8E9E-164A64D64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91E9-45CB-460C-A6D7-925500864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FE1C5-CD4C-4F18-82D1-5527038C7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A1EEF-61C6-48F2-B2A6-295CEFD6D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523607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82CEB-27F4-4EAA-BECD-EA894A02D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D8EB3-F0A1-4F67-BA25-90BD696990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4213F-43D7-4505-9A49-11D19DF40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020851-435A-4EED-8B08-922D37F9D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9C37F-D2AE-4551-99BA-1FC90543B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224183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CF693-D5F9-4E60-8B29-18F560D60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622BE4-6D79-4D9C-8A47-A8DD05C60B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DE3CF-371D-4325-AD9B-500AA3E8C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A3581-8178-4AB5-B26C-B339E0B9A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C9F2C-2D87-43E9-B88F-B50F5A8CD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943523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52B52-313A-4855-9337-2F6F32026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5EE51-532C-4C72-B044-CB68B2688A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59A0F0-807B-4991-BF39-99FEA0E7EA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9A55BF-E02D-4ED2-96DA-E31112324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650362-8D91-408A-9FFD-871B896B2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0D2381-5C77-4256-A448-7313B9B15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378414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4655E-E59A-4470-BDEA-253430CFE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46863-5146-40AA-8E68-1BBEB002FA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188DBF-086E-4F15-A0A6-B64E001A63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EED4E2-0F54-4683-8E6F-07208F79FD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9147F8-34C2-4B4F-8085-A4FDDDAC5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6C1E8A-09B5-424C-A54B-B65D4208C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B1EB1F-934C-4F12-B644-C674FCC89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21F305-F089-4846-80C1-F1F5FADAA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486075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53802-ED0C-45BF-A220-606EFEACB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2C40EE-98AD-4DF9-A5BF-121357EAA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35C367-57E1-4DC1-8A59-95F369CD3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59BBE0-C316-448E-B997-5A45C4BFE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622997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529E02-5375-4B41-8FFF-8A23A47C7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622707-27E7-4AA4-8744-801D6FF12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0001D1-230B-4500-A9A9-C3740E6F0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35296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2C682-14E3-49ED-88B9-DC909B2C8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EB4BF2-0087-4473-9B2C-B3EC19200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D6EE59-646E-4835-BF4F-A839899DE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9C0444-A1C6-4544-88FB-FBF5503F8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3417962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8D7DA-E571-42F6-9F5D-D69EE02AF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F453D-5903-4CE7-B9CE-AB332C661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D9B30B-0496-4751-9789-B7F12263E6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E9282F-9896-4B72-A1A1-2A7F5E3FD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2FC686-1173-4D3D-8162-C61750E49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D477C2-1C89-4E51-B50A-C09F5C9F9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2167568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3AF88-6912-4C1E-A46A-F27CEA584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31CAE2-765B-4AB1-9548-41416242FD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C6CF6A-B72C-4DE5-9821-069051B72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8C8A56-E286-4770-BA36-B1803EAAB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12C82-33D1-4FDD-A484-3A93D05CD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AE321C-42FF-49A7-ADC6-CDE3E237D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4896152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9898F-1BCC-4F26-919A-2E264002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34C336-4FFB-4707-9FC3-E3A5245F5D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4E74E-4A3D-4960-AA42-93C49118E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F052E-BC1F-4FCA-8C22-57CC54D78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912DA-265A-4C6E-AB19-6A23BEC79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332333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267651-01FA-4AD0-B86F-182A852687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FCCA62-C8D1-40BC-ABB7-81E18BF5F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BF5C2-1278-4CB7-8959-5D12F9A7E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82BDB-F4CA-46AE-9E1A-41AF7E53D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3CC8FE-D1F8-482D-A486-83C6EAC8C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0325283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9131-ED02-47EA-9FEC-CFE895CCE9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83F3CC-911B-45BA-BEE4-AB20FF7449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82450-BF39-4E42-B97B-867B27605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A60CE-9CB5-4FE2-A5B3-4A3ABA336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C8359-675E-4630-B8E0-4C8DB9272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9843762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3ADA6-156C-4A24-B7D6-0C15C042C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71C75-8621-4CB8-88D4-09BEC9EE2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A1ECA-9B13-47D2-A89A-13A9AADE9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7E5BF-43E1-49FF-A600-D5C995CC7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AA31D-B60D-4497-A03A-96D756FAD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014145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6DFE3-E9CF-4A1D-983C-C303C1831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E5E47-17CA-4DFE-AF47-783D0312D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236FB-8496-40E8-A1E3-E80420274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267B8-CFE1-414B-8BC6-FA23BFAE4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2E65B-2C24-42AD-BE43-FB8BFEC56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907068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9B3CC-0DE4-4DFF-B91B-34B9D7A33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71539-D4B9-4F87-8E3B-63D9EF4762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971C4B-DCED-48D6-AD59-3C113C549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3B646B-0A14-453A-B805-23217C82F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779047-E224-465B-8477-87B830B39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FA0BC-1EC0-407E-97C5-7566EB207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6454641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74464-115D-4BC7-8012-3CD7524A0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3CF5F6-CBC0-4C1F-A669-9DDC91B72E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ED2AA6-9545-43E2-9453-32B786D9DA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6B3777-F5D4-44FE-A01A-AFB4B7C77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ED4AC6-563F-49BD-9D4E-5EB03EF8CE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843FD1-8FCF-4E0F-959C-CA6C7E258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15191D-6CD3-4A24-A48A-43D540840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D9BA20-4568-4913-A92B-C958E9CB8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9146680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EB34B-2C46-4B07-BF03-72A18B95A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ED7624-BA75-4717-B18E-2F821ECF0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445F83-1493-4295-BF85-8E41AC696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ECEF30-A907-4FA1-A59E-554F6CC81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113843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87934-23B3-468C-B9AB-D27E98BBC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30C8D-D34C-46DF-BD19-44B617E32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E259-514C-4CA3-A782-112675F5A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64A8D-1F0F-409C-99F0-4E29BED1E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5B6F9-B455-49B6-9D42-397044D70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7176710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0888EE-A9B5-48C2-8441-696B726E7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3FF241-1889-46CC-BCD1-BCA5C7A78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BF3DF-2ED5-46B9-9949-4F47D831E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713099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3ED1A-F3EA-4FE0-804C-1056C2ABD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088CB-F24C-45BA-A5FA-74E14708B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40AA71-7859-41A3-AA15-13E9E9340F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C9C9D1-2541-4F6C-AB8A-0F09D8E86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2B3E9B-CE86-4EB9-9D08-A8924D6F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6BAF4-ECF7-48DB-86D5-1D36D1632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7778702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932E8-90EB-4B0B-B518-D3E24045E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5B5514-7487-4DD8-B5A7-7782CCE6A4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7047C-93CB-43D3-8071-0967F5D6F4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2FB452-5EDD-417F-909F-AFBADE982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733C6F-5EE5-4726-A50E-C152236FF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BD48E5-B69A-45DB-BFC0-FC8702EE0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7073579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2D7FE-F140-4D03-AF81-8F714497B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CFF66E-096E-4CCA-8BD5-3DC2AFF80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DCB2A-08D4-42B7-AD22-69F724244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5FFCE-BAB7-400F-B8A4-CCCCFBCF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7B990-83B3-4BD2-9CA2-20EA870BC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9664071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086A9E-22BF-474A-9F1F-4D4329CD30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67B37F-14BA-4BAF-B718-0D58CFEE5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E3D86-D1E9-45EA-8ED4-3002878EE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9C0FD-479D-40AA-89D0-C826F7259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62BB0-A81B-4609-927B-98F83F4CF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791984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7081C-B339-446D-B413-926B88849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19E34-0F23-46C8-9894-838796033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8ACAA-5B5C-427E-A3CE-7D12E436C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F2DF9-C618-4729-8A45-2D12E8F8F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91342-38DA-4866-B1FB-A1AA6203B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417247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39C0E-28FD-405C-A7AE-29BAA1C7C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5AF33-5315-42AA-9F98-F55135315E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1EFD11-0182-4F6B-9A7C-2948D2B0B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84AB90-461A-4707-8242-4FBFDD779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753182-8B51-4CEA-B14B-37A6E43F1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E310CE-5A81-4715-8EFE-7B531B3B0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537154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E1816-29F3-4810-8B84-A0A773275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D93DE8-88DB-4D66-9A5C-EE98BAC91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27C34C-F0DB-444D-9BE3-6FD5BBDEDB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664BAD-E70C-4FFD-A541-D68C393183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187232-8730-444E-B14C-5B6E15A3CF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E67BC1-D7E7-4514-93C1-9F7F237B1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DB4EBE-F483-4A1E-A94F-4AFCCD338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CD24A7-81C6-433F-A7AD-DDCE6B84F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185985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5400E-666A-461C-9671-08164D513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9ED26E-8E8F-473E-B861-B7B1423D0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245331-67F1-438C-8E35-8634D116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E2E7B5-0C2C-44F1-9105-D8A555E63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032532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01507D-8517-4998-947D-B959B6164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E81971-5697-4BAF-B008-A444EFE6B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9C5DEB-1099-4A78-A344-E1F782965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836948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F38EA-6772-4F2F-8C49-BCC2A304A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F28F8-F09D-4FDE-AF9A-45A44FEAF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294302-22CC-4028-BB1F-FEAA922C8E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4152E6-6C2E-4256-827B-9676E1DDC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5344F1-686C-42C0-ACD5-7132B4FAA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51C76-214D-44F0-8535-6A6DF1E6E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17554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56FB8D-73F9-4069-929D-692D6928F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FF282-F139-42FD-B9AF-DB310A90F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7C09A-EEE0-45E7-A533-A0D64D4ED3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87792-1DBA-4874-8E1C-29B3F7D118D8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BD2D9-C7D2-497D-8C10-97B7C443D3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74E361-BCF4-48E7-A268-8DC339083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C42F3-F166-409C-821B-F30D112F2EDC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08279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237B2B-A803-4FD3-8D1A-EA191198A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4BA1D1-30C0-49A7-92B3-D3FAC25D60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D2390-F798-4D72-8C87-E5C9F636F7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7D134-111F-4898-BA78-A2AD4AFF84DE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6941CB-CBAD-43F1-A166-3EFE77EAC2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711CD-1565-422E-8357-4CDBD0F4BA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F052-74BB-42CD-BE71-CE6DF4AF1670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10799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500744-5CD6-407E-9878-520B01AA4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294F3-2E37-4573-BB80-9C5BB66A52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DCADA-0048-4533-97A8-54F020B6C4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6D43D-2DFA-46EE-99CA-755A30845AA9}" type="datetimeFigureOut">
              <a:rPr lang="en-PK" smtClean="0"/>
              <a:t>16/10/2021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73E5B-2EE8-499C-8719-BC1BCB989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9E4AF-62C9-4BA9-B9BA-28BD6CE487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40851-2D29-42B9-AAFD-1C94F492C138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47913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A4254-30D8-422D-8877-05DD66608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5502393" y="-287657"/>
            <a:ext cx="11428843" cy="62285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masis MT Pro" panose="020B0604020202020204" pitchFamily="18" charset="0"/>
              </a:rPr>
              <a:t>Global North,                                Global South</a:t>
            </a:r>
            <a:endParaRPr lang="en-PK" sz="2000" dirty="0">
              <a:solidFill>
                <a:schemeClr val="accent3">
                  <a:lumMod val="75000"/>
                </a:schemeClr>
              </a:solidFill>
              <a:latin typeface="Amasis MT Pro" panose="020B0604020202020204" pitchFamily="18" charset="0"/>
            </a:endParaRP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71512DD7-073A-42B1-82E8-BA783A8B1D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831990"/>
              </p:ext>
            </p:extLst>
          </p:nvPr>
        </p:nvGraphicFramePr>
        <p:xfrm>
          <a:off x="1057594" y="46825"/>
          <a:ext cx="11134406" cy="2621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2821">
                  <a:extLst>
                    <a:ext uri="{9D8B030D-6E8A-4147-A177-3AD203B41FA5}">
                      <a16:colId xmlns:a16="http://schemas.microsoft.com/office/drawing/2014/main" val="3331586207"/>
                    </a:ext>
                  </a:extLst>
                </a:gridCol>
                <a:gridCol w="2573589">
                  <a:extLst>
                    <a:ext uri="{9D8B030D-6E8A-4147-A177-3AD203B41FA5}">
                      <a16:colId xmlns:a16="http://schemas.microsoft.com/office/drawing/2014/main" val="2687508786"/>
                    </a:ext>
                  </a:extLst>
                </a:gridCol>
                <a:gridCol w="2199005">
                  <a:extLst>
                    <a:ext uri="{9D8B030D-6E8A-4147-A177-3AD203B41FA5}">
                      <a16:colId xmlns:a16="http://schemas.microsoft.com/office/drawing/2014/main" val="767629634"/>
                    </a:ext>
                  </a:extLst>
                </a:gridCol>
                <a:gridCol w="1934817">
                  <a:extLst>
                    <a:ext uri="{9D8B030D-6E8A-4147-A177-3AD203B41FA5}">
                      <a16:colId xmlns:a16="http://schemas.microsoft.com/office/drawing/2014/main" val="3650778870"/>
                    </a:ext>
                  </a:extLst>
                </a:gridCol>
                <a:gridCol w="2584174">
                  <a:extLst>
                    <a:ext uri="{9D8B030D-6E8A-4147-A177-3AD203B41FA5}">
                      <a16:colId xmlns:a16="http://schemas.microsoft.com/office/drawing/2014/main" val="3306471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>
                          <a:solidFill>
                            <a:schemeClr val="accent6"/>
                          </a:solidFill>
                          <a:latin typeface="Abadi" panose="020B0604020202020204" pitchFamily="34" charset="0"/>
                        </a:rPr>
                        <a:t>STATECRAFT</a:t>
                      </a:r>
                    </a:p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PK" sz="1100" b="1" dirty="0">
                        <a:solidFill>
                          <a:schemeClr val="accent6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accent6"/>
                          </a:solidFill>
                          <a:latin typeface="Abadi" panose="020B0604020202020204" pitchFamily="34" charset="0"/>
                        </a:rPr>
                        <a:t>   DEFENCE</a:t>
                      </a:r>
                      <a:endParaRPr lang="en-PK" sz="2800" b="1" dirty="0">
                        <a:solidFill>
                          <a:schemeClr val="accent6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accent6"/>
                          </a:solidFill>
                          <a:latin typeface="Abadi" panose="020B0604020202020204" pitchFamily="34" charset="0"/>
                        </a:rPr>
                        <a:t>DIPLOMACY</a:t>
                      </a:r>
                      <a:endParaRPr lang="en-PK" sz="2800" b="1" dirty="0">
                        <a:solidFill>
                          <a:schemeClr val="accent6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32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accent1"/>
                          </a:solidFill>
                          <a:latin typeface="Abadi" panose="020B0604020202020204" pitchFamily="34" charset="0"/>
                        </a:rPr>
                        <a:t>Leverages </a:t>
                      </a:r>
                      <a:endParaRPr lang="en-PK" sz="2400" b="1" dirty="0">
                        <a:solidFill>
                          <a:schemeClr val="accent1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  <a:latin typeface="Abadi" panose="020B0604020202020204" pitchFamily="34" charset="0"/>
                        </a:rPr>
                        <a:t>Tactical</a:t>
                      </a:r>
                      <a:endParaRPr lang="en-PK" sz="2400" dirty="0">
                        <a:solidFill>
                          <a:srgbClr val="C00000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  <a:latin typeface="Abadi" panose="020B0604020202020204" pitchFamily="34" charset="0"/>
                        </a:rPr>
                        <a:t>Strategic</a:t>
                      </a:r>
                      <a:endParaRPr lang="en-PK" sz="2400" dirty="0">
                        <a:solidFill>
                          <a:srgbClr val="C00000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  <a:latin typeface="Abadi" panose="020B0604020202020204" pitchFamily="34" charset="0"/>
                        </a:rPr>
                        <a:t>Economic </a:t>
                      </a:r>
                      <a:endParaRPr lang="en-PK" sz="2400" dirty="0">
                        <a:solidFill>
                          <a:srgbClr val="C00000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1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150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latin typeface="Abadi" panose="020B0604020202020204" pitchFamily="34" charset="0"/>
                        </a:rPr>
                        <a:t>Interest</a:t>
                      </a:r>
                      <a:endParaRPr lang="en-PK" sz="2400" b="1" dirty="0">
                        <a:solidFill>
                          <a:schemeClr val="accent1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  <a:latin typeface="Abadi" panose="020B0604020202020204" pitchFamily="34" charset="0"/>
                        </a:rPr>
                        <a:t>Security</a:t>
                      </a:r>
                      <a:endParaRPr lang="en-PK" sz="2400" dirty="0">
                        <a:solidFill>
                          <a:srgbClr val="C00000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  <a:latin typeface="Abadi" panose="020B0604020202020204" pitchFamily="34" charset="0"/>
                        </a:rPr>
                        <a:t>Strategic</a:t>
                      </a:r>
                      <a:endParaRPr lang="en-PK" sz="2400" dirty="0">
                        <a:solidFill>
                          <a:srgbClr val="C00000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  <a:latin typeface="Abadi" panose="020B0604020202020204" pitchFamily="34" charset="0"/>
                        </a:rPr>
                        <a:t>National</a:t>
                      </a:r>
                      <a:endParaRPr lang="en-PK" sz="2400" dirty="0">
                        <a:solidFill>
                          <a:srgbClr val="C00000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1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258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accent1"/>
                          </a:solidFill>
                          <a:latin typeface="Abadi" panose="020B0604020202020204" pitchFamily="34" charset="0"/>
                        </a:rPr>
                        <a:t>Power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PK" sz="2400" b="1" dirty="0">
                        <a:solidFill>
                          <a:schemeClr val="accent1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  <a:latin typeface="Abadi" panose="020B0604020202020204" pitchFamily="34" charset="0"/>
                        </a:rPr>
                        <a:t>Hard</a:t>
                      </a:r>
                      <a:endParaRPr lang="en-PK" sz="2400" dirty="0">
                        <a:solidFill>
                          <a:srgbClr val="C00000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  <a:latin typeface="Abadi" panose="020B0604020202020204" pitchFamily="34" charset="0"/>
                        </a:rPr>
                        <a:t>Soft</a:t>
                      </a:r>
                      <a:endParaRPr lang="en-PK" sz="2400" dirty="0">
                        <a:solidFill>
                          <a:srgbClr val="C00000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  <a:latin typeface="Abadi" panose="020B0604020202020204" pitchFamily="34" charset="0"/>
                        </a:rPr>
                        <a:t>Smart</a:t>
                      </a:r>
                      <a:endParaRPr lang="en-PK" sz="2400" dirty="0">
                        <a:solidFill>
                          <a:srgbClr val="C00000"/>
                        </a:solidFill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1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387154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2DC8F4D-899B-45B8-B426-789B02CFE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615316"/>
              </p:ext>
            </p:extLst>
          </p:nvPr>
        </p:nvGraphicFramePr>
        <p:xfrm>
          <a:off x="824951" y="4653999"/>
          <a:ext cx="11048996" cy="27508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89694">
                  <a:extLst>
                    <a:ext uri="{9D8B030D-6E8A-4147-A177-3AD203B41FA5}">
                      <a16:colId xmlns:a16="http://schemas.microsoft.com/office/drawing/2014/main" val="3331586207"/>
                    </a:ext>
                  </a:extLst>
                </a:gridCol>
                <a:gridCol w="1489694">
                  <a:extLst>
                    <a:ext uri="{9D8B030D-6E8A-4147-A177-3AD203B41FA5}">
                      <a16:colId xmlns:a16="http://schemas.microsoft.com/office/drawing/2014/main" val="2687508786"/>
                    </a:ext>
                  </a:extLst>
                </a:gridCol>
                <a:gridCol w="4673213">
                  <a:extLst>
                    <a:ext uri="{9D8B030D-6E8A-4147-A177-3AD203B41FA5}">
                      <a16:colId xmlns:a16="http://schemas.microsoft.com/office/drawing/2014/main" val="767629634"/>
                    </a:ext>
                  </a:extLst>
                </a:gridCol>
                <a:gridCol w="1454955">
                  <a:extLst>
                    <a:ext uri="{9D8B030D-6E8A-4147-A177-3AD203B41FA5}">
                      <a16:colId xmlns:a16="http://schemas.microsoft.com/office/drawing/2014/main" val="3650778870"/>
                    </a:ext>
                  </a:extLst>
                </a:gridCol>
                <a:gridCol w="1941440">
                  <a:extLst>
                    <a:ext uri="{9D8B030D-6E8A-4147-A177-3AD203B41FA5}">
                      <a16:colId xmlns:a16="http://schemas.microsoft.com/office/drawing/2014/main" val="3306471891"/>
                    </a:ext>
                  </a:extLst>
                </a:gridCol>
              </a:tblGrid>
              <a:tr h="457358"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accent6"/>
                          </a:solidFill>
                          <a:latin typeface="Abadi" panose="020B0604020202020204" pitchFamily="34" charset="0"/>
                        </a:rPr>
                        <a:t>Defence and Security Landscape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PK" sz="105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326398"/>
                  </a:ext>
                </a:extLst>
              </a:tr>
              <a:tr h="1242207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badi" panose="020B0604020202020204" pitchFamily="34" charset="0"/>
                        </a:rPr>
                        <a:t>Defence Industrial 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Abadi" panose="020B0604020202020204" pitchFamily="34" charset="0"/>
                        </a:rPr>
                        <a:t>Commercial  Industrial                     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Abadi" panose="020B0604020202020204" pitchFamily="34" charset="0"/>
                        </a:rPr>
                        <a:t>Base,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Abadi" panose="020B0604020202020204" pitchFamily="34" charset="0"/>
                        </a:rPr>
                        <a:t>SMEs </a:t>
                      </a:r>
                      <a:endParaRPr lang="en-PK" sz="2000" dirty="0">
                        <a:latin typeface="Abadi" panose="020B0604020202020204" pitchFamily="34" charset="0"/>
                      </a:endParaRPr>
                    </a:p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badi" panose="020B0604020202020204" pitchFamily="34" charset="0"/>
                        </a:rPr>
                        <a:t>                  Other Industries IT/Cyber</a:t>
                      </a:r>
                    </a:p>
                    <a:p>
                      <a:r>
                        <a:rPr lang="en-US" sz="1600" dirty="0">
                          <a:latin typeface="Abadi" panose="020B0604020202020204" pitchFamily="34" charset="0"/>
                        </a:rPr>
                        <a:t>                        Trust/ Resilience </a:t>
                      </a:r>
                    </a:p>
                    <a:p>
                      <a:r>
                        <a:rPr lang="en-US" sz="1600" dirty="0">
                          <a:latin typeface="Abadi" panose="020B0604020202020204" pitchFamily="34" charset="0"/>
                        </a:rPr>
                        <a:t>                         Interoperability </a:t>
                      </a:r>
                    </a:p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badi" panose="020B0604020202020204" pitchFamily="34" charset="0"/>
                        </a:rPr>
                        <a:t>Artificial Intelligence, Pharmaceutical STEM, Robotics</a:t>
                      </a:r>
                    </a:p>
                    <a:p>
                      <a:r>
                        <a:rPr lang="en-US" sz="1400" dirty="0">
                          <a:latin typeface="Abadi" panose="020B0604020202020204" pitchFamily="34" charset="0"/>
                        </a:rPr>
                        <a:t>Manufacturing  </a:t>
                      </a:r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150137"/>
                  </a:ext>
                </a:extLst>
              </a:tr>
              <a:tr h="3387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25816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36B8D77-FD4C-47C7-A616-E465A6E9F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574632"/>
              </p:ext>
            </p:extLst>
          </p:nvPr>
        </p:nvGraphicFramePr>
        <p:xfrm>
          <a:off x="431408" y="2997973"/>
          <a:ext cx="13348381" cy="1531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20290">
                  <a:extLst>
                    <a:ext uri="{9D8B030D-6E8A-4147-A177-3AD203B41FA5}">
                      <a16:colId xmlns:a16="http://schemas.microsoft.com/office/drawing/2014/main" val="3331586207"/>
                    </a:ext>
                  </a:extLst>
                </a:gridCol>
                <a:gridCol w="1820302">
                  <a:extLst>
                    <a:ext uri="{9D8B030D-6E8A-4147-A177-3AD203B41FA5}">
                      <a16:colId xmlns:a16="http://schemas.microsoft.com/office/drawing/2014/main" val="2687508786"/>
                    </a:ext>
                  </a:extLst>
                </a:gridCol>
                <a:gridCol w="2358887">
                  <a:extLst>
                    <a:ext uri="{9D8B030D-6E8A-4147-A177-3AD203B41FA5}">
                      <a16:colId xmlns:a16="http://schemas.microsoft.com/office/drawing/2014/main" val="767629634"/>
                    </a:ext>
                  </a:extLst>
                </a:gridCol>
                <a:gridCol w="3074504">
                  <a:extLst>
                    <a:ext uri="{9D8B030D-6E8A-4147-A177-3AD203B41FA5}">
                      <a16:colId xmlns:a16="http://schemas.microsoft.com/office/drawing/2014/main" val="3650778870"/>
                    </a:ext>
                  </a:extLst>
                </a:gridCol>
                <a:gridCol w="3774398">
                  <a:extLst>
                    <a:ext uri="{9D8B030D-6E8A-4147-A177-3AD203B41FA5}">
                      <a16:colId xmlns:a16="http://schemas.microsoft.com/office/drawing/2014/main" val="3306471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accent6"/>
                          </a:solidFill>
                          <a:latin typeface="Abadi" panose="020B0604020202020204" pitchFamily="34" charset="0"/>
                        </a:rPr>
                        <a:t>         THREATS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PK" sz="105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32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badi" panose="020B0604020202020204" pitchFamily="34" charset="0"/>
                        </a:rPr>
                        <a:t> Non-Traditional</a:t>
                      </a:r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badi" panose="020B0604020202020204" pitchFamily="34" charset="0"/>
                        </a:rPr>
                        <a:t>   Economic</a:t>
                      </a:r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badi" panose="020B0604020202020204" pitchFamily="34" charset="0"/>
                        </a:rPr>
                        <a:t> Covid Pandemic</a:t>
                      </a:r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badi" panose="020B0604020202020204" pitchFamily="34" charset="0"/>
                        </a:rPr>
                        <a:t>      Supply Chain </a:t>
                      </a:r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Abadi" panose="020B0604020202020204" pitchFamily="34" charset="0"/>
                        </a:rPr>
                        <a:t>Trade, </a:t>
                      </a:r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150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sz="2400" dirty="0">
                        <a:latin typeface="Abadi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258160"/>
                  </a:ext>
                </a:extLst>
              </a:tr>
            </a:tbl>
          </a:graphicData>
        </a:graphic>
      </p:graphicFrame>
      <p:sp>
        <p:nvSpPr>
          <p:cNvPr id="12" name="Right Brace 11">
            <a:extLst>
              <a:ext uri="{FF2B5EF4-FFF2-40B4-BE49-F238E27FC236}">
                <a16:creationId xmlns:a16="http://schemas.microsoft.com/office/drawing/2014/main" id="{097D0DBF-3648-43B0-BBD3-C39DE513507F}"/>
              </a:ext>
            </a:extLst>
          </p:cNvPr>
          <p:cNvSpPr/>
          <p:nvPr/>
        </p:nvSpPr>
        <p:spPr>
          <a:xfrm>
            <a:off x="9634330" y="1094331"/>
            <a:ext cx="768627" cy="11187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K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931541A-6147-4149-B0C5-C71B5E88697B}"/>
              </a:ext>
            </a:extLst>
          </p:cNvPr>
          <p:cNvCxnSpPr/>
          <p:nvPr/>
        </p:nvCxnSpPr>
        <p:spPr>
          <a:xfrm flipV="1">
            <a:off x="10402955" y="527279"/>
            <a:ext cx="0" cy="11306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B75445C-8D0C-4F78-B412-1E108531BDB1}"/>
              </a:ext>
            </a:extLst>
          </p:cNvPr>
          <p:cNvCxnSpPr>
            <a:stCxn id="12" idx="1"/>
          </p:cNvCxnSpPr>
          <p:nvPr/>
        </p:nvCxnSpPr>
        <p:spPr>
          <a:xfrm flipH="1">
            <a:off x="10402955" y="1653722"/>
            <a:ext cx="2" cy="15930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785119C-8BC5-4EFB-9313-B8F1A7309C72}"/>
              </a:ext>
            </a:extLst>
          </p:cNvPr>
          <p:cNvCxnSpPr>
            <a:cxnSpLocks/>
          </p:cNvCxnSpPr>
          <p:nvPr/>
        </p:nvCxnSpPr>
        <p:spPr>
          <a:xfrm flipH="1">
            <a:off x="6851374" y="3246783"/>
            <a:ext cx="35515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ight Brace 25">
            <a:extLst>
              <a:ext uri="{FF2B5EF4-FFF2-40B4-BE49-F238E27FC236}">
                <a16:creationId xmlns:a16="http://schemas.microsoft.com/office/drawing/2014/main" id="{AF0FCD43-134A-4864-B802-95232481D4AD}"/>
              </a:ext>
            </a:extLst>
          </p:cNvPr>
          <p:cNvSpPr/>
          <p:nvPr/>
        </p:nvSpPr>
        <p:spPr>
          <a:xfrm rot="5400000">
            <a:off x="5843299" y="-939330"/>
            <a:ext cx="574978" cy="1061167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K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A2AF052-55DB-4EF7-814C-1E9842B456A6}"/>
              </a:ext>
            </a:extLst>
          </p:cNvPr>
          <p:cNvCxnSpPr/>
          <p:nvPr/>
        </p:nvCxnSpPr>
        <p:spPr>
          <a:xfrm>
            <a:off x="1616765" y="371061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28BF77-A134-40D6-A7C1-48E424CE4471}"/>
              </a:ext>
            </a:extLst>
          </p:cNvPr>
          <p:cNvCxnSpPr/>
          <p:nvPr/>
        </p:nvCxnSpPr>
        <p:spPr>
          <a:xfrm>
            <a:off x="1616765" y="371061"/>
            <a:ext cx="12324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D9F5079-2AA3-4301-ADE8-2A5785982642}"/>
              </a:ext>
            </a:extLst>
          </p:cNvPr>
          <p:cNvCxnSpPr/>
          <p:nvPr/>
        </p:nvCxnSpPr>
        <p:spPr>
          <a:xfrm>
            <a:off x="5340626" y="371061"/>
            <a:ext cx="22396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AF843AED-D293-4ABF-AB19-AA47B2586B4D}"/>
              </a:ext>
            </a:extLst>
          </p:cNvPr>
          <p:cNvSpPr txBox="1">
            <a:spLocks/>
          </p:cNvSpPr>
          <p:nvPr/>
        </p:nvSpPr>
        <p:spPr>
          <a:xfrm rot="5400000">
            <a:off x="8875652" y="3409120"/>
            <a:ext cx="6274913" cy="622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>
                <a:solidFill>
                  <a:schemeClr val="accent3">
                    <a:lumMod val="75000"/>
                  </a:schemeClr>
                </a:solidFill>
                <a:latin typeface="Amasis MT Pro" panose="020B0604020202020204" pitchFamily="18" charset="0"/>
              </a:rPr>
              <a:t>Global North,                                Global South</a:t>
            </a:r>
            <a:endParaRPr lang="en-PK" sz="2000" dirty="0">
              <a:solidFill>
                <a:schemeClr val="accent3">
                  <a:lumMod val="75000"/>
                </a:schemeClr>
              </a:solidFill>
              <a:latin typeface="Amasis MT Pro" panose="020B0604020202020204" pitchFamily="18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FA3DA54-4DE1-4C38-92D6-02BFC044333A}"/>
              </a:ext>
            </a:extLst>
          </p:cNvPr>
          <p:cNvCxnSpPr>
            <a:cxnSpLocks/>
          </p:cNvCxnSpPr>
          <p:nvPr/>
        </p:nvCxnSpPr>
        <p:spPr>
          <a:xfrm>
            <a:off x="1364974" y="4883432"/>
            <a:ext cx="24715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572947B-8693-4E24-B4B1-569E6BEADD6D}"/>
              </a:ext>
            </a:extLst>
          </p:cNvPr>
          <p:cNvCxnSpPr>
            <a:cxnSpLocks/>
          </p:cNvCxnSpPr>
          <p:nvPr/>
        </p:nvCxnSpPr>
        <p:spPr>
          <a:xfrm>
            <a:off x="1364974" y="4883432"/>
            <a:ext cx="6621" cy="437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075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6B55E92C21B4CB6E510D8EA572678" ma:contentTypeVersion="26937" ma:contentTypeDescription="Create a new document." ma:contentTypeScope="" ma:versionID="7e6e6d8258d22fb60c6b37909eebc3e8">
  <xsd:schema xmlns:xsd="http://www.w3.org/2001/XMLSchema" xmlns:xs="http://www.w3.org/2001/XMLSchema" xmlns:p="http://schemas.microsoft.com/office/2006/metadata/properties" xmlns:ns1="http://schemas.microsoft.com/sharepoint/v3" xmlns:ns2="8befa8e6-0c44-4bfe-9779-8d7a84fb3175" xmlns:ns3="b23f4bd6-92e6-49eb-a7e9-323548f63770" targetNamespace="http://schemas.microsoft.com/office/2006/metadata/properties" ma:root="true" ma:fieldsID="7963e86e1dd2b2cf146a33b2845ef6d8" ns1:_="" ns2:_="" ns3:_="">
    <xsd:import namespace="http://schemas.microsoft.com/sharepoint/v3"/>
    <xsd:import namespace="8befa8e6-0c44-4bfe-9779-8d7a84fb3175"/>
    <xsd:import namespace="b23f4bd6-92e6-49eb-a7e9-323548f6377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f4bd6-92e6-49eb-a7e9-323548f63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befa8e6-0c44-4bfe-9779-8d7a84fb3175">ZNTPA22U26M5-508161713-232145</_dlc_DocId>
    <_dlc_DocIdUrl xmlns="8befa8e6-0c44-4bfe-9779-8d7a84fb3175">
      <Url>https://cranfield.sharepoint.com/sites/CDSShare/_layouts/15/DocIdRedir.aspx?ID=ZNTPA22U26M5-508161713-232145</Url>
      <Description>ZNTPA22U26M5-508161713-232145</Description>
    </_dlc_DocIdUrl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92EC7D1-DA45-4526-93B0-CF18032377BE}"/>
</file>

<file path=customXml/itemProps2.xml><?xml version="1.0" encoding="utf-8"?>
<ds:datastoreItem xmlns:ds="http://schemas.openxmlformats.org/officeDocument/2006/customXml" ds:itemID="{AE44B08E-896E-4F82-B00A-762E72EBD229}"/>
</file>

<file path=customXml/itemProps3.xml><?xml version="1.0" encoding="utf-8"?>
<ds:datastoreItem xmlns:ds="http://schemas.openxmlformats.org/officeDocument/2006/customXml" ds:itemID="{B579E398-85B5-4AB0-8652-393C7A4BFEF5}"/>
</file>

<file path=customXml/itemProps4.xml><?xml version="1.0" encoding="utf-8"?>
<ds:datastoreItem xmlns:ds="http://schemas.openxmlformats.org/officeDocument/2006/customXml" ds:itemID="{B4C8A73C-DB4E-450B-AE5D-41AC4B016D95}"/>
</file>

<file path=docProps/app.xml><?xml version="1.0" encoding="utf-8"?>
<Properties xmlns="http://schemas.openxmlformats.org/officeDocument/2006/extended-properties" xmlns:vt="http://schemas.openxmlformats.org/officeDocument/2006/docPropsVTypes">
  <TotalTime>1608</TotalTime>
  <Words>72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Abadi</vt:lpstr>
      <vt:lpstr>Amasis MT Pro</vt:lpstr>
      <vt:lpstr>Arial</vt:lpstr>
      <vt:lpstr>Calibri</vt:lpstr>
      <vt:lpstr>Calibri Light</vt:lpstr>
      <vt:lpstr>Office Theme</vt:lpstr>
      <vt:lpstr>Custom Design</vt:lpstr>
      <vt:lpstr>1_Custom Design</vt:lpstr>
      <vt:lpstr>Global North,                                Global South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Defence Diplomacy</dc:title>
  <dc:creator>Faiq Hassan Khalid</dc:creator>
  <cp:lastModifiedBy>Faiq Hassan Khalid</cp:lastModifiedBy>
  <cp:revision>39</cp:revision>
  <dcterms:created xsi:type="dcterms:W3CDTF">2021-10-05T04:52:11Z</dcterms:created>
  <dcterms:modified xsi:type="dcterms:W3CDTF">2021-10-16T17:05:02Z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0x0101008FD6B55E92C21B4CB6E510D8EA572678</vt:lpwstr>
  </property>
  <property fmtid="{D5CDD505-2E9C-101B-9397-08002B2CF9AE}" pid="3" name="_dlc_DocIdItemGuid">
    <vt:lpwstr>2133113e-40d9-4ca6-ad41-5e3bbf0da72e</vt:lpwstr>
  </property>
</Properties>
</file>