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5761038" cy="3240088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7"/>
  </p:normalViewPr>
  <p:slideViewPr>
    <p:cSldViewPr snapToGrid="0" snapToObjects="1">
      <p:cViewPr varScale="1">
        <p:scale>
          <a:sx n="229" d="100"/>
          <a:sy n="229" d="100"/>
        </p:scale>
        <p:origin x="7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66370" y="151765"/>
            <a:ext cx="2597785" cy="2012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50">
                <a:solidFill>
                  <a:srgbClr val="FFFFFF"/>
                </a:solidFill>
                <a:latin typeface="Arial Narrow" panose="02020603050405020304" pitchFamily="2"/>
              </a:rPr>
              <a:t>Why Use 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670685" y="2450465"/>
            <a:ext cx="2423160" cy="177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0" algn="ctr">
              <a:lnSpc>
                <a:spcPts val="1100"/>
              </a:lnSpc>
              <a:spcAft>
                <a:spcPts val="135"/>
              </a:spcAft>
            </a:pPr>
            <a:r>
              <a:rPr lang="en-US" sz="800" b="1" spc="0">
                <a:solidFill>
                  <a:srgbClr val="3333B2"/>
                </a:solidFill>
                <a:latin typeface="Tahoma" panose="02020603050405020304" pitchFamily="2"/>
              </a:rPr>
              <a:t>Figure:</a:t>
            </a:r>
            <a:r>
              <a:rPr lang="en-US" sz="800" b="1" spc="0">
                <a:solidFill>
                  <a:srgbClr val="000000"/>
                </a:solidFill>
                <a:latin typeface="Tahoma" panose="02020603050405020304" pitchFamily="2"/>
              </a:rPr>
              <a:t> Photograph of shear bands in EDC37</a:t>
            </a:r>
            <a:r>
              <a:rPr lang="en-US" sz="800" b="1" spc="0" baseline="30000">
                <a:solidFill>
                  <a:srgbClr val="000000"/>
                </a:solidFill>
                <a:latin typeface="Arial" panose="02020603050405020304" pitchFamily="2"/>
              </a:rPr>
              <a:t>6</a:t>
            </a:r>
            <a:r>
              <a:rPr lang="en-US" sz="100" b="1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03530" y="2832100"/>
            <a:ext cx="2410460" cy="2851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20" rIns="0" bIns="0" anchor="t"/>
          <a:lstStyle/>
          <a:p>
            <a:pPr marL="45720" marR="0" indent="0" algn="just">
              <a:lnSpc>
                <a:spcPts val="1100"/>
              </a:lnSpc>
              <a:spcAft>
                <a:spcPts val="0"/>
              </a:spcAft>
            </a:pPr>
            <a:r>
              <a:rPr lang="en-US" sz="600" b="1" spc="0" baseline="30000">
                <a:solidFill>
                  <a:srgbClr val="000000"/>
                </a:solidFill>
                <a:latin typeface="Arial" panose="02020603050405020304" pitchFamily="2"/>
              </a:rPr>
              <a:t>6</a:t>
            </a:r>
            <a:r>
              <a:rPr lang="en-US" sz="800" b="1" spc="0">
                <a:solidFill>
                  <a:srgbClr val="000000"/>
                </a:solidFill>
                <a:latin typeface="Arial" panose="02020603050405020304" pitchFamily="2"/>
              </a:rPr>
              <a:t>John Curtis: Modelling of the Effects of Friction and Compression on Explosives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382260" y="3115310"/>
            <a:ext cx="358140" cy="1060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10">
                <a:solidFill>
                  <a:srgbClr val="000000"/>
                </a:solidFill>
                <a:latin typeface="Arial" panose="02020603050405020304" pitchFamily="2"/>
              </a:rPr>
              <a:t>10 / 18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3035"/>
            <a:ext cx="1862455" cy="197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spc="70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24230"/>
            <a:ext cx="572770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240"/>
              </a:spcAft>
            </a:pPr>
            <a:r>
              <a:rPr lang="en-US" sz="900" b="1" u="sng" spc="-45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-45">
                <a:solidFill>
                  <a:srgbClr val="FFFFFF"/>
                </a:solidFill>
                <a:latin typeface="Tahoma" panose="02020603050405020304" pitchFamily="2"/>
              </a:rPr>
              <a:t>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578860" y="885825"/>
            <a:ext cx="3556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16535" y="1029335"/>
            <a:ext cx="2474595" cy="1540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700" spc="35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200"/>
              </a:lnSpc>
              <a:spcBef>
                <a:spcPts val="420"/>
              </a:spcBef>
              <a:spcAft>
                <a:spcPts val="0"/>
              </a:spcAft>
            </a:pPr>
            <a:r>
              <a:rPr lang="en-US" sz="700" spc="40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50"/>
              </a:spcBef>
              <a:spcAft>
                <a:spcPts val="0"/>
              </a:spcAft>
            </a:pPr>
            <a:r>
              <a:rPr lang="en-US" sz="700" spc="20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20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65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700" spc="45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700" spc="35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390"/>
              </a:spcBef>
              <a:spcAft>
                <a:spcPts val="165"/>
              </a:spcAft>
            </a:pPr>
            <a:r>
              <a:rPr lang="en-US" sz="700" spc="55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850" b="1" spc="55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506470" y="103251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0.9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3506470" y="117856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0.8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3506470" y="1327785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0.7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506470" y="147447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0.6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506470" y="162052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0.5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3506470" y="176657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0.4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3506470" y="1913255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0.3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3506470" y="206248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0.2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3514090" y="2208530"/>
            <a:ext cx="131445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-30">
                <a:solidFill>
                  <a:srgbClr val="252525"/>
                </a:solidFill>
                <a:latin typeface="Arial" panose="02020603050405020304" pitchFamily="2"/>
              </a:rPr>
              <a:t>0.1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3568700" y="2355215"/>
            <a:ext cx="4953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3618230" y="2496820"/>
            <a:ext cx="1414145" cy="654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70">
                <a:solidFill>
                  <a:srgbClr val="252525"/>
                </a:solidFill>
                <a:latin typeface="Arial" panose="02020603050405020304" pitchFamily="2"/>
              </a:rPr>
              <a:t>0 0.1 0.2 0.3 0.4 0.5 0.6 0.7 0.8 0.9 1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1130"/>
            <a:ext cx="1862455" cy="199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35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24230"/>
            <a:ext cx="572770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240"/>
              </a:spcAft>
            </a:pPr>
            <a:r>
              <a:rPr lang="en-US" sz="900" b="1" u="sng" spc="-45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-45">
                <a:solidFill>
                  <a:srgbClr val="FFFFFF"/>
                </a:solidFill>
                <a:latin typeface="Tahoma" panose="02020603050405020304" pitchFamily="2"/>
              </a:rPr>
              <a:t>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16535" y="1035050"/>
            <a:ext cx="2474595" cy="15341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650" b="1" spc="35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200"/>
              </a:lnSpc>
              <a:spcBef>
                <a:spcPts val="425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55"/>
              </a:spcBef>
              <a:spcAft>
                <a:spcPts val="0"/>
              </a:spcAft>
            </a:pPr>
            <a:r>
              <a:rPr lang="en-US" sz="650" b="1" spc="20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20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65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650" b="1" spc="45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395"/>
              </a:spcBef>
              <a:spcAft>
                <a:spcPts val="95"/>
              </a:spcAft>
            </a:pPr>
            <a:r>
              <a:rPr lang="en-US" sz="650" b="1" spc="60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850" b="1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b="1" spc="2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1130"/>
            <a:ext cx="1862455" cy="199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35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24230"/>
            <a:ext cx="572770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240"/>
              </a:spcAft>
            </a:pPr>
            <a:r>
              <a:rPr lang="en-US" sz="900" b="1" u="sng" spc="-45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-45">
                <a:solidFill>
                  <a:srgbClr val="FFFFFF"/>
                </a:solidFill>
                <a:latin typeface="Tahoma" panose="02020603050405020304" pitchFamily="2"/>
              </a:rPr>
              <a:t>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16535" y="1035050"/>
            <a:ext cx="2474595" cy="15341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650" b="1" spc="35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200"/>
              </a:lnSpc>
              <a:spcBef>
                <a:spcPts val="425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55"/>
              </a:spcBef>
              <a:spcAft>
                <a:spcPts val="0"/>
              </a:spcAft>
            </a:pPr>
            <a:r>
              <a:rPr lang="en-US" sz="650" b="1" spc="20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20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65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650" b="1" spc="45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395"/>
              </a:spcBef>
              <a:spcAft>
                <a:spcPts val="95"/>
              </a:spcAft>
            </a:pPr>
            <a:r>
              <a:rPr lang="en-US" sz="650" b="1" spc="60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850" b="1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b="1" spc="2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82880"/>
            <a:ext cx="1862455" cy="167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350" b="1" spc="35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99160"/>
            <a:ext cx="2160905" cy="338455"/>
          </a:xfrm>
          <a:prstGeom prst="rect">
            <a:avLst/>
          </a:prstGeom>
          <a:solidFill>
            <a:srgbClr val="ECE5F8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900" b="1" u="sng" spc="0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0">
                <a:solidFill>
                  <a:srgbClr val="000000"/>
                </a:solidFill>
                <a:latin typeface="Tahoma" panose="02020603050405020304" pitchFamily="2"/>
              </a:rPr>
              <a:t>  </a:t>
            </a:r>
          </a:p>
          <a:p>
            <a:pPr marL="0" marR="0" indent="0" algn="r">
              <a:lnSpc>
                <a:spcPts val="1200"/>
              </a:lnSpc>
              <a:spcBef>
                <a:spcPts val="435"/>
              </a:spcBef>
              <a:spcAft>
                <a:spcPts val="0"/>
              </a:spcAft>
            </a:pPr>
            <a:r>
              <a:rPr lang="en-US" sz="650" b="1" spc="35">
                <a:solidFill>
                  <a:srgbClr val="000000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94615" y="1316990"/>
            <a:ext cx="2743200" cy="14230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9144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650" b="1" spc="4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91440" marR="0" indent="0" algn="l">
              <a:lnSpc>
                <a:spcPts val="1200"/>
              </a:lnSpc>
              <a:spcBef>
                <a:spcPts val="255"/>
              </a:spcBef>
              <a:spcAft>
                <a:spcPts val="0"/>
              </a:spcAft>
            </a:pPr>
            <a:r>
              <a:rPr lang="en-US" sz="650" b="1" spc="35">
                <a:solidFill>
                  <a:srgbClr val="000000"/>
                </a:solidFill>
                <a:latin typeface="Arial" panose="02020603050405020304" pitchFamily="2"/>
              </a:rPr>
              <a:t>3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35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27432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65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9144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650" b="1" spc="45">
                <a:solidFill>
                  <a:srgbClr val="000000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91440" marR="0" indent="0" algn="l">
              <a:lnSpc>
                <a:spcPts val="1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650" b="1" spc="30">
                <a:solidFill>
                  <a:srgbClr val="000000"/>
                </a:solidFill>
                <a:latin typeface="Arial" panose="02020603050405020304" pitchFamily="2"/>
              </a:rPr>
              <a:t>5</a:t>
            </a:r>
            <a:r>
              <a:rPr lang="en-US" sz="850" b="1" spc="30">
                <a:solidFill>
                  <a:srgbClr val="000000"/>
                </a:solidFill>
                <a:latin typeface="Tahoma" panose="02020603050405020304" pitchFamily="2"/>
              </a:rPr>
              <a:t>Refine marked triangles </a:t>
            </a:r>
          </a:p>
          <a:p>
            <a:pPr marL="91440" marR="0" indent="0" algn="l">
              <a:lnSpc>
                <a:spcPts val="1300"/>
              </a:lnSpc>
              <a:spcBef>
                <a:spcPts val="425"/>
              </a:spcBef>
              <a:spcAft>
                <a:spcPts val="1030"/>
              </a:spcAft>
            </a:pPr>
            <a:r>
              <a:rPr lang="en-US" sz="650" b="1" spc="60">
                <a:solidFill>
                  <a:srgbClr val="000000"/>
                </a:solidFill>
                <a:latin typeface="Arial" panose="02020603050405020304" pitchFamily="2"/>
              </a:rPr>
              <a:t>6</a:t>
            </a:r>
            <a:r>
              <a:rPr lang="en-US" sz="850" b="1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4138930" y="3119120"/>
            <a:ext cx="1600200" cy="106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r">
              <a:lnSpc>
                <a:spcPts val="700"/>
              </a:lnSpc>
              <a:spcAft>
                <a:spcPts val="0"/>
              </a:spcAft>
            </a:pPr>
            <a:r>
              <a:rPr lang="en-US" sz="650" b="1" spc="60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1130"/>
            <a:ext cx="1862455" cy="199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35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33120"/>
            <a:ext cx="572770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170"/>
              </a:spcAft>
            </a:pPr>
            <a:r>
              <a:rPr lang="en-US" sz="900" b="1" u="sng" spc="-45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-45">
                <a:solidFill>
                  <a:srgbClr val="FFFFFF"/>
                </a:solidFill>
                <a:latin typeface="Tahoma" panose="02020603050405020304" pitchFamily="2"/>
              </a:rPr>
              <a:t>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16535" y="1043305"/>
            <a:ext cx="2474595" cy="15347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650" b="1" spc="35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200"/>
              </a:lnSpc>
              <a:spcBef>
                <a:spcPts val="425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50"/>
              </a:spcBef>
              <a:spcAft>
                <a:spcPts val="0"/>
              </a:spcAft>
            </a:pPr>
            <a:r>
              <a:rPr lang="en-US" sz="650" b="1" spc="20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20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70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650" b="1" spc="45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400"/>
              </a:spcBef>
              <a:spcAft>
                <a:spcPts val="95"/>
              </a:spcAft>
            </a:pPr>
            <a:r>
              <a:rPr lang="en-US" sz="650" b="1" spc="60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850" b="1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b="1" spc="2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1130"/>
            <a:ext cx="1862455" cy="199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35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12165"/>
            <a:ext cx="572770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190"/>
              </a:spcAft>
            </a:pPr>
            <a:r>
              <a:rPr lang="en-US" sz="900" b="1" u="sng" spc="-45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-45">
                <a:solidFill>
                  <a:srgbClr val="FFFFFF"/>
                </a:solidFill>
                <a:latin typeface="Tahoma" panose="02020603050405020304" pitchFamily="2"/>
              </a:rPr>
              <a:t>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006725" y="901700"/>
            <a:ext cx="213995" cy="800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525" rIns="0" bIns="0" anchor="t"/>
          <a:lstStyle/>
          <a:p>
            <a:pPr marL="0" marR="0" indent="0" algn="l">
              <a:lnSpc>
                <a:spcPts val="500"/>
              </a:lnSpc>
              <a:spcAft>
                <a:spcPts val="45"/>
              </a:spcAft>
            </a:pPr>
            <a:r>
              <a:rPr lang="en-US" sz="400" b="1" spc="75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75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16535" y="1022350"/>
            <a:ext cx="2474595" cy="15373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650" b="1" spc="35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200"/>
              </a:lnSpc>
              <a:spcBef>
                <a:spcPts val="425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55"/>
              </a:spcBef>
              <a:spcAft>
                <a:spcPts val="0"/>
              </a:spcAft>
            </a:pPr>
            <a:r>
              <a:rPr lang="en-US" sz="650" b="1" spc="20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20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65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650" b="1" spc="45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200"/>
              </a:lnSpc>
              <a:spcBef>
                <a:spcPts val="415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420"/>
              </a:spcBef>
              <a:spcAft>
                <a:spcPts val="95"/>
              </a:spcAft>
            </a:pPr>
            <a:r>
              <a:rPr lang="en-US" sz="650" b="1" spc="60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850" b="1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2994025" y="1441450"/>
            <a:ext cx="220345" cy="781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500"/>
              </a:lnSpc>
              <a:spcAft>
                <a:spcPts val="70"/>
              </a:spcAft>
            </a:pPr>
            <a:r>
              <a:rPr lang="en-US" sz="400" b="1" spc="5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50">
                <a:solidFill>
                  <a:srgbClr val="252525"/>
                </a:solidFill>
                <a:latin typeface="Arial" panose="02020603050405020304" pitchFamily="2"/>
              </a:rPr>
              <a:t>-1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2974975" y="1536065"/>
            <a:ext cx="68580" cy="326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8890" bIns="0" anchor="t"/>
          <a:lstStyle/>
          <a:p>
            <a:pPr marL="0" marR="0" indent="0" algn="l">
              <a:lnSpc>
                <a:spcPts val="400"/>
              </a:lnSpc>
              <a:spcAft>
                <a:spcPts val="0"/>
              </a:spcAft>
            </a:pPr>
            <a:r>
              <a:rPr lang="en-US" sz="450" spc="-60">
                <a:solidFill>
                  <a:srgbClr val="000000"/>
                </a:solidFill>
                <a:latin typeface="Arial" panose="02020603050405020304" pitchFamily="2"/>
              </a:rPr>
              <a:t>Energy Error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3016885" y="1999615"/>
            <a:ext cx="107315" cy="584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500"/>
              </a:lnSpc>
              <a:spcAft>
                <a:spcPts val="0"/>
              </a:spcAft>
            </a:pPr>
            <a:r>
              <a:rPr lang="en-US" sz="400" b="1" spc="-5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124200" y="1980565"/>
            <a:ext cx="65405" cy="50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400"/>
              </a:lnSpc>
              <a:spcAft>
                <a:spcPts val="0"/>
              </a:spcAft>
            </a:pPr>
            <a:r>
              <a:rPr lang="en-US" sz="350" b="1" spc="-110">
                <a:solidFill>
                  <a:srgbClr val="252525"/>
                </a:solidFill>
                <a:latin typeface="Arial" panose="02020603050405020304" pitchFamily="2"/>
              </a:rPr>
              <a:t>-2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456305" y="2413635"/>
            <a:ext cx="1929765" cy="1543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965960" algn="r"/>
              </a:tabLst>
            </a:pPr>
            <a:r>
              <a:rPr lang="en-US" sz="400" b="1" spc="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0">
                <a:solidFill>
                  <a:srgbClr val="252525"/>
                </a:solidFill>
                <a:latin typeface="Arial" panose="02020603050405020304" pitchFamily="2"/>
              </a:rPr>
              <a:t>3 </a:t>
            </a:r>
            <a:r>
              <a:rPr lang="en-US" sz="400" b="1" spc="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0">
                <a:solidFill>
                  <a:srgbClr val="252525"/>
                </a:solidFill>
                <a:latin typeface="Arial" panose="02020603050405020304" pitchFamily="2"/>
              </a:rPr>
              <a:t>4 </a:t>
            </a:r>
            <a:r>
              <a:rPr lang="en-US" sz="400" b="1" spc="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0">
                <a:solidFill>
                  <a:srgbClr val="252525"/>
                </a:solidFill>
                <a:latin typeface="Arial" panose="02020603050405020304" pitchFamily="2"/>
              </a:rPr>
              <a:t>5 </a:t>
            </a:r>
            <a:r>
              <a:rPr lang="en-US" sz="400" b="1" spc="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0">
                <a:solidFill>
                  <a:srgbClr val="252525"/>
                </a:solidFill>
                <a:latin typeface="Arial" panose="02020603050405020304" pitchFamily="2"/>
              </a:rPr>
              <a:t>6 </a:t>
            </a:r>
            <a:r>
              <a:rPr lang="en-US" sz="400" b="1" spc="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0">
                <a:solidFill>
                  <a:srgbClr val="252525"/>
                </a:solidFill>
                <a:latin typeface="Arial" panose="02020603050405020304" pitchFamily="2"/>
              </a:rPr>
              <a:t>7 </a:t>
            </a:r>
          </a:p>
          <a:p>
            <a:pPr marL="0" marR="0" indent="0" algn="ctr">
              <a:lnSpc>
                <a:spcPts val="500"/>
              </a:lnSpc>
              <a:spcBef>
                <a:spcPts val="160"/>
              </a:spcBef>
              <a:spcAft>
                <a:spcPts val="0"/>
              </a:spcAft>
            </a:pPr>
            <a:r>
              <a:rPr lang="en-US" sz="450" b="1" spc="-10">
                <a:solidFill>
                  <a:srgbClr val="252525"/>
                </a:solidFill>
                <a:latin typeface="Arial" panose="02020603050405020304" pitchFamily="2"/>
              </a:rPr>
              <a:t>DOF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b="1" spc="2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3035"/>
            <a:ext cx="1862455" cy="197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spc="70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2985770" y="615950"/>
            <a:ext cx="17653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20">
                <a:solidFill>
                  <a:srgbClr val="252525"/>
                </a:solidFill>
                <a:latin typeface="Arial" panose="02020603050405020304" pitchFamily="2"/>
              </a:rPr>
              <a:t>0.8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94615" y="859790"/>
            <a:ext cx="563880" cy="1549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-10">
                <a:solidFill>
                  <a:srgbClr val="000000"/>
                </a:solidFill>
                <a:latin typeface="Tahoma" panose="02020603050405020304" pitchFamily="2"/>
              </a:rPr>
              <a:t>Algorithm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985770" y="794385"/>
            <a:ext cx="176530" cy="1765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207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550" spc="20">
                <a:solidFill>
                  <a:srgbClr val="252525"/>
                </a:solidFill>
                <a:latin typeface="Arial" panose="02020603050405020304" pitchFamily="2"/>
              </a:rPr>
              <a:t>0.7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216535" y="1064895"/>
            <a:ext cx="2474595" cy="15443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700" spc="40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3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700" spc="45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45"/>
              </a:spcBef>
              <a:spcAft>
                <a:spcPts val="0"/>
              </a:spcAft>
            </a:pPr>
            <a:r>
              <a:rPr lang="en-US" sz="700" spc="25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950" spc="25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100" spc="25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950" spc="25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25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50"/>
              </a:spcBef>
              <a:spcAft>
                <a:spcPts val="0"/>
              </a:spcAft>
            </a:pPr>
            <a:r>
              <a:rPr lang="en-US" sz="850" spc="35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45"/>
              </a:spcBef>
              <a:spcAft>
                <a:spcPts val="0"/>
              </a:spcAft>
            </a:pPr>
            <a:r>
              <a:rPr lang="en-US" sz="700" spc="50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950" spc="50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100" spc="50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300"/>
              </a:lnSpc>
              <a:spcBef>
                <a:spcPts val="390"/>
              </a:spcBef>
              <a:spcAft>
                <a:spcPts val="0"/>
              </a:spcAft>
            </a:pPr>
            <a:r>
              <a:rPr lang="en-US" sz="700" spc="45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400"/>
              </a:spcBef>
              <a:spcAft>
                <a:spcPts val="145"/>
              </a:spcAft>
            </a:pPr>
            <a:r>
              <a:rPr lang="en-US" sz="700" spc="60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950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2985770" y="972820"/>
            <a:ext cx="17653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20">
                <a:solidFill>
                  <a:srgbClr val="252525"/>
                </a:solidFill>
                <a:latin typeface="Arial" panose="02020603050405020304" pitchFamily="2"/>
              </a:rPr>
              <a:t>0.6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2950845" y="1243330"/>
            <a:ext cx="80645" cy="5308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20955" bIns="0" anchor="t"/>
          <a:lstStyle/>
          <a:p>
            <a:pPr marL="0" marR="0" indent="0" algn="l">
              <a:lnSpc>
                <a:spcPts val="400"/>
              </a:lnSpc>
              <a:spcAft>
                <a:spcPts val="70"/>
              </a:spcAft>
            </a:pPr>
            <a:r>
              <a:rPr lang="en-US" sz="550" b="1" spc="-30">
                <a:solidFill>
                  <a:srgbClr val="000000"/>
                </a:solidFill>
                <a:latin typeface="Arial" panose="02020603050405020304" pitchFamily="2"/>
              </a:rPr>
              <a:t>Error Indicator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031490" y="1152525"/>
            <a:ext cx="13081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-70">
                <a:solidFill>
                  <a:srgbClr val="252525"/>
                </a:solidFill>
                <a:latin typeface="Arial" panose="02020603050405020304" pitchFamily="2"/>
              </a:rPr>
              <a:t>0.5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031490" y="1332230"/>
            <a:ext cx="13081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550" spc="-70">
                <a:solidFill>
                  <a:srgbClr val="252525"/>
                </a:solidFill>
                <a:latin typeface="Arial" panose="02020603050405020304" pitchFamily="2"/>
              </a:rPr>
              <a:t>0.4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3031490" y="1511935"/>
            <a:ext cx="13081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-65">
                <a:solidFill>
                  <a:srgbClr val="252525"/>
                </a:solidFill>
                <a:latin typeface="Arial" panose="02020603050405020304" pitchFamily="2"/>
              </a:rPr>
              <a:t>0.3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3031490" y="1690370"/>
            <a:ext cx="130810" cy="1771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271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-65">
                <a:solidFill>
                  <a:srgbClr val="252525"/>
                </a:solidFill>
                <a:latin typeface="Arial" panose="02020603050405020304" pitchFamily="2"/>
              </a:rPr>
              <a:t>0.2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2991485" y="1868805"/>
            <a:ext cx="15621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-15">
                <a:solidFill>
                  <a:srgbClr val="252525"/>
                </a:solidFill>
                <a:latin typeface="Arial" panose="02020603050405020304" pitchFamily="2"/>
              </a:rPr>
              <a:t>0.1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3064510" y="2048510"/>
            <a:ext cx="5969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3124200" y="2219325"/>
            <a:ext cx="2581910" cy="1885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  <a:tabLst>
                <a:tab pos="228600" algn="l"/>
                <a:tab pos="502920" algn="l"/>
                <a:tab pos="731520" algn="l"/>
                <a:tab pos="1005840" algn="l"/>
                <a:tab pos="1234440" algn="l"/>
                <a:tab pos="1508760" algn="l"/>
                <a:tab pos="1783080" algn="l"/>
                <a:tab pos="2011680" algn="l"/>
                <a:tab pos="2286000" algn="l"/>
                <a:tab pos="2606040" algn="r"/>
              </a:tabLs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0 0.1 0.2 0.3 0.4 0.5 0.6 0.7 0.8 0.9 1 </a:t>
            </a:r>
          </a:p>
          <a:p>
            <a:pPr marL="0" marR="0" indent="0" algn="ctr">
              <a:lnSpc>
                <a:spcPts val="700"/>
              </a:lnSpc>
              <a:spcBef>
                <a:spcPts val="115"/>
              </a:spcBef>
              <a:spcAft>
                <a:spcPts val="0"/>
              </a:spcAft>
            </a:pPr>
            <a:r>
              <a:rPr lang="en-US" sz="600" spc="-65">
                <a:solidFill>
                  <a:srgbClr val="252525"/>
                </a:solidFill>
                <a:latin typeface="Arial" panose="02020603050405020304" pitchFamily="2"/>
              </a:rPr>
              <a:t>Time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2934970" y="2492375"/>
            <a:ext cx="2551430" cy="1441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just">
              <a:lnSpc>
                <a:spcPts val="1100"/>
              </a:lnSpc>
              <a:spcAft>
                <a:spcPts val="0"/>
              </a:spcAft>
            </a:pPr>
            <a:r>
              <a:rPr lang="en-US" sz="850" spc="0">
                <a:solidFill>
                  <a:srgbClr val="3333B2"/>
                </a:solidFill>
                <a:latin typeface="Tahoma" panose="02020603050405020304" pitchFamily="2"/>
              </a:rPr>
              <a:t>Figure:</a:t>
            </a: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 Error indicators after an induced thermal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2934970" y="2636520"/>
            <a:ext cx="30480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just">
              <a:lnSpc>
                <a:spcPts val="1100"/>
              </a:lnSpc>
              <a:spcAft>
                <a:spcPts val="0"/>
              </a:spcAft>
            </a:pP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insult.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72110" y="1337945"/>
            <a:ext cx="1633220" cy="9385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20">
                <a:solidFill>
                  <a:srgbClr val="01001C"/>
                </a:solidFill>
                <a:latin typeface="Tahoma" panose="02020603050405020304" pitchFamily="2"/>
              </a:rPr>
              <a:t>Inclusion of prior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0">
                <a:solidFill>
                  <a:srgbClr val="01001C"/>
                </a:solidFill>
                <a:latin typeface="Tahoma" panose="02020603050405020304" pitchFamily="2"/>
              </a:rPr>
              <a:t>information into a numerical scheme: </a:t>
            </a:r>
          </a:p>
          <a:p>
            <a:pPr marL="274320" marR="0" indent="0" algn="l">
              <a:lnSpc>
                <a:spcPts val="1200"/>
              </a:lnSpc>
              <a:spcBef>
                <a:spcPts val="190"/>
              </a:spcBef>
              <a:spcAft>
                <a:spcPts val="0"/>
              </a:spcAft>
            </a:pPr>
            <a:r>
              <a:rPr lang="en-US" sz="850" spc="0">
                <a:solidFill>
                  <a:srgbClr val="01001C"/>
                </a:solidFill>
                <a:latin typeface="Tahoma" panose="02020603050405020304" pitchFamily="2"/>
              </a:rPr>
              <a:t>For example, inclusion of physical and asymptotic information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67640" y="147320"/>
            <a:ext cx="3239770" cy="214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400" spc="70">
                <a:solidFill>
                  <a:srgbClr val="000000"/>
                </a:solidFill>
                <a:latin typeface="Arial Narrow" panose="02020603050405020304" pitchFamily="2"/>
              </a:rPr>
              <a:t>Why Use Enriched Finite Elements (EFEM)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2106295" y="2474595"/>
            <a:ext cx="3510915" cy="463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850" spc="40">
                <a:solidFill>
                  <a:srgbClr val="3233B0"/>
                </a:solidFill>
                <a:latin typeface="Tahoma" panose="02020603050405020304" pitchFamily="2"/>
              </a:rPr>
              <a:t>Figure:</a:t>
            </a:r>
            <a:r>
              <a:rPr lang="en-US" sz="850" spc="40">
                <a:solidFill>
                  <a:srgbClr val="000000"/>
                </a:solidFill>
                <a:latin typeface="Tahoma" panose="02020603050405020304" pitchFamily="2"/>
              </a:rPr>
              <a:t> Dynamic x-ray image of void collapse in shocked explosive. The void collapses as the shock wave passes through it - Los Alamos National Laboratory.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5">
                <a:solidFill>
                  <a:srgbClr val="01001C"/>
                </a:solidFill>
                <a:latin typeface="Arial" panose="02020603050405020304" pitchFamily="2"/>
              </a:rPr>
              <a:t>12 / 18 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47320"/>
            <a:ext cx="2496185" cy="214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400" spc="60">
                <a:solidFill>
                  <a:srgbClr val="FFFFFF"/>
                </a:solidFill>
                <a:latin typeface="Arial Narrow" panose="02020603050405020304" pitchFamily="2"/>
              </a:rPr>
              <a:t>Enriched Finite Elements (EFEM)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40335" y="598170"/>
            <a:ext cx="173355" cy="7645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286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⎧ </a:t>
            </a:r>
          </a:p>
          <a:p>
            <a:pPr marL="0" marR="0" indent="0" algn="r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spc="280">
                <a:solidFill>
                  <a:srgbClr val="000000"/>
                </a:solidFill>
                <a:latin typeface="Symbol" panose="02020603050405020304" pitchFamily="2"/>
              </a:rPr>
              <a:t>⎨⎪ </a:t>
            </a:r>
          </a:p>
          <a:p>
            <a:pPr marL="0" marR="0" indent="0" algn="r">
              <a:lnSpc>
                <a:spcPts val="1800"/>
              </a:lnSpc>
              <a:spcBef>
                <a:spcPts val="0"/>
              </a:spcBef>
              <a:spcAft>
                <a:spcPts val="20"/>
              </a:spcAft>
            </a:pPr>
            <a:r>
              <a:rPr lang="en-US" sz="1400" spc="280">
                <a:solidFill>
                  <a:srgbClr val="000000"/>
                </a:solidFill>
                <a:latin typeface="Symbol" panose="02020603050405020304" pitchFamily="2"/>
              </a:rPr>
              <a:t>⎪⎩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853180" y="1155065"/>
            <a:ext cx="35560" cy="615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313690" y="656590"/>
            <a:ext cx="3325495" cy="2851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0170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  <a:tabLst>
                <a:tab pos="3337560" algn="r"/>
              </a:tabLst>
            </a:pP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tt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 (A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u) + a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u =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δ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f (u) on </a:t>
            </a:r>
            <a:r>
              <a:rPr lang="en-US" sz="1050" spc="0">
                <a:solidFill>
                  <a:srgbClr val="000000"/>
                </a:solidFill>
                <a:latin typeface="Arial" panose="02020603050405020304" pitchFamily="2"/>
              </a:rPr>
              <a:t>K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= Ω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x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[0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T)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13690" y="941705"/>
            <a:ext cx="1645920" cy="2654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735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000" spc="25">
                <a:solidFill>
                  <a:srgbClr val="000000"/>
                </a:solidFill>
                <a:latin typeface="Tahoma" panose="02020603050405020304" pitchFamily="2"/>
              </a:rPr>
              <a:t>u(x</a:t>
            </a:r>
            <a:r>
              <a:rPr lang="en-US" sz="1150" i="1" spc="2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25">
                <a:solidFill>
                  <a:srgbClr val="000000"/>
                </a:solidFill>
                <a:latin typeface="Tahoma" panose="02020603050405020304" pitchFamily="2"/>
              </a:rPr>
              <a:t>0) = u</a:t>
            </a:r>
            <a:r>
              <a:rPr lang="en-US" sz="750" i="1" spc="25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150" i="1" spc="2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25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25" baseline="-25000">
                <a:solidFill>
                  <a:srgbClr val="000000"/>
                </a:solidFill>
                <a:latin typeface="Arial" panose="02020603050405020304" pitchFamily="2"/>
              </a:rPr>
              <a:t>t</a:t>
            </a:r>
            <a:r>
              <a:rPr lang="en-US" sz="1000" spc="25">
                <a:solidFill>
                  <a:srgbClr val="000000"/>
                </a:solidFill>
                <a:latin typeface="Tahoma" panose="02020603050405020304" pitchFamily="2"/>
              </a:rPr>
              <a:t>(x</a:t>
            </a:r>
            <a:r>
              <a:rPr lang="en-US" sz="1150" i="1" spc="2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25">
                <a:solidFill>
                  <a:srgbClr val="000000"/>
                </a:solidFill>
                <a:latin typeface="Tahoma" panose="02020603050405020304" pitchFamily="2"/>
              </a:rPr>
              <a:t>0) = u</a:t>
            </a:r>
            <a:r>
              <a:rPr lang="en-US" sz="750" i="1" spc="25">
                <a:solidFill>
                  <a:srgbClr val="000000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313690" y="1207135"/>
            <a:ext cx="2593975" cy="172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1300"/>
              </a:lnSpc>
              <a:spcAft>
                <a:spcPts val="95"/>
              </a:spcAft>
              <a:tabLst>
                <a:tab pos="2194560" algn="l"/>
              </a:tabLst>
            </a:pP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u(x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t) = 0 on Γ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D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277495" y="1537335"/>
            <a:ext cx="2767330" cy="373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8575" rIns="0" bIns="0" anchor="t"/>
          <a:lstStyle/>
          <a:p>
            <a:pPr marL="0" marR="0" indent="0" algn="just">
              <a:lnSpc>
                <a:spcPts val="1200"/>
              </a:lnSpc>
              <a:spcAft>
                <a:spcPts val="215"/>
              </a:spcAft>
            </a:pP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Weak Formulation - multiply by a test function, v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E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H</a:t>
            </a:r>
            <a:r>
              <a:rPr lang="en-US" sz="750" i="1" spc="0">
                <a:solidFill>
                  <a:srgbClr val="000000"/>
                </a:solidFill>
                <a:latin typeface="Arial" panose="02020603050405020304" pitchFamily="2"/>
              </a:rPr>
              <a:t>1Γ</a:t>
            </a:r>
            <a:r>
              <a:rPr lang="en-US" sz="650" spc="0">
                <a:solidFill>
                  <a:srgbClr val="000000"/>
                </a:solidFill>
                <a:latin typeface="Arial" panose="02020603050405020304" pitchFamily="2"/>
              </a:rPr>
              <a:t>D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(Ω), and integrate: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797935" y="1740535"/>
            <a:ext cx="58420" cy="120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18415" bIns="0" anchor="t"/>
          <a:lstStyle/>
          <a:p>
            <a:pPr marL="0" marR="0" indent="0" algn="l">
              <a:lnSpc>
                <a:spcPts val="300"/>
              </a:lnSpc>
              <a:spcAft>
                <a:spcPts val="0"/>
              </a:spcAft>
            </a:pP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j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497840" y="1910715"/>
            <a:ext cx="224790" cy="1924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900"/>
              </a:lnSpc>
              <a:spcAft>
                <a:spcPts val="0"/>
              </a:spcAft>
            </a:pPr>
            <a:r>
              <a:rPr lang="en-US" sz="1200" spc="0" baseline="-2500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100" spc="0">
                <a:solidFill>
                  <a:srgbClr val="000000"/>
                </a:solidFill>
                <a:latin typeface="Symbol" panose="02020603050405020304" pitchFamily="2"/>
              </a:rPr>
              <a:t> </a:t>
            </a:r>
          </a:p>
          <a:p>
            <a:pPr marL="0" marR="0" indent="0" algn="r">
              <a:lnSpc>
                <a:spcPts val="500"/>
              </a:lnSpc>
              <a:spcBef>
                <a:spcPts val="0"/>
              </a:spcBef>
              <a:spcAft>
                <a:spcPts val="150"/>
              </a:spcAft>
            </a:pP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K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722630" y="1910715"/>
            <a:ext cx="2758440" cy="1924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tt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vdx + A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K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u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udx + a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K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uvdx = </a:t>
            </a:r>
            <a:r>
              <a:rPr lang="en-US" sz="900" i="1" spc="0">
                <a:solidFill>
                  <a:srgbClr val="000000"/>
                </a:solidFill>
                <a:latin typeface="Arial" panose="02020603050405020304" pitchFamily="2"/>
              </a:rPr>
              <a:t>δ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K 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fvdx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289560" y="2103120"/>
            <a:ext cx="1618615" cy="1365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1000" spc="-5">
                <a:solidFill>
                  <a:srgbClr val="000000"/>
                </a:solidFill>
                <a:latin typeface="Tahoma" panose="02020603050405020304" pitchFamily="2"/>
              </a:rPr>
              <a:t>Discretisation of the domain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557530" y="2269490"/>
            <a:ext cx="725805" cy="1568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900" spc="-15">
                <a:solidFill>
                  <a:srgbClr val="000000"/>
                </a:solidFill>
                <a:latin typeface="Tahoma" panose="02020603050405020304" pitchFamily="2"/>
              </a:rPr>
              <a:t>Triangulate Ω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838200" y="2551430"/>
            <a:ext cx="2673350" cy="336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900" spc="40">
                <a:solidFill>
                  <a:srgbClr val="000000"/>
                </a:solidFill>
                <a:latin typeface="Tahoma" panose="02020603050405020304" pitchFamily="2"/>
              </a:rPr>
              <a:t>Basis functions with prior knowledge </a:t>
            </a:r>
            <a:r>
              <a:rPr lang="en-US" sz="950" spc="40">
                <a:solidFill>
                  <a:srgbClr val="000000"/>
                </a:solidFill>
                <a:latin typeface="Symbol" panose="02020603050405020304" pitchFamily="2"/>
              </a:rPr>
              <a:t>I </a:t>
            </a:r>
          </a:p>
          <a:p>
            <a:pPr marL="0" marR="0" indent="0" algn="l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tabLst>
                <a:tab pos="1593850" algn="l"/>
              </a:tabLst>
            </a:pP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Choose v = Λ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j </a:t>
            </a:r>
            <a:r>
              <a:rPr lang="en-US" sz="900" i="1" spc="-5">
                <a:solidFill>
                  <a:srgbClr val="000000"/>
                </a:solidFill>
                <a:latin typeface="Arial" panose="02020603050405020304" pitchFamily="2"/>
              </a:rPr>
              <a:t>G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q j </a:t>
            </a: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(x) and u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h </a:t>
            </a: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= </a:t>
            </a:r>
            <a:r>
              <a:rPr lang="en-US" sz="950" spc="-5">
                <a:solidFill>
                  <a:srgbClr val="000000"/>
                </a:solidFill>
                <a:latin typeface="Symbol" panose="02020603050405020304" pitchFamily="2"/>
              </a:rPr>
              <a:t>P</a:t>
            </a:r>
            <a:r>
              <a:rPr lang="en-US" sz="100" spc="-5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u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h</a:t>
            </a:r>
            <a:r>
              <a:rPr lang="en-US" sz="500" spc="-5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Λ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900" i="1" spc="-5">
                <a:solidFill>
                  <a:srgbClr val="000000"/>
                </a:solidFill>
                <a:latin typeface="Arial" panose="02020603050405020304" pitchFamily="2"/>
              </a:rPr>
              <a:t>G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q i </a:t>
            </a: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(x) </a:t>
            </a:r>
          </a:p>
          <a:p>
            <a:pPr marL="1645920" marR="0" indent="0" algn="l">
              <a:lnSpc>
                <a:spcPts val="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50" spc="0">
                <a:solidFill>
                  <a:srgbClr val="000000"/>
                </a:solidFill>
                <a:latin typeface="Arial" panose="02020603050405020304" pitchFamily="2"/>
              </a:rPr>
              <a:t>q </a:t>
            </a:r>
          </a:p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160"/>
              </a:spcAft>
            </a:pP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Choose enrichments </a:t>
            </a:r>
            <a:r>
              <a:rPr lang="en-US" sz="900" i="1" spc="0">
                <a:solidFill>
                  <a:srgbClr val="000000"/>
                </a:solidFill>
                <a:latin typeface="Arial" panose="02020603050405020304" pitchFamily="2"/>
              </a:rPr>
              <a:t>G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(x) with respect to the problem.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3844925" y="2328545"/>
            <a:ext cx="55245" cy="615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3867785" y="2393315"/>
            <a:ext cx="1740535" cy="958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600"/>
              </a:lnSpc>
              <a:spcAft>
                <a:spcPts val="60"/>
              </a:spcAft>
              <a:tabLst>
                <a:tab pos="320040" algn="l"/>
                <a:tab pos="685800" algn="l"/>
                <a:tab pos="1005840" algn="l"/>
                <a:tab pos="1325880" algn="l"/>
                <a:tab pos="1737360" algn="r"/>
              </a:tabLst>
            </a:pP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i-2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i-1 x</a:t>
            </a:r>
            <a:r>
              <a:rPr lang="en-US" sz="400" spc="0" baseline="-25000">
                <a:solidFill>
                  <a:srgbClr val="252525"/>
                </a:solidFill>
                <a:latin typeface="Arial" panose="02020603050405020304" pitchFamily="2"/>
              </a:rPr>
              <a:t>i</a:t>
            </a:r>
            <a:r>
              <a:rPr lang="en-US" sz="100" spc="0" baseline="30000">
                <a:solidFill>
                  <a:srgbClr val="252525"/>
                </a:solidFill>
                <a:latin typeface="Arial" panose="02020603050405020304" pitchFamily="2"/>
              </a:rPr>
              <a:t>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i+1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i+2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i+3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20"/>
              </a:spcAft>
            </a:pPr>
            <a:r>
              <a:rPr lang="en-US" sz="650" spc="25">
                <a:solidFill>
                  <a:srgbClr val="000000"/>
                </a:solidFill>
                <a:latin typeface="Arial" panose="02020603050405020304" pitchFamily="2"/>
              </a:rPr>
              <a:t>13 / 18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7500" cy="112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25">
                <a:solidFill>
                  <a:srgbClr val="000000"/>
                </a:solidFill>
                <a:latin typeface="Arial" panose="02020603050405020304" pitchFamily="2"/>
              </a:rPr>
              <a:t>2 / 18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82880" y="118745"/>
            <a:ext cx="2514600" cy="29813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3020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400" spc="90">
                <a:solidFill>
                  <a:srgbClr val="FFFFFF"/>
                </a:solidFill>
                <a:latin typeface="Arial Narrow" panose="02020603050405020304" pitchFamily="2"/>
              </a:rPr>
              <a:t>Motivation and History </a:t>
            </a:r>
          </a:p>
          <a:p>
            <a:pPr marL="182880" marR="0" indent="0" algn="l">
              <a:lnSpc>
                <a:spcPts val="1200"/>
              </a:lnSpc>
              <a:spcBef>
                <a:spcPts val="2135"/>
              </a:spcBef>
              <a:spcAft>
                <a:spcPts val="0"/>
              </a:spcAft>
            </a:pP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The Halifax Explosion 1917 </a:t>
            </a:r>
          </a:p>
          <a:p>
            <a:pPr marL="457200" marR="0" indent="0" algn="l">
              <a:lnSpc>
                <a:spcPts val="1200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900" spc="15">
                <a:solidFill>
                  <a:srgbClr val="000000"/>
                </a:solidFill>
                <a:latin typeface="Tahoma" panose="02020603050405020304" pitchFamily="2"/>
              </a:rPr>
              <a:t>Collision </a:t>
            </a:r>
          </a:p>
          <a:p>
            <a:pPr marL="457200" marR="0" indent="0" algn="l">
              <a:lnSpc>
                <a:spcPts val="1200"/>
              </a:lnSpc>
              <a:spcBef>
                <a:spcPts val="70"/>
              </a:spcBef>
              <a:spcAft>
                <a:spcPts val="0"/>
              </a:spcAft>
            </a:pPr>
            <a:r>
              <a:rPr lang="en-US" sz="900" spc="20">
                <a:solidFill>
                  <a:srgbClr val="000000"/>
                </a:solidFill>
                <a:latin typeface="Tahoma" panose="02020603050405020304" pitchFamily="2"/>
              </a:rPr>
              <a:t>9,000 Tonnes of High Explosive (HE) </a:t>
            </a:r>
          </a:p>
          <a:p>
            <a:pPr marL="457200" marR="0" indent="0" algn="l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20">
                <a:solidFill>
                  <a:srgbClr val="000000"/>
                </a:solidFill>
                <a:latin typeface="Tahoma" panose="02020603050405020304" pitchFamily="2"/>
              </a:rPr>
              <a:t>2,000 Killed </a:t>
            </a:r>
          </a:p>
          <a:p>
            <a:pPr marL="182880" marR="0" indent="0" algn="l">
              <a:lnSpc>
                <a:spcPts val="1200"/>
              </a:lnSpc>
              <a:spcBef>
                <a:spcPts val="320"/>
              </a:spcBef>
              <a:spcAft>
                <a:spcPts val="0"/>
              </a:spcAft>
            </a:pPr>
            <a:r>
              <a:rPr lang="en-US" sz="950" spc="35">
                <a:solidFill>
                  <a:srgbClr val="000000"/>
                </a:solidFill>
                <a:latin typeface="Tahoma" panose="02020603050405020304" pitchFamily="2"/>
              </a:rPr>
              <a:t>Evangelos Florakis Naval Base 2011 </a:t>
            </a:r>
          </a:p>
          <a:p>
            <a:pPr marL="457200" marR="0" indent="0" algn="l">
              <a:lnSpc>
                <a:spcPts val="1200"/>
              </a:lnSpc>
              <a:spcBef>
                <a:spcPts val="165"/>
              </a:spcBef>
              <a:spcAft>
                <a:spcPts val="0"/>
              </a:spcAft>
            </a:pPr>
            <a:r>
              <a:rPr lang="en-US" sz="900" spc="5">
                <a:solidFill>
                  <a:srgbClr val="000000"/>
                </a:solidFill>
                <a:latin typeface="Tahoma" panose="02020603050405020304" pitchFamily="2"/>
              </a:rPr>
              <a:t>Fire </a:t>
            </a:r>
          </a:p>
          <a:p>
            <a:pPr marL="457200" marR="0" indent="0" algn="l">
              <a:lnSpc>
                <a:spcPts val="1200"/>
              </a:lnSpc>
              <a:spcBef>
                <a:spcPts val="20"/>
              </a:spcBef>
              <a:spcAft>
                <a:spcPts val="0"/>
              </a:spcAft>
            </a:pPr>
            <a:r>
              <a:rPr lang="en-US" sz="900" spc="15">
                <a:solidFill>
                  <a:srgbClr val="000000"/>
                </a:solidFill>
                <a:latin typeface="Tahoma" panose="02020603050405020304" pitchFamily="2"/>
              </a:rPr>
              <a:t>98 Containers of Gunpowder </a:t>
            </a:r>
          </a:p>
          <a:p>
            <a:pPr marL="45720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15">
                <a:solidFill>
                  <a:srgbClr val="000000"/>
                </a:solidFill>
                <a:latin typeface="Tahoma" panose="02020603050405020304" pitchFamily="2"/>
              </a:rPr>
              <a:t>13 Killed </a:t>
            </a:r>
          </a:p>
          <a:p>
            <a:pPr marL="182880" marR="0" indent="0" algn="l">
              <a:lnSpc>
                <a:spcPts val="1200"/>
              </a:lnSpc>
              <a:spcBef>
                <a:spcPts val="320"/>
              </a:spcBef>
              <a:spcAft>
                <a:spcPts val="0"/>
              </a:spcAft>
            </a:pP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Beirut Explosion August 2020 </a:t>
            </a:r>
          </a:p>
          <a:p>
            <a:pPr marL="457200" marR="0" indent="0" algn="l">
              <a:lnSpc>
                <a:spcPts val="1200"/>
              </a:lnSpc>
              <a:spcBef>
                <a:spcPts val="175"/>
              </a:spcBef>
              <a:spcAft>
                <a:spcPts val="0"/>
              </a:spcAft>
            </a:pPr>
            <a:r>
              <a:rPr lang="en-US" sz="900" spc="20">
                <a:solidFill>
                  <a:srgbClr val="000000"/>
                </a:solidFill>
                <a:latin typeface="Tahoma" panose="02020603050405020304" pitchFamily="2"/>
              </a:rPr>
              <a:t>Poor Storage and Fire </a:t>
            </a:r>
          </a:p>
          <a:p>
            <a:pPr marL="45720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2750 Tonnes of Ammonium Nitrate 203 Dead and 6500 Injured </a:t>
            </a:r>
          </a:p>
          <a:p>
            <a:pPr marL="457200" marR="0" indent="0" algn="l">
              <a:lnSpc>
                <a:spcPts val="1200"/>
              </a:lnSpc>
              <a:spcBef>
                <a:spcPts val="10"/>
              </a:spcBef>
              <a:spcAft>
                <a:spcPts val="2755"/>
              </a:spcAft>
            </a:pPr>
            <a:r>
              <a:rPr lang="en-US" sz="900" spc="10">
                <a:solidFill>
                  <a:srgbClr val="000000"/>
                </a:solidFill>
                <a:latin typeface="Tahoma" panose="02020603050405020304" pitchFamily="2"/>
              </a:rPr>
              <a:t>300,000 Displaced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926080" y="2357755"/>
            <a:ext cx="2792095" cy="3124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00" spc="0">
                <a:solidFill>
                  <a:srgbClr val="3232B0"/>
                </a:solidFill>
                <a:latin typeface="Tahoma" panose="02020603050405020304" pitchFamily="2"/>
              </a:rPr>
              <a:t>Figure: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 Damage after the Beirut Explosion August 4</a:t>
            </a:r>
            <a:r>
              <a:rPr lang="en-US" sz="750" spc="0" baseline="30000">
                <a:solidFill>
                  <a:srgbClr val="000000"/>
                </a:solidFill>
                <a:latin typeface="Arial" panose="02020603050405020304" pitchFamily="2"/>
              </a:rPr>
              <a:t>th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 2020 - Photo from NASA. Note the crater is 43 meters deep and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926080" y="2670175"/>
            <a:ext cx="762000" cy="4298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2145"/>
              </a:spcAft>
            </a:pP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124 meters wide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.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47320"/>
            <a:ext cx="2429510" cy="214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400" spc="60">
                <a:solidFill>
                  <a:srgbClr val="FFFFFF"/>
                </a:solidFill>
                <a:latin typeface="Arial Narrow" panose="02020603050405020304" pitchFamily="2"/>
              </a:rPr>
              <a:t>Enriched Finite Element (EFEM)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35280" y="781050"/>
            <a:ext cx="173990" cy="770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730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⎧ </a:t>
            </a:r>
          </a:p>
          <a:p>
            <a:pPr marL="0" marR="0" indent="0" algn="r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50" spc="280">
                <a:solidFill>
                  <a:srgbClr val="000000"/>
                </a:solidFill>
                <a:latin typeface="Symbol" panose="02020603050405020304" pitchFamily="2"/>
              </a:rPr>
              <a:t>⎨⎪ </a:t>
            </a:r>
          </a:p>
          <a:p>
            <a:pPr marL="0" marR="0" indent="0" algn="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50" spc="280">
                <a:solidFill>
                  <a:srgbClr val="000000"/>
                </a:solidFill>
                <a:latin typeface="Symbol" panose="02020603050405020304" pitchFamily="2"/>
              </a:rPr>
              <a:t>⎪⎩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843655" y="1116330"/>
            <a:ext cx="48895" cy="80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09270" y="838200"/>
            <a:ext cx="2934970" cy="7308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6360" rIns="0" bIns="0" anchor="t"/>
          <a:lstStyle/>
          <a:p>
            <a:pPr marL="0" marR="0" indent="0" algn="just">
              <a:lnSpc>
                <a:spcPts val="1600"/>
              </a:lnSpc>
              <a:spcAft>
                <a:spcPts val="0"/>
              </a:spcAft>
              <a:tabLst>
                <a:tab pos="2148840" algn="l"/>
              </a:tabLst>
            </a:pP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tt </a:t>
            </a: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-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A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+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a </a:t>
            </a: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-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=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δ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f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on Ω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x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[0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0) =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 baseline="-25000">
                <a:solidFill>
                  <a:srgbClr val="000000"/>
                </a:solidFill>
                <a:latin typeface="Arial" panose="02020603050405020304" pitchFamily="2"/>
              </a:rPr>
              <a:t>t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0) =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1 </a:t>
            </a:r>
          </a:p>
          <a:p>
            <a:pPr marL="0" marR="0" indent="0" algn="l">
              <a:lnSpc>
                <a:spcPts val="1300"/>
              </a:lnSpc>
              <a:spcBef>
                <a:spcPts val="300"/>
              </a:spcBef>
              <a:spcAft>
                <a:spcPts val="120"/>
              </a:spcAft>
              <a:tabLst>
                <a:tab pos="2148840" algn="l"/>
              </a:tabLst>
            </a:pP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5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00" spc="5">
                <a:solidFill>
                  <a:srgbClr val="000000"/>
                </a:solidFill>
                <a:latin typeface="Tahoma" panose="02020603050405020304" pitchFamily="2"/>
              </a:rPr>
              <a:t>) = 0 on Γ</a:t>
            </a:r>
            <a:r>
              <a:rPr lang="en-US" sz="850" spc="5">
                <a:solidFill>
                  <a:srgbClr val="000000"/>
                </a:solidFill>
                <a:latin typeface="Arial" panose="02020603050405020304" pitchFamily="2"/>
              </a:rPr>
              <a:t>D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830955" y="1646555"/>
            <a:ext cx="80010" cy="80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289560" y="1722755"/>
            <a:ext cx="2209800" cy="163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2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000" spc="-10">
                <a:solidFill>
                  <a:srgbClr val="000000"/>
                </a:solidFill>
                <a:latin typeface="Tahoma" panose="02020603050405020304" pitchFamily="2"/>
              </a:rPr>
              <a:t>How do you choose an appropriate </a:t>
            </a:r>
            <a:r>
              <a:rPr lang="en-US" sz="1100" spc="-10">
                <a:solidFill>
                  <a:srgbClr val="000000"/>
                </a:solidFill>
                <a:latin typeface="Arial" panose="02020603050405020304" pitchFamily="2"/>
              </a:rPr>
              <a:t>G</a:t>
            </a:r>
            <a:r>
              <a:rPr lang="en-US" sz="1000" spc="-10">
                <a:solidFill>
                  <a:srgbClr val="000000"/>
                </a:solidFill>
                <a:latin typeface="Tahoma" panose="02020603050405020304" pitchFamily="2"/>
              </a:rPr>
              <a:t>?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560705" y="1886585"/>
            <a:ext cx="1557655" cy="207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850" spc="10">
                <a:solidFill>
                  <a:srgbClr val="000000"/>
                </a:solidFill>
                <a:latin typeface="Tahoma" panose="02020603050405020304" pitchFamily="2"/>
              </a:rPr>
              <a:t>Consider the type of problem: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2797810" y="2218690"/>
            <a:ext cx="411480" cy="353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anchor="t"/>
          <a:lstStyle/>
          <a:p>
            <a:pPr marL="0" marR="0" indent="0" algn="ctr">
              <a:lnSpc>
                <a:spcPts val="700"/>
              </a:lnSpc>
              <a:spcAft>
                <a:spcPts val="0"/>
              </a:spcAft>
            </a:pPr>
            <a:r>
              <a:rPr lang="en-US" sz="600" u="sng" spc="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  <a:p>
            <a:pPr marL="0" marR="0" indent="0" algn="l">
              <a:lnSpc>
                <a:spcPts val="1100"/>
              </a:lnSpc>
              <a:spcBef>
                <a:spcPts val="80"/>
              </a:spcBef>
              <a:spcAft>
                <a:spcPts val="260"/>
              </a:spcAft>
            </a:pPr>
            <a:r>
              <a:rPr lang="en-US" sz="800" spc="-6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950" spc="-60">
                <a:solidFill>
                  <a:srgbClr val="000000"/>
                </a:solidFill>
                <a:latin typeface="Arial" panose="02020603050405020304" pitchFamily="2"/>
              </a:rPr>
              <a:t>σ</a:t>
            </a:r>
            <a:r>
              <a:rPr lang="en-US" sz="650" spc="-60">
                <a:solidFill>
                  <a:srgbClr val="000000"/>
                </a:solidFill>
                <a:latin typeface="Arial" panose="02020603050405020304" pitchFamily="2"/>
              </a:rPr>
              <a:t>2 </a:t>
            </a:r>
            <a:r>
              <a:rPr lang="en-US" sz="650" spc="-60" baseline="-2500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0" spc="-6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862070" y="2244090"/>
            <a:ext cx="175831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320" rIns="0" bIns="0" anchor="t"/>
          <a:lstStyle/>
          <a:p>
            <a:pPr marL="0" marR="0" indent="0" algn="l">
              <a:lnSpc>
                <a:spcPts val="700"/>
              </a:lnSpc>
              <a:spcAft>
                <a:spcPts val="50"/>
              </a:spcAft>
              <a:tabLst>
                <a:tab pos="411480" algn="l"/>
                <a:tab pos="868680" algn="l"/>
                <a:tab pos="1234440" algn="l"/>
                <a:tab pos="1783080" algn="r"/>
              </a:tabLst>
            </a:pP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i-2 </a:t>
            </a: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i-1 </a:t>
            </a: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50" spc="0" baseline="-25000">
                <a:solidFill>
                  <a:srgbClr val="252525"/>
                </a:solidFill>
                <a:latin typeface="Arial" panose="02020603050405020304" pitchFamily="2"/>
              </a:rPr>
              <a:t>i</a:t>
            </a:r>
            <a:r>
              <a:rPr lang="en-US" sz="100" spc="0" baseline="30000">
                <a:solidFill>
                  <a:srgbClr val="252525"/>
                </a:solidFill>
                <a:latin typeface="Arial" panose="02020603050405020304" pitchFamily="2"/>
              </a:rPr>
              <a:t> </a:t>
            </a:r>
            <a:r>
              <a:rPr lang="en-US" sz="55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i+1 </a:t>
            </a: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i+2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841375" y="2243455"/>
            <a:ext cx="2045335" cy="2222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900"/>
              </a:lnSpc>
              <a:spcAft>
                <a:spcPts val="0"/>
              </a:spcAft>
            </a:pP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Elastic - cos(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ω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t 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± κ</a:t>
            </a:r>
            <a:r>
              <a:rPr lang="en-US" sz="950" spc="-20" baseline="-2500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) or sin(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ω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t 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± κ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)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0 </a:t>
            </a:r>
            <a:r>
              <a:rPr lang="en-US" sz="650" spc="-20" baseline="-25000">
                <a:solidFill>
                  <a:srgbClr val="000000"/>
                </a:solidFill>
                <a:latin typeface="Symbol" panose="02020603050405020304" pitchFamily="2"/>
              </a:rPr>
              <a:t>]</a:t>
            </a:r>
            <a:r>
              <a:rPr lang="en-US" sz="650" spc="-20" baseline="-25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150" spc="-20">
                <a:solidFill>
                  <a:srgbClr val="000000"/>
                </a:solidFill>
                <a:latin typeface="Symbol" panose="02020603050405020304" pitchFamily="2"/>
              </a:rPr>
              <a:t> ) </a:t>
            </a:r>
          </a:p>
          <a:p>
            <a:pPr marL="0" marR="0" indent="0" algn="r">
              <a:lnSpc>
                <a:spcPts val="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95">
                <a:solidFill>
                  <a:srgbClr val="000000"/>
                </a:solidFill>
                <a:latin typeface="Arial" panose="02020603050405020304" pitchFamily="2"/>
              </a:rPr>
              <a:t>− </a:t>
            </a:r>
            <a:r>
              <a:rPr lang="en-US" sz="950" spc="95" baseline="-25000">
                <a:solidFill>
                  <a:srgbClr val="000000"/>
                </a:solidFill>
                <a:latin typeface="Symbol" panose="02020603050405020304" pitchFamily="2"/>
              </a:rPr>
              <a:t>P</a:t>
            </a:r>
            <a:r>
              <a:rPr lang="en-US" sz="1150" spc="95">
                <a:solidFill>
                  <a:srgbClr val="000000"/>
                </a:solidFill>
                <a:latin typeface="Symbol" panose="02020603050405020304" pitchFamily="2"/>
              </a:rPr>
              <a:t> </a:t>
            </a:r>
            <a:r>
              <a:rPr lang="en-US" sz="900" spc="95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600" u="sng" spc="9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50" spc="95">
                <a:solidFill>
                  <a:srgbClr val="000000"/>
                </a:solidFill>
                <a:latin typeface="Arial" panose="02020603050405020304" pitchFamily="2"/>
              </a:rPr>
              <a:t> − </a:t>
            </a:r>
          </a:p>
          <a:p>
            <a:pPr marL="0" marR="0" indent="0" algn="l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tabLst>
                <a:tab pos="1737360" algn="l"/>
              </a:tabLst>
            </a:pPr>
            <a:r>
              <a:rPr lang="en-US" sz="800" spc="0">
                <a:solidFill>
                  <a:srgbClr val="000000"/>
                </a:solidFill>
                <a:latin typeface="Arial" panose="02020603050405020304" pitchFamily="2"/>
              </a:rPr>
              <a:t>Localised Heat Sources - exp </a:t>
            </a:r>
            <a:r>
              <a:rPr lang="en-US" sz="650" spc="0">
                <a:solidFill>
                  <a:srgbClr val="000000"/>
                </a:solidFill>
                <a:latin typeface="Arial" panose="02020603050405020304" pitchFamily="2"/>
              </a:rPr>
              <a:t>i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4588510" y="2374900"/>
            <a:ext cx="302260" cy="88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10">
                <a:solidFill>
                  <a:srgbClr val="252525"/>
                </a:solidFill>
                <a:latin typeface="Arial" panose="02020603050405020304" pitchFamily="2"/>
              </a:rPr>
              <a:t>Nodes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spc="25">
                <a:solidFill>
                  <a:srgbClr val="000000"/>
                </a:solidFill>
                <a:latin typeface="Arial" panose="02020603050405020304" pitchFamily="2"/>
              </a:rPr>
              <a:t>14 / 18 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47320"/>
            <a:ext cx="2429510" cy="214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400" spc="60">
                <a:solidFill>
                  <a:srgbClr val="FFFFFF"/>
                </a:solidFill>
                <a:latin typeface="Arial Narrow" panose="02020603050405020304" pitchFamily="2"/>
              </a:rPr>
              <a:t>Enriched Finite Element (EFEM)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35280" y="781050"/>
            <a:ext cx="173990" cy="770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730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⎧ </a:t>
            </a:r>
          </a:p>
          <a:p>
            <a:pPr marL="0" marR="0" indent="0" algn="r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50" spc="280">
                <a:solidFill>
                  <a:srgbClr val="000000"/>
                </a:solidFill>
                <a:latin typeface="Symbol" panose="02020603050405020304" pitchFamily="2"/>
              </a:rPr>
              <a:t>⎨⎪ </a:t>
            </a:r>
          </a:p>
          <a:p>
            <a:pPr marL="0" marR="0" indent="0" algn="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50" spc="280">
                <a:solidFill>
                  <a:srgbClr val="000000"/>
                </a:solidFill>
                <a:latin typeface="Symbol" panose="02020603050405020304" pitchFamily="2"/>
              </a:rPr>
              <a:t>⎪⎩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843655" y="1116330"/>
            <a:ext cx="48895" cy="80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09270" y="838200"/>
            <a:ext cx="2934970" cy="7308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6360" rIns="0" bIns="0" anchor="t"/>
          <a:lstStyle/>
          <a:p>
            <a:pPr marL="0" marR="0" indent="0" algn="just">
              <a:lnSpc>
                <a:spcPts val="1600"/>
              </a:lnSpc>
              <a:spcAft>
                <a:spcPts val="0"/>
              </a:spcAft>
              <a:tabLst>
                <a:tab pos="2148840" algn="l"/>
              </a:tabLst>
            </a:pP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tt </a:t>
            </a: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-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A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+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a </a:t>
            </a: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-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=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δ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f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on Ω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x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[0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0) =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 baseline="-25000">
                <a:solidFill>
                  <a:srgbClr val="000000"/>
                </a:solidFill>
                <a:latin typeface="Arial" panose="02020603050405020304" pitchFamily="2"/>
              </a:rPr>
              <a:t>t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0) =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1 </a:t>
            </a:r>
          </a:p>
          <a:p>
            <a:pPr marL="0" marR="0" indent="0" algn="l">
              <a:lnSpc>
                <a:spcPts val="1300"/>
              </a:lnSpc>
              <a:spcBef>
                <a:spcPts val="300"/>
              </a:spcBef>
              <a:spcAft>
                <a:spcPts val="120"/>
              </a:spcAft>
              <a:tabLst>
                <a:tab pos="2148840" algn="l"/>
              </a:tabLst>
            </a:pP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5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00" spc="5">
                <a:solidFill>
                  <a:srgbClr val="000000"/>
                </a:solidFill>
                <a:latin typeface="Tahoma" panose="02020603050405020304" pitchFamily="2"/>
              </a:rPr>
              <a:t>) = 0 on Γ</a:t>
            </a:r>
            <a:r>
              <a:rPr lang="en-US" sz="850" spc="5">
                <a:solidFill>
                  <a:srgbClr val="000000"/>
                </a:solidFill>
                <a:latin typeface="Arial" panose="02020603050405020304" pitchFamily="2"/>
              </a:rPr>
              <a:t>D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289560" y="1722755"/>
            <a:ext cx="2209800" cy="163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2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000" spc="-10">
                <a:solidFill>
                  <a:srgbClr val="000000"/>
                </a:solidFill>
                <a:latin typeface="Tahoma" panose="02020603050405020304" pitchFamily="2"/>
              </a:rPr>
              <a:t>How do you choose an appropriate </a:t>
            </a:r>
            <a:r>
              <a:rPr lang="en-US" sz="1100" spc="-10">
                <a:solidFill>
                  <a:srgbClr val="000000"/>
                </a:solidFill>
                <a:latin typeface="Arial" panose="02020603050405020304" pitchFamily="2"/>
              </a:rPr>
              <a:t>G</a:t>
            </a:r>
            <a:r>
              <a:rPr lang="en-US" sz="1000" spc="-10">
                <a:solidFill>
                  <a:srgbClr val="000000"/>
                </a:solidFill>
                <a:latin typeface="Tahoma" panose="02020603050405020304" pitchFamily="2"/>
              </a:rPr>
              <a:t>?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560705" y="1886585"/>
            <a:ext cx="1557655" cy="207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850" spc="10">
                <a:solidFill>
                  <a:srgbClr val="000000"/>
                </a:solidFill>
                <a:latin typeface="Tahoma" panose="02020603050405020304" pitchFamily="2"/>
              </a:rPr>
              <a:t>Consider the type of problem: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2797810" y="2218690"/>
            <a:ext cx="411480" cy="353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anchor="t"/>
          <a:lstStyle/>
          <a:p>
            <a:pPr marL="0" marR="0" indent="0" algn="ctr">
              <a:lnSpc>
                <a:spcPts val="700"/>
              </a:lnSpc>
              <a:spcAft>
                <a:spcPts val="0"/>
              </a:spcAft>
            </a:pPr>
            <a:r>
              <a:rPr lang="en-US" sz="600" u="sng" spc="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  <a:p>
            <a:pPr marL="0" marR="0" indent="0" algn="l">
              <a:lnSpc>
                <a:spcPts val="1100"/>
              </a:lnSpc>
              <a:spcBef>
                <a:spcPts val="80"/>
              </a:spcBef>
              <a:spcAft>
                <a:spcPts val="260"/>
              </a:spcAft>
            </a:pPr>
            <a:r>
              <a:rPr lang="en-US" sz="800" spc="-6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950" spc="-60">
                <a:solidFill>
                  <a:srgbClr val="000000"/>
                </a:solidFill>
                <a:latin typeface="Arial" panose="02020603050405020304" pitchFamily="2"/>
              </a:rPr>
              <a:t>σ</a:t>
            </a:r>
            <a:r>
              <a:rPr lang="en-US" sz="650" spc="-60">
                <a:solidFill>
                  <a:srgbClr val="000000"/>
                </a:solidFill>
                <a:latin typeface="Arial" panose="02020603050405020304" pitchFamily="2"/>
              </a:rPr>
              <a:t>2 </a:t>
            </a:r>
            <a:r>
              <a:rPr lang="en-US" sz="650" spc="-60" baseline="-2500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0" spc="-6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830955" y="2173605"/>
            <a:ext cx="80010" cy="80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841375" y="2243455"/>
            <a:ext cx="2045335" cy="2222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900"/>
              </a:lnSpc>
              <a:spcAft>
                <a:spcPts val="0"/>
              </a:spcAft>
            </a:pP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Elastic - cos(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ω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t 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± κ</a:t>
            </a:r>
            <a:r>
              <a:rPr lang="en-US" sz="950" spc="-20" baseline="-2500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) or sin(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ω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t 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± κ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)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0 </a:t>
            </a:r>
            <a:r>
              <a:rPr lang="en-US" sz="650" spc="-20" baseline="-25000">
                <a:solidFill>
                  <a:srgbClr val="000000"/>
                </a:solidFill>
                <a:latin typeface="Symbol" panose="02020603050405020304" pitchFamily="2"/>
              </a:rPr>
              <a:t>]</a:t>
            </a:r>
            <a:r>
              <a:rPr lang="en-US" sz="650" spc="-20" baseline="-25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150" spc="-20">
                <a:solidFill>
                  <a:srgbClr val="000000"/>
                </a:solidFill>
                <a:latin typeface="Symbol" panose="02020603050405020304" pitchFamily="2"/>
              </a:rPr>
              <a:t> ) </a:t>
            </a:r>
          </a:p>
          <a:p>
            <a:pPr marL="0" marR="0" indent="0" algn="r">
              <a:lnSpc>
                <a:spcPts val="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95">
                <a:solidFill>
                  <a:srgbClr val="000000"/>
                </a:solidFill>
                <a:latin typeface="Arial" panose="02020603050405020304" pitchFamily="2"/>
              </a:rPr>
              <a:t>− </a:t>
            </a:r>
            <a:r>
              <a:rPr lang="en-US" sz="950" spc="95" baseline="-25000">
                <a:solidFill>
                  <a:srgbClr val="000000"/>
                </a:solidFill>
                <a:latin typeface="Symbol" panose="02020603050405020304" pitchFamily="2"/>
              </a:rPr>
              <a:t>P</a:t>
            </a:r>
            <a:r>
              <a:rPr lang="en-US" sz="1150" spc="95">
                <a:solidFill>
                  <a:srgbClr val="000000"/>
                </a:solidFill>
                <a:latin typeface="Symbol" panose="02020603050405020304" pitchFamily="2"/>
              </a:rPr>
              <a:t> </a:t>
            </a:r>
            <a:r>
              <a:rPr lang="en-US" sz="900" spc="95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600" u="sng" spc="9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50" spc="95">
                <a:solidFill>
                  <a:srgbClr val="000000"/>
                </a:solidFill>
                <a:latin typeface="Arial" panose="02020603050405020304" pitchFamily="2"/>
              </a:rPr>
              <a:t> − </a:t>
            </a:r>
          </a:p>
          <a:p>
            <a:pPr marL="0" marR="0" indent="0" algn="l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tabLst>
                <a:tab pos="1737360" algn="l"/>
              </a:tabLst>
            </a:pPr>
            <a:r>
              <a:rPr lang="en-US" sz="800" spc="0">
                <a:solidFill>
                  <a:srgbClr val="000000"/>
                </a:solidFill>
                <a:latin typeface="Arial" panose="02020603050405020304" pitchFamily="2"/>
              </a:rPr>
              <a:t>Localised Heat Sources - exp </a:t>
            </a:r>
            <a:r>
              <a:rPr lang="en-US" sz="650" spc="0">
                <a:solidFill>
                  <a:srgbClr val="000000"/>
                </a:solidFill>
                <a:latin typeface="Arial" panose="02020603050405020304" pitchFamily="2"/>
              </a:rPr>
              <a:t>i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3862070" y="2254250"/>
            <a:ext cx="1758315" cy="1098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700"/>
              </a:lnSpc>
              <a:spcAft>
                <a:spcPts val="50"/>
              </a:spcAft>
              <a:tabLst>
                <a:tab pos="411480" algn="l"/>
                <a:tab pos="868680" algn="l"/>
                <a:tab pos="1234440" algn="l"/>
                <a:tab pos="1783080" algn="r"/>
              </a:tabLst>
            </a:pP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i-2 </a:t>
            </a: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i-1 </a:t>
            </a: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50" spc="0" baseline="-25000">
                <a:solidFill>
                  <a:srgbClr val="252525"/>
                </a:solidFill>
                <a:latin typeface="Arial" panose="02020603050405020304" pitchFamily="2"/>
              </a:rPr>
              <a:t>i</a:t>
            </a:r>
            <a:r>
              <a:rPr lang="en-US" sz="100" spc="0" baseline="30000">
                <a:solidFill>
                  <a:srgbClr val="252525"/>
                </a:solidFill>
                <a:latin typeface="Arial" panose="02020603050405020304" pitchFamily="2"/>
              </a:rPr>
              <a:t> </a:t>
            </a:r>
            <a:r>
              <a:rPr lang="en-US" sz="55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i+1 </a:t>
            </a: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i+2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4588510" y="2374900"/>
            <a:ext cx="302260" cy="88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10">
                <a:solidFill>
                  <a:srgbClr val="252525"/>
                </a:solidFill>
                <a:latin typeface="Arial" panose="02020603050405020304" pitchFamily="2"/>
              </a:rPr>
              <a:t>Nodes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spc="25">
                <a:solidFill>
                  <a:srgbClr val="000000"/>
                </a:solidFill>
                <a:latin typeface="Arial" panose="02020603050405020304" pitchFamily="2"/>
              </a:rPr>
              <a:t>14 / 18 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6530" y="157480"/>
            <a:ext cx="1393190" cy="1930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00" b="1" spc="5">
                <a:solidFill>
                  <a:srgbClr val="FFFFFF"/>
                </a:solidFill>
                <a:latin typeface="Arial Narrow" panose="02020603050405020304" pitchFamily="2"/>
              </a:rPr>
              <a:t>Gaussian Explosion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96240" y="775335"/>
            <a:ext cx="1191895" cy="1466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000" b="1" u="sng" spc="-40">
                <a:solidFill>
                  <a:srgbClr val="000000"/>
                </a:solidFill>
                <a:latin typeface="Arial" panose="02020603050405020304" pitchFamily="2"/>
              </a:rPr>
              <a:t>Gaussian Explosion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02590" y="1264920"/>
            <a:ext cx="648970" cy="243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8895" rIns="0" bIns="0" anchor="t"/>
          <a:lstStyle/>
          <a:p>
            <a:pPr marL="0" marR="0" indent="0" algn="l">
              <a:lnSpc>
                <a:spcPts val="1300"/>
              </a:lnSpc>
              <a:spcAft>
                <a:spcPts val="200"/>
              </a:spcAft>
            </a:pPr>
            <a:r>
              <a:rPr lang="en-US" sz="1050" spc="-50">
                <a:solidFill>
                  <a:srgbClr val="000000"/>
                </a:solidFill>
                <a:latin typeface="Tahoma" panose="02020603050405020304" pitchFamily="2"/>
              </a:rPr>
              <a:t>f </a:t>
            </a:r>
            <a:r>
              <a:rPr lang="en-US" sz="1050" i="1" spc="-5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-5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200" i="1" spc="-5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50" spc="-50">
                <a:solidFill>
                  <a:srgbClr val="000000"/>
                </a:solidFill>
                <a:latin typeface="Tahoma" panose="02020603050405020304" pitchFamily="2"/>
              </a:rPr>
              <a:t>y</a:t>
            </a:r>
            <a:r>
              <a:rPr lang="en-US" sz="1200" i="1" spc="-5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50" spc="-50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50" i="1" spc="-50">
                <a:solidFill>
                  <a:srgbClr val="000000"/>
                </a:solidFill>
                <a:latin typeface="Tahoma" panose="02020603050405020304" pitchFamily="2"/>
              </a:rPr>
              <a:t>) =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904490" y="1217295"/>
            <a:ext cx="868680" cy="3308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0010" rIns="0" bIns="0" anchor="t"/>
          <a:lstStyle/>
          <a:p>
            <a:pPr marL="0" marR="0" indent="0" algn="l">
              <a:lnSpc>
                <a:spcPts val="1500"/>
              </a:lnSpc>
              <a:spcAft>
                <a:spcPts val="475"/>
              </a:spcAft>
            </a:pPr>
            <a:r>
              <a:rPr lang="en-US" sz="1050" i="1" spc="15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15">
                <a:solidFill>
                  <a:srgbClr val="000000"/>
                </a:solidFill>
                <a:latin typeface="Tahoma" panose="02020603050405020304" pitchFamily="2"/>
              </a:rPr>
              <a:t>y </a:t>
            </a:r>
            <a:r>
              <a:rPr lang="en-US" sz="1200" spc="15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050" spc="15">
                <a:solidFill>
                  <a:srgbClr val="000000"/>
                </a:solidFill>
                <a:latin typeface="Tahoma" panose="02020603050405020304" pitchFamily="2"/>
              </a:rPr>
              <a:t> y</a:t>
            </a:r>
            <a:r>
              <a:rPr lang="en-US" sz="750" spc="15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050" i="1" spc="15">
                <a:solidFill>
                  <a:srgbClr val="000000"/>
                </a:solidFill>
                <a:latin typeface="Tahoma" panose="02020603050405020304" pitchFamily="2"/>
              </a:rPr>
              <a:t>)</a:t>
            </a:r>
            <a:r>
              <a:rPr lang="en-US" sz="1050" spc="15" baseline="30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200" i="1" spc="15">
                <a:solidFill>
                  <a:srgbClr val="000000"/>
                </a:solidFill>
                <a:latin typeface="Arial" panose="02020603050405020304" pitchFamily="2"/>
              </a:rPr>
              <a:t> &lt; </a:t>
            </a:r>
            <a:r>
              <a:rPr lang="en-US" sz="1050" spc="15">
                <a:solidFill>
                  <a:srgbClr val="000000"/>
                </a:solidFill>
                <a:latin typeface="Tahoma" panose="02020603050405020304" pitchFamily="2"/>
              </a:rPr>
              <a:t>R</a:t>
            </a:r>
            <a:r>
              <a:rPr lang="en-US" sz="750" spc="15">
                <a:solidFill>
                  <a:srgbClr val="000000"/>
                </a:solidFill>
                <a:latin typeface="Arial" panose="02020603050405020304" pitchFamily="2"/>
              </a:rPr>
              <a:t>2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228090" y="962025"/>
            <a:ext cx="1633855" cy="5861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2700"/>
              </a:lnSpc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{ </a:t>
            </a:r>
          </a:p>
          <a:p>
            <a:pPr marL="0" marR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i="1" spc="20">
                <a:solidFill>
                  <a:srgbClr val="000000"/>
                </a:solidFill>
                <a:latin typeface="Tahoma" panose="02020603050405020304" pitchFamily="2"/>
              </a:rPr>
              <a:t>0 </a:t>
            </a:r>
            <a:r>
              <a:rPr lang="en-US" sz="1200" i="1" spc="20">
                <a:solidFill>
                  <a:srgbClr val="000000"/>
                </a:solidFill>
                <a:latin typeface="Arial" panose="02020603050405020304" pitchFamily="2"/>
              </a:rPr>
              <a:t>&lt; </a:t>
            </a:r>
            <a:r>
              <a:rPr lang="en-US" sz="1050" spc="20">
                <a:solidFill>
                  <a:srgbClr val="000000"/>
                </a:solidFill>
                <a:latin typeface="Tahoma" panose="02020603050405020304" pitchFamily="2"/>
              </a:rPr>
              <a:t>t </a:t>
            </a:r>
            <a:r>
              <a:rPr lang="en-US" sz="1200" i="1" spc="20">
                <a:solidFill>
                  <a:srgbClr val="000000"/>
                </a:solidFill>
                <a:latin typeface="Arial" panose="02020603050405020304" pitchFamily="2"/>
              </a:rPr>
              <a:t>&lt; </a:t>
            </a:r>
            <a:r>
              <a:rPr lang="en-US" sz="1050" i="1" spc="20">
                <a:solidFill>
                  <a:srgbClr val="000000"/>
                </a:solidFill>
                <a:latin typeface="Tahoma" panose="02020603050405020304" pitchFamily="2"/>
              </a:rPr>
              <a:t>2</a:t>
            </a:r>
            <a:r>
              <a:rPr lang="en-US" sz="1050" spc="20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750" spc="20">
                <a:solidFill>
                  <a:srgbClr val="000000"/>
                </a:solidFill>
                <a:latin typeface="Arial" panose="02020603050405020304" pitchFamily="2"/>
              </a:rPr>
              <a:t>0 </a:t>
            </a:r>
          </a:p>
          <a:p>
            <a:pPr marL="0" marR="0" indent="0" algn="l">
              <a:lnSpc>
                <a:spcPts val="1800"/>
              </a:lnSpc>
              <a:spcBef>
                <a:spcPts val="0"/>
              </a:spcBef>
              <a:spcAft>
                <a:spcPts val="475"/>
              </a:spcAft>
              <a:tabLst>
                <a:tab pos="1645920" algn="r"/>
              </a:tabLst>
            </a:pP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f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1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)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f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20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y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) (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x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 x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)</a:t>
            </a:r>
            <a:r>
              <a:rPr lang="en-US" sz="1050" spc="0" baseline="30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 +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054735" y="964565"/>
            <a:ext cx="164465" cy="735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⎧ </a:t>
            </a:r>
          </a:p>
          <a:p>
            <a:pPr marL="0" marR="0" indent="0" algn="r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spc="254">
                <a:solidFill>
                  <a:srgbClr val="000000"/>
                </a:solidFill>
                <a:latin typeface="Symbol" panose="02020603050405020304" pitchFamily="2"/>
              </a:rPr>
              <a:t>⎨⎪ </a:t>
            </a:r>
          </a:p>
          <a:p>
            <a:pPr marL="0" marR="0" indent="0" algn="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spc="254">
                <a:solidFill>
                  <a:srgbClr val="000000"/>
                </a:solidFill>
                <a:latin typeface="Symbol" panose="02020603050405020304" pitchFamily="2"/>
              </a:rPr>
              <a:t>⎪⎩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1219200" y="1548130"/>
            <a:ext cx="108585" cy="143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0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652145" y="1700530"/>
            <a:ext cx="1981200" cy="5276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785" rIns="0" bIns="0" anchor="t"/>
          <a:lstStyle/>
          <a:p>
            <a:pPr marL="868680" marR="0" indent="0" algn="l">
              <a:lnSpc>
                <a:spcPts val="1900"/>
              </a:lnSpc>
              <a:spcAft>
                <a:spcPts val="0"/>
              </a:spcAft>
              <a:tabLst>
                <a:tab pos="1670685" algn="l"/>
              </a:tabLst>
            </a:pPr>
            <a:r>
              <a:rPr lang="en-US" sz="1200" spc="30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200" i="1" spc="30">
                <a:solidFill>
                  <a:srgbClr val="000000"/>
                </a:solidFill>
                <a:latin typeface="Arial" panose="02020603050405020304" pitchFamily="2"/>
              </a:rPr>
              <a:t>π</a:t>
            </a:r>
            <a:r>
              <a:rPr lang="en-US" sz="750" spc="3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050" spc="30">
                <a:solidFill>
                  <a:srgbClr val="000000"/>
                </a:solidFill>
                <a:latin typeface="Tahoma" panose="02020603050405020304" pitchFamily="2"/>
              </a:rPr>
              <a:t>f </a:t>
            </a:r>
            <a:r>
              <a:rPr lang="en-US" sz="750" spc="30">
                <a:solidFill>
                  <a:srgbClr val="000000"/>
                </a:solidFill>
                <a:latin typeface="Arial" panose="02020603050405020304" pitchFamily="2"/>
              </a:rPr>
              <a:t>2 </a:t>
            </a:r>
            <a:r>
              <a:rPr lang="en-US" sz="1200" spc="30">
                <a:solidFill>
                  <a:srgbClr val="000000"/>
                </a:solidFill>
                <a:latin typeface="Symbol" panose="02020603050405020304" pitchFamily="2"/>
              </a:rPr>
              <a:t>( </a:t>
            </a:r>
            <a:r>
              <a:rPr lang="en-US" sz="1200" spc="30" baseline="-25000">
                <a:solidFill>
                  <a:srgbClr val="000000"/>
                </a:solidFill>
                <a:latin typeface="Symbol" panose="02020603050405020304" pitchFamily="2"/>
              </a:rPr>
              <a:t>)</a:t>
            </a:r>
            <a:r>
              <a:rPr lang="en-US" sz="1200" spc="30" baseline="-25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200" spc="30" baseline="-25000">
                <a:solidFill>
                  <a:srgbClr val="000000"/>
                </a:solidFill>
                <a:latin typeface="Symbol" panose="02020603050405020304" pitchFamily="2"/>
              </a:rPr>
              <a:t>)</a:t>
            </a:r>
            <a:r>
              <a:rPr lang="en-US" sz="100" spc="30">
                <a:solidFill>
                  <a:srgbClr val="000000"/>
                </a:solidFill>
                <a:latin typeface="Symbol" panose="02020603050405020304" pitchFamily="2"/>
              </a:rPr>
              <a:t>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1396365" algn="l"/>
              </a:tabLst>
            </a:pPr>
            <a:r>
              <a:rPr lang="en-US" sz="1050" spc="45">
                <a:solidFill>
                  <a:srgbClr val="000000"/>
                </a:solidFill>
                <a:latin typeface="Tahoma" panose="02020603050405020304" pitchFamily="2"/>
              </a:rPr>
              <a:t>f</a:t>
            </a:r>
            <a:r>
              <a:rPr lang="en-US" sz="750" spc="45">
                <a:solidFill>
                  <a:srgbClr val="000000"/>
                </a:solidFill>
                <a:latin typeface="Arial" panose="02020603050405020304" pitchFamily="2"/>
              </a:rPr>
              <a:t>1</a:t>
            </a:r>
            <a:r>
              <a:rPr lang="en-US" sz="1050" i="1" spc="45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45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50" i="1" spc="45">
                <a:solidFill>
                  <a:srgbClr val="000000"/>
                </a:solidFill>
                <a:latin typeface="Tahoma" panose="02020603050405020304" pitchFamily="2"/>
              </a:rPr>
              <a:t>) = 4 exp </a:t>
            </a:r>
            <a:r>
              <a:rPr lang="en-US" sz="1050" spc="45">
                <a:solidFill>
                  <a:srgbClr val="000000"/>
                </a:solidFill>
                <a:latin typeface="Tahoma" panose="02020603050405020304" pitchFamily="2"/>
              </a:rPr>
              <a:t>t </a:t>
            </a:r>
            <a:r>
              <a:rPr lang="en-US" sz="1200" spc="45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050" i="1" spc="45">
                <a:solidFill>
                  <a:srgbClr val="000000"/>
                </a:solidFill>
                <a:latin typeface="Tahoma" panose="02020603050405020304" pitchFamily="2"/>
              </a:rPr>
              <a:t> 1 </a:t>
            </a:r>
          </a:p>
          <a:p>
            <a:pPr marL="114300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tabLst>
                <a:tab pos="1579245" algn="l"/>
              </a:tabLst>
            </a:pPr>
            <a:r>
              <a:rPr lang="en-US" sz="750" spc="30">
                <a:solidFill>
                  <a:srgbClr val="000000"/>
                </a:solidFill>
                <a:latin typeface="Arial" panose="02020603050405020304" pitchFamily="2"/>
              </a:rPr>
              <a:t>0 </a:t>
            </a:r>
            <a:r>
              <a:rPr lang="en-US" sz="1050" spc="30">
                <a:solidFill>
                  <a:srgbClr val="000000"/>
                </a:solidFill>
                <a:latin typeface="Tahoma" panose="02020603050405020304" pitchFamily="2"/>
              </a:rPr>
              <a:t>f</a:t>
            </a:r>
            <a:r>
              <a:rPr lang="en-US" sz="750" spc="30">
                <a:solidFill>
                  <a:srgbClr val="000000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494030" y="2228215"/>
            <a:ext cx="2374265" cy="4413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2400"/>
              </a:lnSpc>
              <a:spcAft>
                <a:spcPts val="0"/>
              </a:spcAft>
            </a:pPr>
            <a:r>
              <a:rPr lang="en-US" sz="1200" spc="75">
                <a:solidFill>
                  <a:srgbClr val="000000"/>
                </a:solidFill>
                <a:latin typeface="Symbol" panose="02020603050405020304" pitchFamily="2"/>
              </a:rPr>
              <a:t>(</a:t>
            </a:r>
            <a:r>
              <a:rPr lang="en-US" sz="1050" i="1" spc="75">
                <a:solidFill>
                  <a:srgbClr val="000000"/>
                </a:solidFill>
                <a:latin typeface="Tahoma" panose="02020603050405020304" pitchFamily="2"/>
              </a:rPr>
              <a:t> 1 </a:t>
            </a:r>
            <a:r>
              <a:rPr lang="en-US" sz="1200" spc="75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100" i="1" u="sng" spc="75">
                <a:solidFill>
                  <a:srgbClr val="000000"/>
                </a:solidFill>
                <a:latin typeface="Tahoma" panose="02020603050405020304" pitchFamily="2"/>
              </a:rPr>
              <a:t> (</a:t>
            </a:r>
            <a:r>
              <a:rPr lang="en-US" sz="1050" spc="75">
                <a:solidFill>
                  <a:srgbClr val="000000"/>
                </a:solidFill>
                <a:latin typeface="Tahoma" panose="02020603050405020304" pitchFamily="2"/>
              </a:rPr>
              <a:t>x </a:t>
            </a:r>
            <a:r>
              <a:rPr lang="en-US" sz="1200" spc="75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050" spc="75">
                <a:solidFill>
                  <a:srgbClr val="000000"/>
                </a:solidFill>
                <a:latin typeface="Tahoma" panose="02020603050405020304" pitchFamily="2"/>
              </a:rPr>
              <a:t> x</a:t>
            </a:r>
            <a:r>
              <a:rPr lang="en-US" sz="750" u="sng" spc="75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050" i="1" spc="75">
                <a:solidFill>
                  <a:srgbClr val="000000"/>
                </a:solidFill>
                <a:latin typeface="Tahoma" panose="02020603050405020304" pitchFamily="2"/>
              </a:rPr>
              <a:t>)</a:t>
            </a:r>
            <a:r>
              <a:rPr lang="en-US" sz="1050" spc="75" baseline="30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050" i="1" spc="75">
                <a:solidFill>
                  <a:srgbClr val="000000"/>
                </a:solidFill>
                <a:latin typeface="Tahoma" panose="02020603050405020304" pitchFamily="2"/>
              </a:rPr>
              <a:t> + (</a:t>
            </a:r>
            <a:r>
              <a:rPr lang="en-US" sz="1050" spc="75">
                <a:solidFill>
                  <a:srgbClr val="000000"/>
                </a:solidFill>
                <a:latin typeface="Tahoma" panose="02020603050405020304" pitchFamily="2"/>
              </a:rPr>
              <a:t>y </a:t>
            </a:r>
            <a:r>
              <a:rPr lang="en-US" sz="1200" spc="75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050" spc="75">
                <a:solidFill>
                  <a:srgbClr val="000000"/>
                </a:solidFill>
                <a:latin typeface="Tahoma" panose="02020603050405020304" pitchFamily="2"/>
              </a:rPr>
              <a:t> y</a:t>
            </a:r>
            <a:r>
              <a:rPr lang="en-US" sz="750" u="sng" spc="75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050" i="1" spc="75">
                <a:solidFill>
                  <a:srgbClr val="000000"/>
                </a:solidFill>
                <a:latin typeface="Tahoma" panose="02020603050405020304" pitchFamily="2"/>
              </a:rPr>
              <a:t>)</a:t>
            </a:r>
            <a:r>
              <a:rPr lang="en-US" sz="750" spc="75">
                <a:solidFill>
                  <a:srgbClr val="000000"/>
                </a:solidFill>
                <a:latin typeface="Arial" panose="02020603050405020304" pitchFamily="2"/>
              </a:rPr>
              <a:t>2 </a:t>
            </a:r>
            <a:r>
              <a:rPr lang="en-US" sz="1200" spc="75">
                <a:solidFill>
                  <a:srgbClr val="000000"/>
                </a:solidFill>
                <a:latin typeface="Symbol" panose="02020603050405020304" pitchFamily="2"/>
              </a:rPr>
              <a:t>)</a:t>
            </a:r>
            <a:r>
              <a:rPr lang="en-US" sz="750" spc="75">
                <a:solidFill>
                  <a:srgbClr val="000000"/>
                </a:solidFill>
                <a:latin typeface="Arial" panose="02020603050405020304" pitchFamily="2"/>
              </a:rPr>
              <a:t>3 </a:t>
            </a:r>
          </a:p>
          <a:p>
            <a:pPr marL="0" marR="0" indent="0" algn="l">
              <a:lnSpc>
                <a:spcPts val="700"/>
              </a:lnSpc>
              <a:spcBef>
                <a:spcPts val="0"/>
              </a:spcBef>
              <a:spcAft>
                <a:spcPts val="740"/>
              </a:spcAft>
              <a:tabLst>
                <a:tab pos="1554480" algn="l"/>
              </a:tabLst>
            </a:pPr>
            <a:r>
              <a:rPr lang="en-US" sz="1050" spc="-5">
                <a:solidFill>
                  <a:srgbClr val="000000"/>
                </a:solidFill>
                <a:latin typeface="Tahoma" panose="02020603050405020304" pitchFamily="2"/>
              </a:rPr>
              <a:t>f</a:t>
            </a:r>
            <a:r>
              <a:rPr lang="en-US" sz="750" spc="-5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050" i="1" spc="-5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-5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200" i="1" spc="-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50" spc="-5">
                <a:solidFill>
                  <a:srgbClr val="000000"/>
                </a:solidFill>
                <a:latin typeface="Tahoma" panose="02020603050405020304" pitchFamily="2"/>
              </a:rPr>
              <a:t>y</a:t>
            </a:r>
            <a:r>
              <a:rPr lang="en-US" sz="1050" i="1" spc="-5">
                <a:solidFill>
                  <a:srgbClr val="000000"/>
                </a:solidFill>
                <a:latin typeface="Tahoma" panose="02020603050405020304" pitchFamily="2"/>
              </a:rPr>
              <a:t>) = </a:t>
            </a:r>
            <a:r>
              <a:rPr lang="en-US" sz="100" spc="-5">
                <a:solidFill>
                  <a:srgbClr val="000000"/>
                </a:solidFill>
                <a:latin typeface="Tahoma" panose="02020603050405020304" pitchFamily="2"/>
              </a:rPr>
              <a:t> </a:t>
            </a:r>
            <a:r>
              <a:rPr lang="en-US" sz="1050" spc="-5">
                <a:solidFill>
                  <a:srgbClr val="000000"/>
                </a:solidFill>
                <a:latin typeface="Tahoma" panose="02020603050405020304" pitchFamily="2"/>
              </a:rPr>
              <a:t>R</a:t>
            </a:r>
            <a:r>
              <a:rPr lang="en-US" sz="750" spc="-5">
                <a:solidFill>
                  <a:srgbClr val="000000"/>
                </a:solidFill>
                <a:latin typeface="Arial" panose="02020603050405020304" pitchFamily="2"/>
              </a:rPr>
              <a:t>2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10">
                <a:solidFill>
                  <a:srgbClr val="000000"/>
                </a:solidFill>
                <a:latin typeface="Arial" panose="02020603050405020304" pitchFamily="2"/>
              </a:rPr>
              <a:t>15 / 18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70815" y="147320"/>
            <a:ext cx="3020695" cy="2063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400" spc="55">
                <a:solidFill>
                  <a:srgbClr val="000000"/>
                </a:solidFill>
                <a:latin typeface="Arial Narrow" panose="02020603050405020304" pitchFamily="2"/>
              </a:rPr>
              <a:t>Advantages and Disadvantages of EFEM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5">
                <a:solidFill>
                  <a:srgbClr val="000000"/>
                </a:solidFill>
                <a:latin typeface="Arial" panose="02020603050405020304" pitchFamily="2"/>
              </a:rPr>
              <a:t>16 / 18 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319145" y="773430"/>
            <a:ext cx="201295" cy="78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240" rIns="0" bIns="0" anchor="t"/>
          <a:lstStyle/>
          <a:p>
            <a:pPr marL="0" marR="0" indent="0" algn="l">
              <a:lnSpc>
                <a:spcPts val="400"/>
              </a:lnSpc>
              <a:spcAft>
                <a:spcPts val="70"/>
              </a:spcAft>
            </a:pPr>
            <a:r>
              <a:rPr lang="en-US" sz="350" spc="65">
                <a:solidFill>
                  <a:srgbClr val="252525"/>
                </a:solidFill>
                <a:latin typeface="Arial" panose="02020603050405020304" pitchFamily="2"/>
              </a:rPr>
              <a:t>10</a:t>
            </a:r>
            <a:r>
              <a:rPr lang="en-US" sz="350" spc="65" baseline="30000">
                <a:solidFill>
                  <a:srgbClr val="252525"/>
                </a:solidFill>
                <a:latin typeface="Arial" panose="02020603050405020304" pitchFamily="2"/>
              </a:rPr>
              <a:t>-2</a:t>
            </a:r>
            <a:r>
              <a:rPr lang="en-US" sz="100" spc="65">
                <a:solidFill>
                  <a:srgbClr val="252525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93065" y="692150"/>
            <a:ext cx="762000" cy="1651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10"/>
              </a:spcAft>
            </a:pPr>
            <a:r>
              <a:rPr lang="en-US" sz="1000" b="1" spc="-45">
                <a:solidFill>
                  <a:srgbClr val="000000"/>
                </a:solidFill>
                <a:latin typeface="Arial" panose="02020603050405020304" pitchFamily="2"/>
              </a:rPr>
              <a:t>Advantages</a:t>
            </a:r>
            <a:r>
              <a:rPr lang="en-US" sz="950" spc="-45">
                <a:solidFill>
                  <a:srgbClr val="000000"/>
                </a:solidFill>
                <a:latin typeface="Tahoma" panose="02020603050405020304" pitchFamily="2"/>
              </a:rPr>
              <a:t>: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73735" y="857250"/>
            <a:ext cx="2380615" cy="8921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274320" marR="0" indent="0" algn="l">
              <a:lnSpc>
                <a:spcPts val="1400"/>
              </a:lnSpc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Computational Efficiency </a:t>
            </a:r>
            <a:br/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Fewer Degrees of Freedom </a:t>
            </a:r>
          </a:p>
          <a:p>
            <a:pPr marL="27432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spc="40">
                <a:solidFill>
                  <a:srgbClr val="000000"/>
                </a:solidFill>
                <a:latin typeface="Tahoma" panose="02020603050405020304" pitchFamily="2"/>
              </a:rPr>
              <a:t>Fast Error Reduction </a:t>
            </a:r>
          </a:p>
          <a:p>
            <a:pPr marL="0" marR="0" indent="0" algn="just">
              <a:lnSpc>
                <a:spcPts val="1400"/>
              </a:lnSpc>
              <a:spcBef>
                <a:spcPts val="295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Inclusion of information from physics and asymptotics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361690" y="1245870"/>
            <a:ext cx="158750" cy="78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240" rIns="0" bIns="0" anchor="t"/>
          <a:lstStyle/>
          <a:p>
            <a:pPr marL="0" marR="0" indent="0" algn="l">
              <a:lnSpc>
                <a:spcPts val="400"/>
              </a:lnSpc>
              <a:spcAft>
                <a:spcPts val="20"/>
              </a:spcAft>
            </a:pPr>
            <a:r>
              <a:rPr lang="en-US" sz="350" spc="0">
                <a:solidFill>
                  <a:srgbClr val="252525"/>
                </a:solidFill>
                <a:latin typeface="Arial" panose="02020603050405020304" pitchFamily="2"/>
              </a:rPr>
              <a:t>10</a:t>
            </a:r>
            <a:r>
              <a:rPr lang="en-US" sz="350" spc="0" baseline="30000">
                <a:solidFill>
                  <a:srgbClr val="252525"/>
                </a:solidFill>
                <a:latin typeface="Arial" panose="02020603050405020304" pitchFamily="2"/>
              </a:rPr>
              <a:t>-3</a:t>
            </a:r>
            <a:r>
              <a:rPr lang="en-US" sz="100" spc="0">
                <a:solidFill>
                  <a:srgbClr val="252525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3307080" y="1222375"/>
            <a:ext cx="54610" cy="1733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15240" bIns="0" anchor="t"/>
          <a:lstStyle/>
          <a:p>
            <a:pPr marL="0" marR="0" indent="0" algn="l">
              <a:lnSpc>
                <a:spcPts val="300"/>
              </a:lnSpc>
              <a:spcAft>
                <a:spcPts val="0"/>
              </a:spcAft>
            </a:pPr>
            <a:r>
              <a:rPr lang="en-US" sz="400" spc="-95">
                <a:solidFill>
                  <a:srgbClr val="000000"/>
                </a:solidFill>
                <a:latin typeface="Arial" panose="02020603050405020304" pitchFamily="2"/>
              </a:rPr>
              <a:t>L2 Error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319145" y="1718310"/>
            <a:ext cx="201295" cy="78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240" rIns="0" bIns="0" anchor="t"/>
          <a:lstStyle/>
          <a:p>
            <a:pPr marL="0" marR="0" indent="0" algn="l">
              <a:lnSpc>
                <a:spcPts val="400"/>
              </a:lnSpc>
              <a:spcAft>
                <a:spcPts val="45"/>
              </a:spcAft>
            </a:pPr>
            <a:r>
              <a:rPr lang="en-US" sz="350" spc="65">
                <a:solidFill>
                  <a:srgbClr val="252525"/>
                </a:solidFill>
                <a:latin typeface="Arial" panose="02020603050405020304" pitchFamily="2"/>
              </a:rPr>
              <a:t>10</a:t>
            </a:r>
            <a:r>
              <a:rPr lang="en-US" sz="350" spc="65" baseline="30000">
                <a:solidFill>
                  <a:srgbClr val="252525"/>
                </a:solidFill>
                <a:latin typeface="Arial" panose="02020603050405020304" pitchFamily="2"/>
              </a:rPr>
              <a:t>-4</a:t>
            </a:r>
            <a:r>
              <a:rPr lang="en-US" sz="100" spc="65">
                <a:solidFill>
                  <a:srgbClr val="252525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402590" y="1804670"/>
            <a:ext cx="2301240" cy="5314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000" b="1" spc="-5">
                <a:solidFill>
                  <a:srgbClr val="000000"/>
                </a:solidFill>
                <a:latin typeface="Arial" panose="02020603050405020304" pitchFamily="2"/>
              </a:rPr>
              <a:t>Disadvantages</a:t>
            </a:r>
            <a:r>
              <a:rPr lang="en-US" sz="950" spc="-5">
                <a:solidFill>
                  <a:srgbClr val="000000"/>
                </a:solidFill>
                <a:latin typeface="Tahoma" panose="02020603050405020304" pitchFamily="2"/>
              </a:rPr>
              <a:t>: </a:t>
            </a:r>
          </a:p>
          <a:p>
            <a:pPr marL="274320" marR="0" indent="0" algn="l">
              <a:lnSpc>
                <a:spcPts val="1300"/>
              </a:lnSpc>
              <a:spcBef>
                <a:spcPts val="260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Where the nature of the solution is unknown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4029710" y="1812925"/>
            <a:ext cx="1194435" cy="1384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875" rIns="0" bIns="0" anchor="t"/>
          <a:lstStyle/>
          <a:p>
            <a:pPr marL="0" marR="0" indent="0" algn="l">
              <a:lnSpc>
                <a:spcPts val="400"/>
              </a:lnSpc>
              <a:spcAft>
                <a:spcPts val="0"/>
              </a:spcAft>
              <a:tabLst>
                <a:tab pos="1234440" algn="r"/>
              </a:tabLst>
            </a:pPr>
            <a:r>
              <a:rPr lang="en-US" sz="350" spc="0">
                <a:solidFill>
                  <a:srgbClr val="252525"/>
                </a:solidFill>
                <a:latin typeface="Arial" panose="02020603050405020304" pitchFamily="2"/>
              </a:rPr>
              <a:t>10</a:t>
            </a:r>
            <a:r>
              <a:rPr lang="en-US" sz="350" spc="0" baseline="30000">
                <a:solidFill>
                  <a:srgbClr val="252525"/>
                </a:solidFill>
                <a:latin typeface="Arial" panose="02020603050405020304" pitchFamily="2"/>
              </a:rPr>
              <a:t>1</a:t>
            </a:r>
            <a:r>
              <a:rPr lang="en-US" sz="100" spc="0">
                <a:solidFill>
                  <a:srgbClr val="252525"/>
                </a:solidFill>
                <a:latin typeface="Arial" panose="02020603050405020304" pitchFamily="2"/>
              </a:rPr>
              <a:t> </a:t>
            </a:r>
            <a:r>
              <a:rPr lang="en-US" sz="350" spc="0">
                <a:solidFill>
                  <a:srgbClr val="252525"/>
                </a:solidFill>
                <a:latin typeface="Arial" panose="02020603050405020304" pitchFamily="2"/>
              </a:rPr>
              <a:t>10</a:t>
            </a:r>
            <a:r>
              <a:rPr lang="en-US" sz="350" spc="0" baseline="30000">
                <a:solidFill>
                  <a:srgbClr val="252525"/>
                </a:solidFill>
                <a:latin typeface="Arial" panose="02020603050405020304" pitchFamily="2"/>
              </a:rPr>
              <a:t>2</a:t>
            </a:r>
            <a:r>
              <a:rPr lang="en-US" sz="100" spc="0">
                <a:solidFill>
                  <a:srgbClr val="252525"/>
                </a:solidFill>
                <a:latin typeface="Arial" panose="02020603050405020304" pitchFamily="2"/>
              </a:rPr>
              <a:t> </a:t>
            </a:r>
          </a:p>
          <a:p>
            <a:pPr marL="137160" marR="0" indent="0" algn="l">
              <a:lnSpc>
                <a:spcPts val="400"/>
              </a:lnSpc>
              <a:spcBef>
                <a:spcPts val="100"/>
              </a:spcBef>
              <a:spcAft>
                <a:spcPts val="0"/>
              </a:spcAft>
            </a:pPr>
            <a:r>
              <a:rPr lang="en-US" sz="400" spc="-10">
                <a:solidFill>
                  <a:srgbClr val="252525"/>
                </a:solidFill>
                <a:latin typeface="Arial" panose="02020603050405020304" pitchFamily="2"/>
              </a:rPr>
              <a:t>Number of Enrichments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4169410" y="2000885"/>
            <a:ext cx="1201420" cy="3276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7145" rIns="0" bIns="0" anchor="t"/>
          <a:lstStyle/>
          <a:p>
            <a:pPr marL="36576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850" spc="0">
                <a:solidFill>
                  <a:srgbClr val="3333B2"/>
                </a:solidFill>
                <a:latin typeface="Tahoma" panose="02020603050405020304" pitchFamily="2"/>
              </a:rPr>
              <a:t>Figure:</a:t>
            </a: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 L</a:t>
            </a:r>
            <a:r>
              <a:rPr lang="en-US" sz="850" spc="0" baseline="30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 error for the pressure.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10">
                <a:solidFill>
                  <a:srgbClr val="000000"/>
                </a:solidFill>
                <a:latin typeface="Arial" panose="02020603050405020304" pitchFamily="2"/>
              </a:rPr>
              <a:t>17 / 18 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6530" y="179705"/>
            <a:ext cx="1499870" cy="1403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350" spc="50">
                <a:solidFill>
                  <a:srgbClr val="FFFFFF"/>
                </a:solidFill>
                <a:latin typeface="Arial Narrow" panose="02020603050405020304" pitchFamily="2"/>
              </a:rPr>
              <a:t>Conclusion and Sum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676400" y="222250"/>
            <a:ext cx="431800" cy="1314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1350" spc="65">
                <a:solidFill>
                  <a:srgbClr val="FFFFFF"/>
                </a:solidFill>
                <a:latin typeface="Arial Narrow" panose="02020603050405020304" pitchFamily="2"/>
              </a:rPr>
              <a:t>mary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0" y="3113405"/>
            <a:ext cx="5760720" cy="112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r">
              <a:lnSpc>
                <a:spcPts val="700"/>
              </a:lnSpc>
              <a:spcAft>
                <a:spcPts val="0"/>
              </a:spcAft>
            </a:pPr>
            <a:r>
              <a:rPr lang="en-US" sz="700" spc="40">
                <a:solidFill>
                  <a:srgbClr val="000000"/>
                </a:solidFill>
                <a:latin typeface="Arial" panose="02020603050405020304" pitchFamily="2"/>
              </a:rPr>
              <a:t>18 / 18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82880"/>
            <a:ext cx="1484630" cy="167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350" spc="55">
                <a:solidFill>
                  <a:srgbClr val="FFFFFF"/>
                </a:solidFill>
                <a:latin typeface="Arial Narrow" panose="02020603050405020304" pitchFamily="2"/>
              </a:rPr>
              <a:t>How an Explosion H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685290" y="222250"/>
            <a:ext cx="509270" cy="1282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1350" spc="-25">
                <a:solidFill>
                  <a:srgbClr val="FFFFFF"/>
                </a:solidFill>
                <a:latin typeface="Arial Narrow" panose="02020603050405020304" pitchFamily="2"/>
              </a:rPr>
              <a:t>appens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0" y="438785"/>
            <a:ext cx="5760720" cy="838200"/>
          </a:xfrm>
          <a:prstGeom prst="rect">
            <a:avLst/>
          </a:prstGeom>
          <a:solidFill>
            <a:srgbClr val="ECE5F8"/>
          </a:solidFill>
          <a:ln w="0" cmpd="sng">
            <a:noFill/>
            <a:prstDash val="solid"/>
          </a:ln>
        </p:spPr>
        <p:txBody>
          <a:bodyPr vert="horz" lIns="0" tIns="203835" rIns="0" bIns="0" anchor="t"/>
          <a:lstStyle/>
          <a:p>
            <a:pPr marL="0" marR="0" indent="0" algn="ctr">
              <a:lnSpc>
                <a:spcPts val="1200"/>
              </a:lnSpc>
              <a:spcAft>
                <a:spcPts val="0"/>
              </a:spcAft>
            </a:pP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Rate of Gain of Heat = Rate of Gain from Mechanical Dissipation </a:t>
            </a:r>
          </a:p>
          <a:p>
            <a:pPr marL="2194560" marR="0" indent="0" algn="l">
              <a:lnSpc>
                <a:spcPts val="1200"/>
              </a:lnSpc>
              <a:spcBef>
                <a:spcPts val="440"/>
              </a:spcBef>
              <a:spcAft>
                <a:spcPts val="0"/>
              </a:spcAft>
            </a:pP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+ Rate of Heat Gain from Reaction </a:t>
            </a:r>
          </a:p>
          <a:p>
            <a:pPr marL="2194560" marR="0" indent="0" algn="l">
              <a:lnSpc>
                <a:spcPts val="1200"/>
              </a:lnSpc>
              <a:spcBef>
                <a:spcPts val="440"/>
              </a:spcBef>
              <a:spcAft>
                <a:spcPts val="420"/>
              </a:spcAft>
            </a:pP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+ Rate of Heat Gain from Conduction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1477010"/>
            <a:ext cx="5760720" cy="7086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87452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850" i="1" spc="90">
                <a:solidFill>
                  <a:srgbClr val="000000"/>
                </a:solidFill>
                <a:latin typeface="Arial Narrow" panose="02020603050405020304" pitchFamily="2"/>
              </a:rPr>
              <a:t>39 </a:t>
            </a:r>
          </a:p>
          <a:p>
            <a:pPr marL="1874520" marR="0" indent="0" algn="l">
              <a:lnSpc>
                <a:spcPts val="1400"/>
              </a:lnSpc>
              <a:spcBef>
                <a:spcPts val="120"/>
              </a:spcBef>
              <a:spcAft>
                <a:spcPts val="545"/>
              </a:spcAft>
            </a:pPr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p</a:t>
            </a:r>
            <a:r>
              <a:rPr lang="en-US" sz="1750" i="1" spc="0">
                <a:solidFill>
                  <a:srgbClr val="000000"/>
                </a:solidFill>
                <a:latin typeface="Arial" panose="02020603050405020304" pitchFamily="2"/>
              </a:rPr>
              <a:t>C</a:t>
            </a:r>
            <a:r>
              <a:rPr lang="en-US" sz="1750" i="1" spc="0" baseline="-25000">
                <a:solidFill>
                  <a:srgbClr val="000000"/>
                </a:solidFill>
                <a:latin typeface="Arial" panose="02020603050405020304" pitchFamily="2"/>
              </a:rPr>
              <a:t>v </a:t>
            </a:r>
            <a:r>
              <a:rPr lang="en-US" sz="100" i="1" spc="-135">
                <a:solidFill>
                  <a:srgbClr val="000000"/>
                </a:solidFill>
                <a:latin typeface="Arial Narrow" panose="02020603050405020304" pitchFamily="2"/>
              </a:rPr>
              <a:t> </a:t>
            </a:r>
            <a:r>
              <a:rPr lang="en-US" sz="2100" i="1" spc="-135">
                <a:solidFill>
                  <a:srgbClr val="000000"/>
                </a:solidFill>
                <a:latin typeface="Arial Narrow" panose="02020603050405020304" pitchFamily="2"/>
              </a:rPr>
              <a:t>= </a:t>
            </a:r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cr</a:t>
            </a:r>
            <a:r>
              <a:rPr lang="en-US" sz="1400" i="1" spc="0">
                <a:solidFill>
                  <a:srgbClr val="000000"/>
                </a:solidFill>
                <a:latin typeface="Arial" panose="02020603050405020304" pitchFamily="2"/>
              </a:rPr>
              <a:t>ij </a:t>
            </a:r>
            <a:r>
              <a:rPr lang="en-US" sz="1400" i="1" spc="0" baseline="30000">
                <a:solidFill>
                  <a:srgbClr val="000000"/>
                </a:solidFill>
                <a:latin typeface="Arial Narrow" panose="02020603050405020304" pitchFamily="2"/>
              </a:rPr>
              <a:t>˙</a:t>
            </a:r>
            <a:r>
              <a:rPr lang="en-US" sz="1700" i="1" spc="0">
                <a:solidFill>
                  <a:srgbClr val="000000"/>
                </a:solidFill>
                <a:latin typeface="Arial" panose="02020603050405020304" pitchFamily="2"/>
              </a:rPr>
              <a:t></a:t>
            </a:r>
            <a:r>
              <a:rPr lang="en-US" sz="1400" i="1" spc="0">
                <a:solidFill>
                  <a:srgbClr val="000000"/>
                </a:solidFill>
                <a:latin typeface="Arial" panose="02020603050405020304" pitchFamily="2"/>
              </a:rPr>
              <a:t>ij </a:t>
            </a:r>
            <a:r>
              <a:rPr lang="en-US" sz="2100" i="1" spc="-135">
                <a:solidFill>
                  <a:srgbClr val="000000"/>
                </a:solidFill>
                <a:latin typeface="Arial Narrow" panose="02020603050405020304" pitchFamily="2"/>
              </a:rPr>
              <a:t>+ </a:t>
            </a:r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p </a:t>
            </a:r>
            <a:r>
              <a:rPr lang="en-US" sz="1750" i="1" spc="0">
                <a:solidFill>
                  <a:srgbClr val="000000"/>
                </a:solidFill>
                <a:latin typeface="Arial" panose="02020603050405020304" pitchFamily="2"/>
              </a:rPr>
              <a:t>r </a:t>
            </a:r>
            <a:r>
              <a:rPr lang="en-US" sz="2100" i="1" spc="-135">
                <a:solidFill>
                  <a:srgbClr val="000000"/>
                </a:solidFill>
                <a:latin typeface="Arial Narrow" panose="02020603050405020304" pitchFamily="2"/>
              </a:rPr>
              <a:t>˙ + </a:t>
            </a:r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ic</a:t>
            </a:r>
            <a:r>
              <a:rPr lang="en-US" sz="2100" i="1" spc="-135">
                <a:solidFill>
                  <a:srgbClr val="000000"/>
                </a:solidFill>
                <a:latin typeface="Arial Narrow" panose="02020603050405020304" pitchFamily="2"/>
              </a:rPr>
              <a:t>Δ</a:t>
            </a:r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9 </a:t>
            </a:r>
            <a:r>
              <a:rPr lang="en-US" sz="2100" i="1" spc="-135">
                <a:solidFill>
                  <a:srgbClr val="000000"/>
                </a:solidFill>
                <a:latin typeface="Arial Narrow" panose="02020603050405020304" pitchFamily="2"/>
              </a:rPr>
              <a:t>(1) </a:t>
            </a:r>
            <a:br/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3</a:t>
            </a:r>
            <a:r>
              <a:rPr lang="en-US" sz="1750" i="1" spc="0">
                <a:solidFill>
                  <a:srgbClr val="000000"/>
                </a:solidFill>
                <a:latin typeface="Arial" panose="02020603050405020304" pitchFamily="2"/>
              </a:rPr>
              <a:t>t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45135" y="2185670"/>
            <a:ext cx="493395" cy="6000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0" rIns="0" bIns="0" anchor="t"/>
          <a:lstStyle/>
          <a:p>
            <a:pPr marL="0" marR="0" indent="0" algn="l">
              <a:lnSpc>
                <a:spcPts val="1700"/>
              </a:lnSpc>
              <a:spcAft>
                <a:spcPts val="565"/>
              </a:spcAft>
            </a:pP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θ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- Heat t - Time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435735" y="2185670"/>
            <a:ext cx="1011555" cy="6000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2710" rIns="0" bIns="0" anchor="t"/>
          <a:lstStyle/>
          <a:p>
            <a:pPr marL="0" marR="0" indent="0" algn="l">
              <a:lnSpc>
                <a:spcPts val="1700"/>
              </a:lnSpc>
              <a:spcAft>
                <a:spcPts val="635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r˙ - Reaction Rate </a:t>
            </a: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κ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- Diffusivity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2968625" y="2185670"/>
            <a:ext cx="1061085" cy="6000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3975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000" spc="35">
                <a:solidFill>
                  <a:srgbClr val="000000"/>
                </a:solidFill>
                <a:latin typeface="Arial" panose="02020603050405020304" pitchFamily="2"/>
              </a:rPr>
              <a:t>ρ </a:t>
            </a:r>
            <a:r>
              <a:rPr lang="en-US" sz="950" spc="35">
                <a:solidFill>
                  <a:srgbClr val="000000"/>
                </a:solidFill>
                <a:latin typeface="Tahoma" panose="02020603050405020304" pitchFamily="2"/>
              </a:rPr>
              <a:t>- Density </a:t>
            </a:r>
          </a:p>
          <a:p>
            <a:pPr marL="0" marR="0" indent="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C</a:t>
            </a:r>
            <a:r>
              <a:rPr lang="en-US" sz="950" spc="0" baseline="-2500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 - Specific Heat Capacity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4504690" y="2185670"/>
            <a:ext cx="920750" cy="5181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461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150" spc="0" baseline="30000">
                <a:solidFill>
                  <a:srgbClr val="000000"/>
                </a:solidFill>
                <a:latin typeface="Tahoma" panose="02020603050405020304" pitchFamily="2"/>
              </a:rPr>
              <a:t>˙</a:t>
            </a: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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ij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- Strain Rate </a:t>
            </a: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σ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ij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- Stress 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7500" cy="112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25">
                <a:solidFill>
                  <a:srgbClr val="000000"/>
                </a:solidFill>
                <a:latin typeface="Arial" panose="02020603050405020304" pitchFamily="2"/>
              </a:rPr>
              <a:t>3 / 18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79705"/>
            <a:ext cx="3437890" cy="1739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350" b="1" spc="55">
                <a:solidFill>
                  <a:srgbClr val="FFFFFF"/>
                </a:solidFill>
                <a:latin typeface="Arial Narrow" panose="02020603050405020304" pitchFamily="2"/>
              </a:rPr>
              <a:t>Industrial Computational Modelling: HERMES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1504315"/>
            <a:ext cx="5760720" cy="1600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1200"/>
              </a:lnSpc>
              <a:spcAft>
                <a:spcPts val="0"/>
              </a:spcAft>
            </a:pPr>
            <a:r>
              <a:rPr lang="en-US" sz="900" spc="25">
                <a:solidFill>
                  <a:srgbClr val="3334B4"/>
                </a:solidFill>
                <a:latin typeface="Tahoma" panose="02020603050405020304" pitchFamily="2"/>
              </a:rPr>
              <a:t>Figure:</a:t>
            </a:r>
            <a:r>
              <a:rPr lang="en-US" sz="900" spc="25">
                <a:solidFill>
                  <a:srgbClr val="000000"/>
                </a:solidFill>
                <a:latin typeface="Tahoma" panose="02020603050405020304" pitchFamily="2"/>
              </a:rPr>
              <a:t> Heat generated by shear bands (HERMES) when simulating </a:t>
            </a:r>
            <a:r>
              <a:rPr lang="en-US" sz="950" b="1" spc="25">
                <a:solidFill>
                  <a:srgbClr val="000000"/>
                </a:solidFill>
                <a:latin typeface="Arial" panose="02020603050405020304" pitchFamily="2"/>
              </a:rPr>
              <a:t>pinch </a:t>
            </a:r>
            <a:r>
              <a:rPr lang="en-US" sz="900" spc="25">
                <a:solidFill>
                  <a:srgbClr val="000000"/>
                </a:solidFill>
                <a:latin typeface="Tahoma" panose="02020603050405020304" pitchFamily="2"/>
              </a:rPr>
              <a:t>of the high explosive HMX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17830" y="1664335"/>
            <a:ext cx="5342890" cy="993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6675" rIns="0" bIns="0" anchor="t"/>
          <a:lstStyle/>
          <a:p>
            <a:pPr marL="0" marR="457200" indent="0" algn="l">
              <a:lnSpc>
                <a:spcPts val="1300"/>
              </a:lnSpc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The Lawrence Livermore National Laboratory and AWE have co-developed the High Explosive Response to MEchanical Stimulus (HERMES) model. </a:t>
            </a:r>
          </a:p>
          <a:p>
            <a:pPr marL="0" marR="411480" indent="0" algn="l">
              <a:lnSpc>
                <a:spcPts val="1400"/>
              </a:lnSpc>
              <a:spcBef>
                <a:spcPts val="245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HERMES enables the modelling of the onset and progression of an explosive reaction caused by low-speed insults etc. </a:t>
            </a:r>
          </a:p>
          <a:p>
            <a:pPr marL="411480" marR="0" indent="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HERMES struggles with steep shear or temperature change leading to low accuracy or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2658110"/>
            <a:ext cx="2819400" cy="4552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411480" marR="0" indent="0" algn="l">
              <a:lnSpc>
                <a:spcPts val="1400"/>
              </a:lnSpc>
              <a:spcAft>
                <a:spcPts val="2225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premature termination of the simulations.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7500" cy="112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30">
                <a:solidFill>
                  <a:srgbClr val="000000"/>
                </a:solidFill>
                <a:latin typeface="Arial" panose="02020603050405020304" pitchFamily="2"/>
              </a:rPr>
              <a:t>4 / 18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79705"/>
            <a:ext cx="1615440" cy="1403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400" spc="40">
                <a:solidFill>
                  <a:srgbClr val="FFFFFF"/>
                </a:solidFill>
                <a:latin typeface="Arial Narrow" panose="02020603050405020304" pitchFamily="2"/>
              </a:rPr>
              <a:t>Aims of Our Research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77825" y="1182370"/>
            <a:ext cx="2456815" cy="4972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Understand the response of high explosives (HE) to mechanical and thermal stimuli </a:t>
            </a:r>
          </a:p>
          <a:p>
            <a:pPr marL="0" marR="0" indent="0" algn="l">
              <a:lnSpc>
                <a:spcPts val="1200"/>
              </a:lnSpc>
              <a:spcBef>
                <a:spcPts val="210"/>
              </a:spcBef>
              <a:spcAft>
                <a:spcPts val="0"/>
              </a:spcAft>
            </a:pPr>
            <a:r>
              <a:rPr lang="en-US" sz="950" spc="25">
                <a:solidFill>
                  <a:srgbClr val="000000"/>
                </a:solidFill>
                <a:latin typeface="Tahoma" panose="02020603050405020304" pitchFamily="2"/>
              </a:rPr>
              <a:t>Rigorous numerical modelling: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48970" y="1679575"/>
            <a:ext cx="2075815" cy="628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2225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850" spc="25">
                <a:solidFill>
                  <a:srgbClr val="000000"/>
                </a:solidFill>
                <a:latin typeface="Tahoma" panose="02020603050405020304" pitchFamily="2"/>
              </a:rPr>
              <a:t>Assessing and reducing risk in extreme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spc="30">
                <a:solidFill>
                  <a:srgbClr val="000000"/>
                </a:solidFill>
                <a:latin typeface="Tahoma" panose="02020603050405020304" pitchFamily="2"/>
              </a:rPr>
              <a:t>situations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850" spc="35">
                <a:solidFill>
                  <a:srgbClr val="000000"/>
                </a:solidFill>
                <a:latin typeface="Tahoma" panose="02020603050405020304" pitchFamily="2"/>
              </a:rPr>
              <a:t>Experimental costs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spc="25">
                <a:solidFill>
                  <a:srgbClr val="000000"/>
                </a:solidFill>
                <a:latin typeface="Tahoma" panose="02020603050405020304" pitchFamily="2"/>
              </a:rPr>
              <a:t>Capturing initial reaction and dynamics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2386965"/>
            <a:ext cx="5760720" cy="3530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2926080" marR="274320" indent="0" algn="l">
              <a:lnSpc>
                <a:spcPts val="1200"/>
              </a:lnSpc>
              <a:spcAft>
                <a:spcPts val="315"/>
              </a:spcAft>
            </a:pPr>
            <a:r>
              <a:rPr lang="en-US" sz="850" spc="0">
                <a:solidFill>
                  <a:srgbClr val="3333B1"/>
                </a:solidFill>
                <a:latin typeface="Tahoma" panose="02020603050405020304" pitchFamily="2"/>
              </a:rPr>
              <a:t>Figure:</a:t>
            </a: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 Temperature gradients associated with a spigot being pinched, causing mesh distortion</a:t>
            </a:r>
            <a:r>
              <a:rPr lang="en-US" sz="850" spc="0" baseline="30000">
                <a:solidFill>
                  <a:srgbClr val="000000"/>
                </a:solidFill>
                <a:latin typeface="Arial" panose="02020603050405020304" pitchFamily="2"/>
              </a:rPr>
              <a:t>5</a:t>
            </a:r>
            <a:r>
              <a:rPr lang="en-US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6530" y="147320"/>
            <a:ext cx="1621790" cy="2038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400" spc="60">
                <a:solidFill>
                  <a:srgbClr val="FFFFFF"/>
                </a:solidFill>
                <a:latin typeface="Arial Narrow" panose="02020603050405020304" pitchFamily="2"/>
              </a:rPr>
              <a:t>Contents of This Talk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72110" y="801370"/>
            <a:ext cx="1956435" cy="16706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Standard Finite Elements </a:t>
            </a:r>
          </a:p>
          <a:p>
            <a:pPr marL="548640" marR="0" indent="0" algn="l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Unsuitable for Extreme Physics </a:t>
            </a:r>
            <a:r>
              <a:rPr lang="en-US" sz="800" spc="0">
                <a:solidFill>
                  <a:srgbClr val="000000"/>
                </a:solidFill>
                <a:latin typeface="Arial" panose="02020603050405020304" pitchFamily="2"/>
              </a:rPr>
              <a:t>Mesh Distortion </a:t>
            </a:r>
          </a:p>
          <a:p>
            <a:pPr marL="0" marR="0" indent="0" algn="l">
              <a:lnSpc>
                <a:spcPts val="1200"/>
              </a:lnSpc>
              <a:spcBef>
                <a:spcPts val="305"/>
              </a:spcBef>
              <a:spcAft>
                <a:spcPts val="0"/>
              </a:spcAft>
            </a:pP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Adaptive Finite Elements </a:t>
            </a:r>
          </a:p>
          <a:p>
            <a:pPr marL="274320" marR="0" indent="0" algn="l">
              <a:lnSpc>
                <a:spcPts val="1100"/>
              </a:lnSpc>
              <a:spcBef>
                <a:spcPts val="310"/>
              </a:spcBef>
              <a:spcAft>
                <a:spcPts val="0"/>
              </a:spcAft>
            </a:pPr>
            <a:r>
              <a:rPr lang="en-US" sz="850" spc="55">
                <a:solidFill>
                  <a:srgbClr val="000000"/>
                </a:solidFill>
                <a:latin typeface="Tahoma" panose="02020603050405020304" pitchFamily="2"/>
              </a:rPr>
              <a:t>A Posteriori Error Estimates How Does it Work? </a:t>
            </a:r>
          </a:p>
          <a:p>
            <a:pPr marL="0" marR="0" indent="0" algn="ctr">
              <a:lnSpc>
                <a:spcPts val="1000"/>
              </a:lnSpc>
              <a:spcBef>
                <a:spcPts val="315"/>
              </a:spcBef>
              <a:spcAft>
                <a:spcPts val="0"/>
              </a:spcAft>
            </a:pPr>
            <a:r>
              <a:rPr lang="en-US" sz="800" spc="35">
                <a:solidFill>
                  <a:srgbClr val="000000"/>
                </a:solidFill>
                <a:latin typeface="Arial" panose="02020603050405020304" pitchFamily="2"/>
              </a:rPr>
              <a:t>Autonomous Algorithms </a:t>
            </a:r>
          </a:p>
          <a:p>
            <a:pPr marL="0" marR="0" indent="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</a:pPr>
            <a:r>
              <a:rPr lang="en-US" sz="950" spc="30">
                <a:solidFill>
                  <a:srgbClr val="000000"/>
                </a:solidFill>
                <a:latin typeface="Tahoma" panose="02020603050405020304" pitchFamily="2"/>
              </a:rPr>
              <a:t>Enriched Finite Elements (EFEM) </a:t>
            </a:r>
          </a:p>
          <a:p>
            <a:pPr marL="274320" marR="0" indent="0" algn="l">
              <a:lnSpc>
                <a:spcPts val="1200"/>
              </a:lnSpc>
              <a:spcBef>
                <a:spcPts val="120"/>
              </a:spcBef>
              <a:spcAft>
                <a:spcPts val="0"/>
              </a:spcAft>
            </a:pP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Why use EFEM? </a:t>
            </a:r>
            <a:br/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How do they work?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929255" y="2404110"/>
            <a:ext cx="2279650" cy="3105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just">
              <a:lnSpc>
                <a:spcPts val="1200"/>
              </a:lnSpc>
              <a:spcAft>
                <a:spcPts val="80"/>
              </a:spcAft>
            </a:pPr>
            <a:r>
              <a:rPr lang="en-US" sz="850" spc="0">
                <a:solidFill>
                  <a:srgbClr val="3334B3"/>
                </a:solidFill>
                <a:latin typeface="Tahoma" panose="02020603050405020304" pitchFamily="2"/>
              </a:rPr>
              <a:t>Figure:</a:t>
            </a: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 Regions of high ignition parameters correlating to the creation shear bands</a:t>
            </a:r>
            <a:r>
              <a:rPr lang="en-US" sz="850" spc="0" baseline="30000">
                <a:solidFill>
                  <a:srgbClr val="000000"/>
                </a:solidFill>
                <a:latin typeface="Arial" panose="02020603050405020304" pitchFamily="2"/>
              </a:rPr>
              <a:t>6</a:t>
            </a:r>
            <a:r>
              <a:rPr lang="en-US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304800" y="2975610"/>
            <a:ext cx="2773680" cy="1511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1000"/>
              </a:lnSpc>
              <a:spcAft>
                <a:spcPts val="35"/>
              </a:spcAft>
            </a:pPr>
            <a:r>
              <a:rPr lang="en-US" sz="550" spc="20" baseline="30000">
                <a:solidFill>
                  <a:srgbClr val="000000"/>
                </a:solidFill>
                <a:latin typeface="Arial" panose="02020603050405020304" pitchFamily="2"/>
              </a:rPr>
              <a:t>6</a:t>
            </a:r>
            <a:r>
              <a:rPr lang="en-US" sz="800" spc="20">
                <a:solidFill>
                  <a:srgbClr val="000000"/>
                </a:solidFill>
                <a:latin typeface="Arial" panose="02020603050405020304" pitchFamily="2"/>
              </a:rPr>
              <a:t>John Curtis: Modelling High Explosive Violent Reaction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813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25">
                <a:solidFill>
                  <a:srgbClr val="000000"/>
                </a:solidFill>
                <a:latin typeface="Arial" panose="02020603050405020304" pitchFamily="2"/>
              </a:rPr>
              <a:t>6 / 18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231265" y="147320"/>
            <a:ext cx="81089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400" spc="20">
                <a:solidFill>
                  <a:srgbClr val="FFFFFF"/>
                </a:solidFill>
                <a:latin typeface="Arial Narrow" panose="02020603050405020304" pitchFamily="2"/>
              </a:rPr>
              <a:t>nt Problem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73990" y="147320"/>
            <a:ext cx="1045210" cy="2032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400" spc="15">
                <a:solidFill>
                  <a:srgbClr val="FFFFFF"/>
                </a:solidFill>
                <a:latin typeface="Arial Narrow" panose="02020603050405020304" pitchFamily="2"/>
              </a:rPr>
              <a:t>Time-depende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46050" y="524510"/>
            <a:ext cx="3005455" cy="1574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15">
                <a:solidFill>
                  <a:srgbClr val="000000"/>
                </a:solidFill>
                <a:latin typeface="Tahoma" panose="02020603050405020304" pitchFamily="2"/>
              </a:rPr>
              <a:t>Consider heat singularities and mechanical problems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78790" y="737870"/>
            <a:ext cx="2995930" cy="5086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0170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  <a:tabLst>
                <a:tab pos="3017520" algn="r"/>
              </a:tabLs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750" i="1" spc="0">
                <a:solidFill>
                  <a:srgbClr val="000000"/>
                </a:solidFill>
                <a:latin typeface="Arial" panose="02020603050405020304" pitchFamily="2"/>
              </a:rPr>
              <a:t>t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 (A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u) + a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u =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δ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f (u) on Ω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x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[0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T) </a:t>
            </a:r>
          </a:p>
          <a:p>
            <a:pPr marL="0" marR="0" indent="0" algn="l">
              <a:lnSpc>
                <a:spcPts val="1300"/>
              </a:lnSpc>
              <a:spcBef>
                <a:spcPts val="280"/>
              </a:spcBef>
              <a:spcAft>
                <a:spcPts val="95"/>
              </a:spcAft>
            </a:pPr>
            <a:r>
              <a:rPr lang="en-US" sz="950" spc="20">
                <a:solidFill>
                  <a:srgbClr val="000000"/>
                </a:solidFill>
                <a:latin typeface="Tahoma" panose="02020603050405020304" pitchFamily="2"/>
              </a:rPr>
              <a:t>u(x</a:t>
            </a:r>
            <a:r>
              <a:rPr lang="en-US" sz="1150" i="1" spc="2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950" spc="20">
                <a:solidFill>
                  <a:srgbClr val="000000"/>
                </a:solidFill>
                <a:latin typeface="Tahoma" panose="02020603050405020304" pitchFamily="2"/>
              </a:rPr>
              <a:t>0) = u</a:t>
            </a:r>
            <a:r>
              <a:rPr lang="en-US" sz="750" i="1" spc="20">
                <a:solidFill>
                  <a:srgbClr val="000000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696335" y="1279525"/>
            <a:ext cx="41910" cy="692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304800" y="681990"/>
            <a:ext cx="143510" cy="7594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841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⎧ </a:t>
            </a:r>
          </a:p>
          <a:p>
            <a:pPr marL="0" marR="0" indent="0" algn="r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spc="200">
                <a:solidFill>
                  <a:srgbClr val="000000"/>
                </a:solidFill>
                <a:latin typeface="Symbol" panose="02020603050405020304" pitchFamily="2"/>
              </a:rPr>
              <a:t>⎨⎪ </a:t>
            </a:r>
          </a:p>
          <a:p>
            <a:pPr marL="0" marR="0" indent="0" algn="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spc="200">
                <a:solidFill>
                  <a:srgbClr val="000000"/>
                </a:solidFill>
                <a:latin typeface="Symbol" panose="02020603050405020304" pitchFamily="2"/>
              </a:rPr>
              <a:t>⎪⎩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448310" y="1257300"/>
            <a:ext cx="3169920" cy="1987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0" algn="l">
              <a:lnSpc>
                <a:spcPts val="1300"/>
              </a:lnSpc>
              <a:spcAft>
                <a:spcPts val="125"/>
              </a:spcAft>
              <a:tabLst>
                <a:tab pos="2240280" algn="l"/>
              </a:tabLs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u(x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t) = 0 on Γ</a:t>
            </a:r>
            <a:r>
              <a:rPr lang="en-US" sz="750" i="1" spc="0">
                <a:solidFill>
                  <a:srgbClr val="000000"/>
                </a:solidFill>
                <a:latin typeface="Arial" panose="02020603050405020304" pitchFamily="2"/>
              </a:rPr>
              <a:t>D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277495" y="1621790"/>
            <a:ext cx="2767330" cy="3683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670" rIns="0" bIns="0" anchor="t"/>
          <a:lstStyle/>
          <a:p>
            <a:pPr marL="0" marR="0" indent="0" algn="just">
              <a:lnSpc>
                <a:spcPts val="1200"/>
              </a:lnSpc>
              <a:spcAft>
                <a:spcPts val="21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Weak Formulation - multiply by a test function, v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E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H</a:t>
            </a:r>
            <a:r>
              <a:rPr lang="en-US" sz="750" i="1" spc="0">
                <a:solidFill>
                  <a:srgbClr val="000000"/>
                </a:solidFill>
                <a:latin typeface="Arial" panose="02020603050405020304" pitchFamily="2"/>
              </a:rPr>
              <a:t>1Γ</a:t>
            </a:r>
            <a:r>
              <a:rPr lang="en-US" sz="600" i="1" spc="0">
                <a:solidFill>
                  <a:srgbClr val="000000"/>
                </a:solidFill>
                <a:latin typeface="Arial" panose="02020603050405020304" pitchFamily="2"/>
              </a:rPr>
              <a:t>D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(Ω), and integrate: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687445" y="2453005"/>
            <a:ext cx="62230" cy="692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3715385" y="2522220"/>
            <a:ext cx="2026920" cy="946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0" algn="l">
              <a:lnSpc>
                <a:spcPts val="600"/>
              </a:lnSpc>
              <a:spcAft>
                <a:spcPts val="65"/>
              </a:spcAft>
              <a:tabLst>
                <a:tab pos="411480" algn="l"/>
                <a:tab pos="777240" algn="l"/>
                <a:tab pos="1188720" algn="l"/>
                <a:tab pos="1554480" algn="l"/>
                <a:tab pos="2057400" algn="r"/>
              </a:tabLst>
            </a:pPr>
            <a:r>
              <a:rPr lang="en-US" sz="45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i-2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i-1 </a:t>
            </a: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50" spc="0" baseline="-25000">
                <a:solidFill>
                  <a:srgbClr val="252525"/>
                </a:solidFill>
                <a:latin typeface="Arial" panose="02020603050405020304" pitchFamily="2"/>
              </a:rPr>
              <a:t>i</a:t>
            </a:r>
            <a:r>
              <a:rPr lang="en-US" sz="100" spc="0" baseline="30000">
                <a:solidFill>
                  <a:srgbClr val="252525"/>
                </a:solidFill>
                <a:latin typeface="Arial" panose="02020603050405020304" pitchFamily="2"/>
              </a:rPr>
              <a:t> </a:t>
            </a:r>
            <a:r>
              <a:rPr lang="en-US" sz="45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i+1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i+2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i+3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557530" y="2348230"/>
            <a:ext cx="3008630" cy="7639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900" spc="20">
                <a:solidFill>
                  <a:srgbClr val="000000"/>
                </a:solidFill>
                <a:latin typeface="Tahoma" panose="02020603050405020304" pitchFamily="2"/>
              </a:rPr>
              <a:t>Triangulate Ω </a:t>
            </a:r>
          </a:p>
          <a:p>
            <a:pPr marL="0" marR="0" indent="0" algn="l">
              <a:lnSpc>
                <a:spcPts val="700"/>
              </a:lnSpc>
              <a:spcBef>
                <a:spcPts val="70"/>
              </a:spcBef>
              <a:spcAft>
                <a:spcPts val="0"/>
              </a:spcAft>
            </a:pPr>
            <a:r>
              <a:rPr lang="en-US" sz="900" spc="20">
                <a:solidFill>
                  <a:srgbClr val="000000"/>
                </a:solidFill>
                <a:latin typeface="Tahoma" panose="02020603050405020304" pitchFamily="2"/>
              </a:rPr>
              <a:t>Piecewise linear functions on the triangulation, H</a:t>
            </a:r>
            <a:r>
              <a:rPr lang="en-US" sz="700" i="1" spc="20">
                <a:solidFill>
                  <a:srgbClr val="000000"/>
                </a:solidFill>
                <a:latin typeface="Arial" panose="02020603050405020304" pitchFamily="2"/>
              </a:rPr>
              <a:t>h </a:t>
            </a:r>
          </a:p>
          <a:p>
            <a:pPr marL="246888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( </a:t>
            </a:r>
          </a:p>
          <a:p>
            <a:pPr marL="256032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15">
                <a:solidFill>
                  <a:srgbClr val="000000"/>
                </a:solidFill>
                <a:latin typeface="Tahoma" panose="02020603050405020304" pitchFamily="2"/>
              </a:rPr>
              <a:t>1</a:t>
            </a:r>
            <a:r>
              <a:rPr lang="en-US" sz="1050" i="1" spc="1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900" spc="15">
                <a:solidFill>
                  <a:srgbClr val="000000"/>
                </a:solidFill>
                <a:latin typeface="Tahoma" panose="02020603050405020304" pitchFamily="2"/>
              </a:rPr>
              <a:t>i = j </a:t>
            </a:r>
          </a:p>
          <a:p>
            <a:pPr marL="0" marR="0" indent="0" algn="l"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30">
                <a:solidFill>
                  <a:srgbClr val="000000"/>
                </a:solidFill>
                <a:latin typeface="Tahoma" panose="02020603050405020304" pitchFamily="2"/>
              </a:rPr>
              <a:t>Continuous basis function in H</a:t>
            </a:r>
            <a:r>
              <a:rPr lang="en-US" sz="700" i="1" spc="30">
                <a:solidFill>
                  <a:srgbClr val="000000"/>
                </a:solidFill>
                <a:latin typeface="Arial" panose="02020603050405020304" pitchFamily="2"/>
              </a:rPr>
              <a:t>h </a:t>
            </a:r>
            <a:r>
              <a:rPr lang="en-US" sz="900" spc="30">
                <a:solidFill>
                  <a:srgbClr val="000000"/>
                </a:solidFill>
                <a:latin typeface="Tahoma" panose="02020603050405020304" pitchFamily="2"/>
              </a:rPr>
              <a:t>given by Λ</a:t>
            </a:r>
            <a:r>
              <a:rPr lang="en-US" sz="700" i="1" spc="30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900" spc="30">
                <a:solidFill>
                  <a:srgbClr val="000000"/>
                </a:solidFill>
                <a:latin typeface="Tahoma" panose="02020603050405020304" pitchFamily="2"/>
              </a:rPr>
              <a:t>= </a:t>
            </a:r>
          </a:p>
          <a:p>
            <a:pPr marL="2560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-40">
                <a:solidFill>
                  <a:srgbClr val="000000"/>
                </a:solidFill>
                <a:latin typeface="Tahoma" panose="02020603050405020304" pitchFamily="2"/>
              </a:rPr>
              <a:t>0</a:t>
            </a:r>
            <a:r>
              <a:rPr lang="en-US" sz="1050" i="1" spc="-4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900" spc="-40">
                <a:solidFill>
                  <a:srgbClr val="000000"/>
                </a:solidFill>
                <a:latin typeface="Tahoma" panose="02020603050405020304" pitchFamily="2"/>
              </a:rPr>
              <a:t>i =</a:t>
            </a:r>
            <a:r>
              <a:rPr lang="en-US" sz="1200" spc="-40">
                <a:solidFill>
                  <a:srgbClr val="000000"/>
                </a:solidFill>
                <a:latin typeface="Symbol" panose="02020603050405020304" pitchFamily="2"/>
              </a:rPr>
              <a:t>6</a:t>
            </a:r>
            <a:r>
              <a:rPr lang="en-US" sz="900" spc="-40">
                <a:solidFill>
                  <a:srgbClr val="000000"/>
                </a:solidFill>
                <a:latin typeface="Tahoma" panose="02020603050405020304" pitchFamily="2"/>
              </a:rPr>
              <a:t> j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813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25">
                <a:solidFill>
                  <a:srgbClr val="000000"/>
                </a:solidFill>
                <a:latin typeface="Arial" panose="02020603050405020304" pitchFamily="2"/>
              </a:rPr>
              <a:t>7 / 18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3642360" y="1868170"/>
            <a:ext cx="59690" cy="127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12065" bIns="0" anchor="t"/>
          <a:lstStyle/>
          <a:p>
            <a:pPr marL="0" marR="0" indent="0" algn="l">
              <a:lnSpc>
                <a:spcPts val="300"/>
              </a:lnSpc>
              <a:spcAft>
                <a:spcPts val="0"/>
              </a:spcAft>
            </a:pP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j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722630" y="1990090"/>
            <a:ext cx="2727960" cy="1955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700" i="1" spc="-5">
                <a:solidFill>
                  <a:srgbClr val="000000"/>
                </a:solidFill>
                <a:latin typeface="Arial" panose="02020603050405020304" pitchFamily="2"/>
              </a:rPr>
              <a:t>t</a:t>
            </a: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vdx + A </a:t>
            </a:r>
            <a:r>
              <a:rPr lang="en-US" sz="1200" spc="-5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600" i="1" spc="-5">
                <a:solidFill>
                  <a:srgbClr val="000000"/>
                </a:solidFill>
                <a:latin typeface="Tahoma" panose="02020603050405020304" pitchFamily="2"/>
              </a:rPr>
              <a:t>c2 </a:t>
            </a:r>
            <a:r>
              <a:rPr lang="en-US" sz="1100" spc="-5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u </a:t>
            </a:r>
            <a:r>
              <a:rPr lang="en-US" sz="1200" spc="-5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1100" spc="-5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udx + a </a:t>
            </a:r>
            <a:r>
              <a:rPr lang="en-US" sz="1200" spc="-5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600" i="1" spc="-5">
                <a:solidFill>
                  <a:srgbClr val="000000"/>
                </a:solidFill>
                <a:latin typeface="Tahoma" panose="02020603050405020304" pitchFamily="2"/>
              </a:rPr>
              <a:t>c2 </a:t>
            </a:r>
            <a:r>
              <a:rPr lang="en-US" sz="1100" spc="-5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uvdx = </a:t>
            </a:r>
            <a:r>
              <a:rPr lang="en-US" sz="1050" i="1" spc="-5">
                <a:solidFill>
                  <a:srgbClr val="000000"/>
                </a:solidFill>
                <a:latin typeface="Arial" panose="02020603050405020304" pitchFamily="2"/>
              </a:rPr>
              <a:t>δ </a:t>
            </a:r>
            <a:r>
              <a:rPr lang="en-US" sz="1200" spc="-5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600" i="1" spc="-5">
                <a:solidFill>
                  <a:srgbClr val="000000"/>
                </a:solidFill>
                <a:latin typeface="Tahoma" panose="02020603050405020304" pitchFamily="2"/>
              </a:rPr>
              <a:t>c2 </a:t>
            </a: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fvdx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289560" y="2185670"/>
            <a:ext cx="1618615" cy="1358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950" spc="10">
                <a:solidFill>
                  <a:srgbClr val="000000"/>
                </a:solidFill>
                <a:latin typeface="Tahoma" panose="02020603050405020304" pitchFamily="2"/>
              </a:rPr>
              <a:t>Discretisation of the domain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497840" y="1990090"/>
            <a:ext cx="224790" cy="1955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900"/>
              </a:lnSpc>
              <a:spcAft>
                <a:spcPts val="0"/>
              </a:spcAft>
            </a:pPr>
            <a:r>
              <a:rPr lang="en-US" sz="1200" spc="0" baseline="-2500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100" spc="0">
                <a:solidFill>
                  <a:srgbClr val="000000"/>
                </a:solidFill>
                <a:latin typeface="Symbol" panose="02020603050405020304" pitchFamily="2"/>
              </a:rPr>
              <a:t> </a:t>
            </a:r>
          </a:p>
          <a:p>
            <a:pPr marL="0" marR="0" indent="0" algn="r">
              <a:lnSpc>
                <a:spcPts val="500"/>
              </a:lnSpc>
              <a:spcBef>
                <a:spcPts val="0"/>
              </a:spcBef>
              <a:spcAft>
                <a:spcPts val="230"/>
              </a:spcAft>
            </a:pPr>
            <a:r>
              <a:rPr lang="en-US" sz="600" i="1" spc="175">
                <a:solidFill>
                  <a:srgbClr val="000000"/>
                </a:solidFill>
                <a:latin typeface="Tahoma" panose="02020603050405020304" pitchFamily="2"/>
              </a:rPr>
              <a:t>c2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51130"/>
            <a:ext cx="160909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20">
                <a:solidFill>
                  <a:srgbClr val="FFFFFF"/>
                </a:solidFill>
                <a:latin typeface="Arial Narrow" panose="02020603050405020304" pitchFamily="2"/>
              </a:rPr>
              <a:t>Using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801745" y="885825"/>
            <a:ext cx="34925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77495" y="1051560"/>
            <a:ext cx="3173095" cy="13703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30">
                <a:solidFill>
                  <a:srgbClr val="000000"/>
                </a:solidFill>
                <a:latin typeface="Tahoma" panose="02020603050405020304" pitchFamily="2"/>
              </a:rPr>
              <a:t>Weak formulation: </a:t>
            </a:r>
          </a:p>
          <a:p>
            <a:pPr marL="0" marR="0" indent="0" algn="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00" i="1" spc="40">
                <a:solidFill>
                  <a:srgbClr val="000000"/>
                </a:solidFill>
                <a:latin typeface="Arial" panose="02020603050405020304" pitchFamily="2"/>
              </a:rPr>
              <a:t>Ω 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750" spc="40">
                <a:solidFill>
                  <a:srgbClr val="000000"/>
                </a:solidFill>
                <a:latin typeface="Arial" panose="02020603050405020304" pitchFamily="2"/>
              </a:rPr>
              <a:t>t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vdx + A 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00" i="1" spc="40">
                <a:solidFill>
                  <a:srgbClr val="000000"/>
                </a:solidFill>
                <a:latin typeface="Arial" panose="02020603050405020304" pitchFamily="2"/>
              </a:rPr>
              <a:t>Ω 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∇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u 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· ∇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udx + </a:t>
            </a:r>
            <a:r>
              <a:rPr lang="en-US" sz="900" u="sng" spc="40">
                <a:solidFill>
                  <a:srgbClr val="000000"/>
                </a:solidFill>
                <a:latin typeface="Tahoma" panose="02020603050405020304" pitchFamily="2"/>
              </a:rPr>
              <a:t>a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 f</a:t>
            </a:r>
            <a:r>
              <a:rPr lang="en-US" sz="700" i="1" spc="40">
                <a:solidFill>
                  <a:srgbClr val="000000"/>
                </a:solidFill>
                <a:latin typeface="Arial" panose="02020603050405020304" pitchFamily="2"/>
              </a:rPr>
              <a:t>Ω 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∇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uvdx = </a:t>
            </a:r>
            <a:r>
              <a:rPr lang="en-US" sz="900" spc="40">
                <a:solidFill>
                  <a:srgbClr val="000000"/>
                </a:solidFill>
                <a:latin typeface="Arial" panose="02020603050405020304" pitchFamily="2"/>
              </a:rPr>
              <a:t>δ 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00" i="1" spc="40">
                <a:solidFill>
                  <a:srgbClr val="000000"/>
                </a:solidFill>
                <a:latin typeface="Arial" panose="02020603050405020304" pitchFamily="2"/>
              </a:rPr>
              <a:t>Ω 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fvdx </a:t>
            </a:r>
          </a:p>
          <a:p>
            <a:pPr marL="0" marR="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65">
                <a:solidFill>
                  <a:srgbClr val="000000"/>
                </a:solidFill>
                <a:latin typeface="Tahoma" panose="02020603050405020304" pitchFamily="2"/>
              </a:rPr>
              <a:t>Choose v = Λ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50" spc="65">
                <a:solidFill>
                  <a:srgbClr val="000000"/>
                </a:solidFill>
                <a:latin typeface="Arial" panose="02020603050405020304" pitchFamily="2"/>
              </a:rPr>
              <a:t>,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j </a:t>
            </a:r>
            <a:r>
              <a:rPr lang="en-US" sz="950" spc="65">
                <a:solidFill>
                  <a:srgbClr val="000000"/>
                </a:solidFill>
                <a:latin typeface="Tahoma" panose="02020603050405020304" pitchFamily="2"/>
              </a:rPr>
              <a:t>and u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h </a:t>
            </a:r>
            <a:r>
              <a:rPr lang="en-US" sz="950" spc="65">
                <a:solidFill>
                  <a:srgbClr val="000000"/>
                </a:solidFill>
                <a:latin typeface="Tahoma" panose="02020603050405020304" pitchFamily="2"/>
              </a:rPr>
              <a:t>= </a:t>
            </a:r>
            <a:r>
              <a:rPr lang="en-US" sz="1200" spc="65">
                <a:solidFill>
                  <a:srgbClr val="000000"/>
                </a:solidFill>
                <a:latin typeface="Symbol" panose="02020603050405020304" pitchFamily="2"/>
              </a:rPr>
              <a:t>&gt;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50" spc="65">
                <a:solidFill>
                  <a:srgbClr val="000000"/>
                </a:solidFill>
                <a:latin typeface="Arial" panose="02020603050405020304" pitchFamily="2"/>
              </a:rPr>
              <a:t>,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j </a:t>
            </a:r>
            <a:r>
              <a:rPr lang="en-US" sz="950" spc="65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h</a:t>
            </a:r>
            <a:r>
              <a:rPr lang="en-US" sz="600" spc="6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,</a:t>
            </a:r>
            <a:r>
              <a:rPr lang="en-US" sz="600" spc="65">
                <a:solidFill>
                  <a:srgbClr val="000000"/>
                </a:solidFill>
                <a:latin typeface="Arial" panose="02020603050405020304" pitchFamily="2"/>
              </a:rPr>
              <a:t>j</a:t>
            </a:r>
            <a:r>
              <a:rPr lang="en-US" sz="950" spc="65">
                <a:solidFill>
                  <a:srgbClr val="000000"/>
                </a:solidFill>
                <a:latin typeface="Tahoma" panose="02020603050405020304" pitchFamily="2"/>
              </a:rPr>
              <a:t>Λ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50" spc="65">
                <a:solidFill>
                  <a:srgbClr val="000000"/>
                </a:solidFill>
                <a:latin typeface="Arial" panose="02020603050405020304" pitchFamily="2"/>
              </a:rPr>
              <a:t>,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j </a:t>
            </a:r>
          </a:p>
          <a:p>
            <a:pPr marL="0" marR="0" indent="0" algn="l">
              <a:lnSpc>
                <a:spcPts val="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25">
                <a:solidFill>
                  <a:srgbClr val="000000"/>
                </a:solidFill>
                <a:latin typeface="Tahoma" panose="02020603050405020304" pitchFamily="2"/>
              </a:rPr>
              <a:t>Leads to a linear system: </a:t>
            </a:r>
          </a:p>
          <a:p>
            <a:pPr marL="274320" marR="0" indent="0" algn="l">
              <a:lnSpc>
                <a:spcPts val="1900"/>
              </a:lnSpc>
              <a:spcBef>
                <a:spcPts val="110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(Δt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A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+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+ Δt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C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)u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n</a:t>
            </a:r>
            <a:r>
              <a:rPr lang="en-US" sz="700" i="1" spc="0">
                <a:solidFill>
                  <a:srgbClr val="000000"/>
                </a:solidFill>
                <a:latin typeface="Arial" panose="02020603050405020304" pitchFamily="2"/>
              </a:rPr>
              <a:t>+1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=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 f (u</a:t>
            </a:r>
            <a:r>
              <a:rPr lang="en-US" sz="950" spc="0" baseline="-25000">
                <a:solidFill>
                  <a:srgbClr val="000000"/>
                </a:solidFill>
                <a:latin typeface="Arial" panose="02020603050405020304" pitchFamily="2"/>
              </a:rPr>
              <a:t>n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) +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 u</a:t>
            </a:r>
            <a:r>
              <a:rPr lang="en-US" sz="950" spc="0" baseline="-25000">
                <a:solidFill>
                  <a:srgbClr val="000000"/>
                </a:solidFill>
                <a:latin typeface="Arial" panose="02020603050405020304" pitchFamily="2"/>
              </a:rPr>
              <a:t>n</a:t>
            </a:r>
            <a:r>
              <a:rPr lang="en-US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  <a:p>
            <a:pPr marL="548640" marR="0" indent="0" algn="l">
              <a:lnSpc>
                <a:spcPts val="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i="1" spc="30">
                <a:solidFill>
                  <a:srgbClr val="000000"/>
                </a:solidFill>
                <a:latin typeface="Arial" panose="02020603050405020304" pitchFamily="2"/>
              </a:rPr>
              <a:t>A </a:t>
            </a:r>
            <a:r>
              <a:rPr lang="en-US" sz="800" spc="30">
                <a:solidFill>
                  <a:srgbClr val="000000"/>
                </a:solidFill>
                <a:latin typeface="Arial" panose="02020603050405020304" pitchFamily="2"/>
              </a:rPr>
              <a:t>- Stiffness Matrix </a:t>
            </a:r>
          </a:p>
          <a:p>
            <a:pPr marL="548640" marR="0" indent="0" algn="l">
              <a:lnSpc>
                <a:spcPts val="1000"/>
              </a:lnSpc>
              <a:spcBef>
                <a:spcPts val="35"/>
              </a:spcBef>
              <a:spcAft>
                <a:spcPts val="0"/>
              </a:spcAft>
            </a:pPr>
            <a:r>
              <a:rPr lang="en-US" sz="1000" i="1" spc="45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800" spc="45">
                <a:solidFill>
                  <a:srgbClr val="000000"/>
                </a:solidFill>
                <a:latin typeface="Arial" panose="02020603050405020304" pitchFamily="2"/>
              </a:rPr>
              <a:t>- Mass Matrix </a:t>
            </a:r>
          </a:p>
          <a:p>
            <a:pPr marL="548640" marR="0" indent="0" algn="l">
              <a:lnSpc>
                <a:spcPts val="1000"/>
              </a:lnSpc>
              <a:spcBef>
                <a:spcPts val="70"/>
              </a:spcBef>
              <a:spcAft>
                <a:spcPts val="0"/>
              </a:spcAft>
            </a:pPr>
            <a:r>
              <a:rPr lang="en-US" sz="950" i="1" spc="35">
                <a:solidFill>
                  <a:srgbClr val="000000"/>
                </a:solidFill>
                <a:latin typeface="Arial" panose="02020603050405020304" pitchFamily="2"/>
              </a:rPr>
              <a:t>f </a:t>
            </a:r>
            <a:r>
              <a:rPr lang="en-US" sz="800" spc="35">
                <a:solidFill>
                  <a:srgbClr val="000000"/>
                </a:solidFill>
                <a:latin typeface="Arial" panose="02020603050405020304" pitchFamily="2"/>
              </a:rPr>
              <a:t>- Load Vectors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3728720" y="103251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0.9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728720" y="117856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0.8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3728720" y="1327785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0.7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3728720" y="147447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0.6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728720" y="162052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0.5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728720" y="176657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0.4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3728720" y="1913255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0.3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3728720" y="206248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0.2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3736340" y="2208530"/>
            <a:ext cx="13208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-30">
                <a:solidFill>
                  <a:srgbClr val="252525"/>
                </a:solidFill>
                <a:latin typeface="Arial" panose="02020603050405020304" pitchFamily="2"/>
              </a:rPr>
              <a:t>0.1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3790950" y="2355215"/>
            <a:ext cx="4953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3840480" y="2496820"/>
            <a:ext cx="1414145" cy="654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70">
                <a:solidFill>
                  <a:srgbClr val="252525"/>
                </a:solidFill>
                <a:latin typeface="Arial" panose="02020603050405020304" pitchFamily="2"/>
              </a:rPr>
              <a:t>0 0.1 0.2 0.3 0.4 0.5 0.6 0.7 0.8 0.9 1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813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25">
                <a:solidFill>
                  <a:srgbClr val="000000"/>
                </a:solidFill>
                <a:latin typeface="Arial" panose="02020603050405020304" pitchFamily="2"/>
              </a:rPr>
              <a:t>8 / 18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82880" y="147320"/>
            <a:ext cx="3227705" cy="2032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400" spc="65">
                <a:solidFill>
                  <a:srgbClr val="FFFFFF"/>
                </a:solidFill>
                <a:latin typeface="Arial Narrow" panose="02020603050405020304" pitchFamily="2"/>
              </a:rPr>
              <a:t>Finite Element Approximation and Blow-Up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813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30">
                <a:solidFill>
                  <a:srgbClr val="000000"/>
                </a:solidFill>
                <a:latin typeface="Arial" panose="02020603050405020304" pitchFamily="2"/>
              </a:rPr>
              <a:t>9 / 18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138930" y="2740025"/>
            <a:ext cx="1579245" cy="36004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5760720" cy="2292350"/>
        </p:xfrm>
        <a:graphic>
          <a:graphicData uri="http://schemas.openxmlformats.org/drawingml/2006/table">
            <a:tbl>
              <a:tblPr/>
              <a:tblGrid>
                <a:gridCol w="5760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997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600"/>
                        </a:lnSpc>
                        <a:spcBef>
                          <a:spcPts val="5440"/>
                        </a:spcBef>
                        <a:spcAft>
                          <a:spcPts val="1415"/>
                        </a:spcAft>
                      </a:pPr>
                      <a:r>
                        <a:rPr lang="en-US" sz="1400" spc="0">
                          <a:solidFill>
                            <a:srgbClr val="FFFFFF"/>
                          </a:solidFill>
                          <a:latin typeface="Arial Narrow" panose="02020603050405020304" pitchFamily="2"/>
                        </a:rPr>
                        <a:t>Efficient Space-Time Finite Elements for Thermo-Mechanical Problems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3175" cmpd="dbl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7D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58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100"/>
                        </a:lnSpc>
                        <a:spcBef>
                          <a:spcPts val="1675"/>
                        </a:spcBef>
                        <a:spcAft>
                          <a:spcPts val="0"/>
                        </a:spcAft>
                      </a:pPr>
                      <a:r>
                        <a:rPr lang="en-US" sz="950" spc="0">
                          <a:solidFill>
                            <a:srgbClr val="000000"/>
                          </a:solidFill>
                          <a:latin typeface="Tahoma" panose="02020603050405020304" pitchFamily="2"/>
                        </a:rPr>
                        <a:t>Kieran Quaine</a:t>
                      </a:r>
                      <a:r>
                        <a:rPr lang="en-US" sz="950" spc="0" baseline="300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1,2</a:t>
                      </a:r>
                      <a:r>
                        <a:rPr lang="en-US" sz="1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F1E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941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490"/>
                        </a:spcAft>
                      </a:pPr>
                      <a:r>
                        <a:rPr lang="en-US" sz="850" spc="0">
                          <a:solidFill>
                            <a:srgbClr val="000000"/>
                          </a:solidFill>
                          <a:latin typeface="Tahoma" panose="02020603050405020304" pitchFamily="2"/>
                        </a:rPr>
                        <a:t>Heiko Gimperlein</a:t>
                      </a:r>
                      <a:r>
                        <a:rPr lang="en-US" sz="850" spc="0" baseline="300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</a:t>
                      </a:r>
                      <a:r>
                        <a:rPr lang="en-US" sz="850" spc="0">
                          <a:solidFill>
                            <a:srgbClr val="000000"/>
                          </a:solidFill>
                          <a:latin typeface="Tahoma" panose="02020603050405020304" pitchFamily="2"/>
                        </a:rPr>
                        <a:t>, Andrew Lacey</a:t>
                      </a:r>
                      <a:r>
                        <a:rPr lang="en-US" sz="850" spc="0" baseline="300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</a:t>
                      </a:r>
                      <a:r>
                        <a:rPr lang="en-US" sz="850" spc="0">
                          <a:solidFill>
                            <a:srgbClr val="000000"/>
                          </a:solidFill>
                          <a:latin typeface="Tahoma" panose="02020603050405020304" pitchFamily="2"/>
                        </a:rPr>
                        <a:t>, John Curtis</a:t>
                      </a:r>
                      <a:r>
                        <a:rPr lang="en-US" sz="850" spc="0" baseline="300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3,4</a:t>
                      </a:r>
                      <a:r>
                        <a:rPr lang="en-US" sz="1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F1E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03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100"/>
                        </a:lnSpc>
                        <a:spcBef>
                          <a:spcPts val="1580"/>
                        </a:spcBef>
                        <a:spcAft>
                          <a:spcPts val="1175"/>
                        </a:spcAft>
                      </a:pPr>
                      <a:r>
                        <a:rPr lang="en-US" sz="950" spc="0">
                          <a:solidFill>
                            <a:srgbClr val="000000"/>
                          </a:solidFill>
                          <a:latin typeface="Tahoma" panose="02020603050405020304" pitchFamily="2"/>
                        </a:rPr>
                        <a:t>November 10, 2020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F1E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" y="2526030"/>
          <a:ext cx="5623560" cy="693420"/>
        </p:xfrm>
        <a:graphic>
          <a:graphicData uri="http://schemas.openxmlformats.org/drawingml/2006/table">
            <a:tbl>
              <a:tblPr/>
              <a:tblGrid>
                <a:gridCol w="1831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0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7690">
                <a:tc rowSpan="2" gridSpan="2">
                  <a:txBody>
                    <a:bodyPr/>
                    <a:lstStyle/>
                    <a:p>
                      <a:pPr marL="182880" marR="0" indent="0" algn="l">
                        <a:lnSpc>
                          <a:spcPts val="11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en-US" sz="600" spc="0" baseline="300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</a:t>
                      </a:r>
                      <a:r>
                        <a:rPr lang="en-US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School of Mathematics, University of Edinburgh </a:t>
                      </a:r>
                      <a:br/>
                      <a:r>
                        <a:rPr lang="en-US" sz="600" spc="0" baseline="300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</a:t>
                      </a:r>
                      <a:r>
                        <a:rPr lang="en-US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Department of Mathematics, Heriot-Watt University </a:t>
                      </a:r>
                      <a:br/>
                      <a:r>
                        <a:rPr lang="en-US" sz="600" spc="0" baseline="300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</a:t>
                      </a:r>
                      <a:r>
                        <a:rPr lang="en-US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Atomic Weapons Establishment plc </a:t>
                      </a:r>
                    </a:p>
                    <a:p>
                      <a:pPr marL="182880" marR="0" indent="0" algn="l">
                        <a:lnSpc>
                          <a:spcPts val="1000"/>
                        </a:lnSpc>
                        <a:spcBef>
                          <a:spcPts val="120"/>
                        </a:spcBef>
                        <a:spcAft>
                          <a:spcPts val="835"/>
                        </a:spcAft>
                      </a:pPr>
                      <a:r>
                        <a:rPr lang="en-US" sz="600" spc="0" baseline="300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</a:t>
                      </a:r>
                      <a:r>
                        <a:rPr lang="en-US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Department of Mathematics, University College London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635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730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225" indent="0" algn="r">
                        <a:lnSpc>
                          <a:spcPts val="7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 / 18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41675"/>
          </a:xfrm>
          <a:prstGeom prst="rect">
            <a:avLst/>
          </a:prstGeom>
          <a:solidFill>
            <a:srgbClr val="FB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5915" cy="120650"/>
          </a:xfrm>
          <a:prstGeom prst="rect">
            <a:avLst/>
          </a:prstGeom>
          <a:solidFill>
            <a:srgbClr val="FFFFF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4167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66370" y="151765"/>
            <a:ext cx="2597785" cy="2012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50">
                <a:solidFill>
                  <a:srgbClr val="FFFFFF"/>
                </a:solidFill>
                <a:latin typeface="Arial Narrow" panose="02020603050405020304" pitchFamily="2"/>
              </a:rPr>
              <a:t>Why Use 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670685" y="2450465"/>
            <a:ext cx="2423160" cy="177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0" algn="ctr">
              <a:lnSpc>
                <a:spcPts val="1100"/>
              </a:lnSpc>
              <a:spcAft>
                <a:spcPts val="135"/>
              </a:spcAft>
            </a:pPr>
            <a:r>
              <a:rPr lang="en-US" sz="800" b="1" spc="0">
                <a:solidFill>
                  <a:srgbClr val="3333B2"/>
                </a:solidFill>
                <a:latin typeface="Tahoma" panose="02020603050405020304" pitchFamily="2"/>
              </a:rPr>
              <a:t>Figure:</a:t>
            </a:r>
            <a:r>
              <a:rPr lang="en-US" sz="800" b="1" spc="0">
                <a:solidFill>
                  <a:srgbClr val="000000"/>
                </a:solidFill>
                <a:latin typeface="Tahoma" panose="02020603050405020304" pitchFamily="2"/>
              </a:rPr>
              <a:t> Photograph of shear bands in EDC37</a:t>
            </a:r>
            <a:r>
              <a:rPr lang="en-US" sz="800" b="1" spc="0" baseline="30000">
                <a:solidFill>
                  <a:srgbClr val="000000"/>
                </a:solidFill>
                <a:latin typeface="Arial" panose="02020603050405020304" pitchFamily="2"/>
              </a:rPr>
              <a:t>6</a:t>
            </a:r>
            <a:r>
              <a:rPr lang="en-US" sz="100" b="1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03530" y="2832100"/>
            <a:ext cx="2410460" cy="2851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20" rIns="0" bIns="0" anchor="t"/>
          <a:lstStyle/>
          <a:p>
            <a:pPr marL="45720" marR="0" indent="0" algn="just">
              <a:lnSpc>
                <a:spcPts val="1100"/>
              </a:lnSpc>
              <a:spcAft>
                <a:spcPts val="0"/>
              </a:spcAft>
            </a:pPr>
            <a:r>
              <a:rPr lang="en-US" sz="600" b="1" spc="0" baseline="30000">
                <a:solidFill>
                  <a:srgbClr val="000000"/>
                </a:solidFill>
                <a:latin typeface="Arial" panose="02020603050405020304" pitchFamily="2"/>
              </a:rPr>
              <a:t>6</a:t>
            </a:r>
            <a:r>
              <a:rPr lang="en-US" sz="800" b="1" spc="0">
                <a:solidFill>
                  <a:srgbClr val="000000"/>
                </a:solidFill>
                <a:latin typeface="Arial" panose="02020603050405020304" pitchFamily="2"/>
              </a:rPr>
              <a:t>John Curtis: Modelling of the Effects of Friction and Compression on Explosives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382260" y="3115310"/>
            <a:ext cx="358140" cy="1060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10">
                <a:solidFill>
                  <a:srgbClr val="000000"/>
                </a:solidFill>
                <a:latin typeface="Arial" panose="02020603050405020304" pitchFamily="2"/>
              </a:rPr>
              <a:t>10 / 18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B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3035"/>
            <a:ext cx="1862455" cy="197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spc="70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24230"/>
            <a:ext cx="572770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240"/>
              </a:spcAft>
            </a:pPr>
            <a:r>
              <a:rPr lang="en-US" sz="900" b="1" u="sng" spc="-45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-45">
                <a:solidFill>
                  <a:srgbClr val="FFFFFF"/>
                </a:solidFill>
                <a:latin typeface="Tahoma" panose="02020603050405020304" pitchFamily="2"/>
              </a:rPr>
              <a:t>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578860" y="885825"/>
            <a:ext cx="3556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16535" y="1029335"/>
            <a:ext cx="2474595" cy="1540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700" spc="35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200"/>
              </a:lnSpc>
              <a:spcBef>
                <a:spcPts val="420"/>
              </a:spcBef>
              <a:spcAft>
                <a:spcPts val="0"/>
              </a:spcAft>
            </a:pPr>
            <a:r>
              <a:rPr lang="en-US" sz="700" spc="40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50"/>
              </a:spcBef>
              <a:spcAft>
                <a:spcPts val="0"/>
              </a:spcAft>
            </a:pPr>
            <a:r>
              <a:rPr lang="en-US" sz="700" spc="20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20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65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700" spc="45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700" spc="35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390"/>
              </a:spcBef>
              <a:spcAft>
                <a:spcPts val="165"/>
              </a:spcAft>
            </a:pPr>
            <a:r>
              <a:rPr lang="en-US" sz="700" spc="55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850" b="1" spc="55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506470" y="103251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0.9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3506470" y="117856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0.8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3506470" y="1327785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0.7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506470" y="147447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0.6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506470" y="162052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0.5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3506470" y="176657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0.4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3506470" y="1913255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0.3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3506470" y="206248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0.2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3514090" y="2208530"/>
            <a:ext cx="131445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-30">
                <a:solidFill>
                  <a:srgbClr val="252525"/>
                </a:solidFill>
                <a:latin typeface="Arial" panose="02020603050405020304" pitchFamily="2"/>
              </a:rPr>
              <a:t>0.1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3568700" y="2355215"/>
            <a:ext cx="4953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3618230" y="2496820"/>
            <a:ext cx="1414145" cy="654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70">
                <a:solidFill>
                  <a:srgbClr val="252525"/>
                </a:solidFill>
                <a:latin typeface="Arial" panose="02020603050405020304" pitchFamily="2"/>
              </a:rPr>
              <a:t>0 0.1 0.2 0.3 0.4 0.5 0.6 0.7 0.8 0.9 1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C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1130"/>
            <a:ext cx="1862455" cy="199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35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24230"/>
            <a:ext cx="572770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240"/>
              </a:spcAft>
            </a:pPr>
            <a:r>
              <a:rPr lang="en-US" sz="900" b="1" u="sng" spc="-45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-45">
                <a:solidFill>
                  <a:srgbClr val="FFFFFF"/>
                </a:solidFill>
                <a:latin typeface="Tahoma" panose="02020603050405020304" pitchFamily="2"/>
              </a:rPr>
              <a:t>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16535" y="1035050"/>
            <a:ext cx="2474595" cy="15341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650" b="1" spc="35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200"/>
              </a:lnSpc>
              <a:spcBef>
                <a:spcPts val="425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55"/>
              </a:spcBef>
              <a:spcAft>
                <a:spcPts val="0"/>
              </a:spcAft>
            </a:pPr>
            <a:r>
              <a:rPr lang="en-US" sz="650" b="1" spc="20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20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65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650" b="1" spc="45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395"/>
              </a:spcBef>
              <a:spcAft>
                <a:spcPts val="95"/>
              </a:spcAft>
            </a:pPr>
            <a:r>
              <a:rPr lang="en-US" sz="650" b="1" spc="60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850" b="1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b="1" spc="2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C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1130"/>
            <a:ext cx="1862455" cy="199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35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24230"/>
            <a:ext cx="572770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240"/>
              </a:spcAft>
            </a:pPr>
            <a:r>
              <a:rPr lang="en-US" sz="900" b="1" u="sng" spc="-45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-45">
                <a:solidFill>
                  <a:srgbClr val="FFFFFF"/>
                </a:solidFill>
                <a:latin typeface="Tahoma" panose="02020603050405020304" pitchFamily="2"/>
              </a:rPr>
              <a:t>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16535" y="1035050"/>
            <a:ext cx="2474595" cy="15341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650" b="1" spc="35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200"/>
              </a:lnSpc>
              <a:spcBef>
                <a:spcPts val="425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55"/>
              </a:spcBef>
              <a:spcAft>
                <a:spcPts val="0"/>
              </a:spcAft>
            </a:pPr>
            <a:r>
              <a:rPr lang="en-US" sz="650" b="1" spc="20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20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65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650" b="1" spc="45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395"/>
              </a:spcBef>
              <a:spcAft>
                <a:spcPts val="95"/>
              </a:spcAft>
            </a:pPr>
            <a:r>
              <a:rPr lang="en-US" sz="650" b="1" spc="60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850" b="1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b="1" spc="2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877185" y="0"/>
            <a:ext cx="2883535" cy="118745"/>
          </a:xfrm>
          <a:prstGeom prst="rect">
            <a:avLst/>
          </a:prstGeom>
          <a:solidFill>
            <a:srgbClr val="3333B2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18745"/>
            <a:ext cx="5760720" cy="32004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170815" y="1097280"/>
            <a:ext cx="127635" cy="5334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170815" y="2023745"/>
            <a:ext cx="146050" cy="268605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189230" y="2456815"/>
            <a:ext cx="106680" cy="127635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6"/>
          <a:stretch>
            <a:fillRect/>
          </a:stretch>
        </p:blipFill>
        <p:spPr>
          <a:xfrm>
            <a:off x="4138930" y="2740025"/>
            <a:ext cx="1579245" cy="36004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82880"/>
            <a:ext cx="1862455" cy="167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350" b="1" spc="35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99160"/>
            <a:ext cx="2160905" cy="338455"/>
          </a:xfrm>
          <a:prstGeom prst="rect">
            <a:avLst/>
          </a:prstGeom>
          <a:solidFill>
            <a:srgbClr val="ECE5F8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900" b="1" u="sng" spc="0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0">
                <a:solidFill>
                  <a:srgbClr val="000000"/>
                </a:solidFill>
                <a:latin typeface="Tahoma" panose="02020603050405020304" pitchFamily="2"/>
              </a:rPr>
              <a:t>  </a:t>
            </a:r>
          </a:p>
          <a:p>
            <a:pPr marL="0" marR="0" indent="0" algn="r">
              <a:lnSpc>
                <a:spcPts val="1200"/>
              </a:lnSpc>
              <a:spcBef>
                <a:spcPts val="435"/>
              </a:spcBef>
              <a:spcAft>
                <a:spcPts val="0"/>
              </a:spcAft>
            </a:pPr>
            <a:r>
              <a:rPr lang="en-US" sz="650" b="1" spc="35">
                <a:solidFill>
                  <a:srgbClr val="000000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94615" y="1316990"/>
            <a:ext cx="2743200" cy="14230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9144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650" b="1" spc="4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91440" marR="0" indent="0" algn="l">
              <a:lnSpc>
                <a:spcPts val="1200"/>
              </a:lnSpc>
              <a:spcBef>
                <a:spcPts val="255"/>
              </a:spcBef>
              <a:spcAft>
                <a:spcPts val="0"/>
              </a:spcAft>
            </a:pPr>
            <a:r>
              <a:rPr lang="en-US" sz="650" b="1" spc="35">
                <a:solidFill>
                  <a:srgbClr val="000000"/>
                </a:solidFill>
                <a:latin typeface="Arial" panose="02020603050405020304" pitchFamily="2"/>
              </a:rPr>
              <a:t>3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35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27432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65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9144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650" b="1" spc="45">
                <a:solidFill>
                  <a:srgbClr val="000000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91440" marR="0" indent="0" algn="l">
              <a:lnSpc>
                <a:spcPts val="1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650" b="1" spc="30">
                <a:solidFill>
                  <a:srgbClr val="000000"/>
                </a:solidFill>
                <a:latin typeface="Arial" panose="02020603050405020304" pitchFamily="2"/>
              </a:rPr>
              <a:t>5</a:t>
            </a:r>
            <a:r>
              <a:rPr lang="en-US" sz="850" b="1" spc="30">
                <a:solidFill>
                  <a:srgbClr val="000000"/>
                </a:solidFill>
                <a:latin typeface="Tahoma" panose="02020603050405020304" pitchFamily="2"/>
              </a:rPr>
              <a:t>Refine marked triangles </a:t>
            </a:r>
          </a:p>
          <a:p>
            <a:pPr marL="91440" marR="0" indent="0" algn="l">
              <a:lnSpc>
                <a:spcPts val="1300"/>
              </a:lnSpc>
              <a:spcBef>
                <a:spcPts val="425"/>
              </a:spcBef>
              <a:spcAft>
                <a:spcPts val="1030"/>
              </a:spcAft>
            </a:pPr>
            <a:r>
              <a:rPr lang="en-US" sz="650" b="1" spc="60">
                <a:solidFill>
                  <a:srgbClr val="000000"/>
                </a:solidFill>
                <a:latin typeface="Arial" panose="02020603050405020304" pitchFamily="2"/>
              </a:rPr>
              <a:t>6</a:t>
            </a:r>
            <a:r>
              <a:rPr lang="en-US" sz="850" b="1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4138930" y="3119120"/>
            <a:ext cx="1600200" cy="106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r">
              <a:lnSpc>
                <a:spcPts val="700"/>
              </a:lnSpc>
              <a:spcAft>
                <a:spcPts val="0"/>
              </a:spcAft>
            </a:pPr>
            <a:r>
              <a:rPr lang="en-US" sz="650" b="1" spc="60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B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1130"/>
            <a:ext cx="1862455" cy="199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35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33120"/>
            <a:ext cx="572770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170"/>
              </a:spcAft>
            </a:pPr>
            <a:r>
              <a:rPr lang="en-US" sz="900" b="1" u="sng" spc="-45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-45">
                <a:solidFill>
                  <a:srgbClr val="FFFFFF"/>
                </a:solidFill>
                <a:latin typeface="Tahoma" panose="02020603050405020304" pitchFamily="2"/>
              </a:rPr>
              <a:t>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16535" y="1043305"/>
            <a:ext cx="2474595" cy="15347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650" b="1" spc="35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200"/>
              </a:lnSpc>
              <a:spcBef>
                <a:spcPts val="425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50"/>
              </a:spcBef>
              <a:spcAft>
                <a:spcPts val="0"/>
              </a:spcAft>
            </a:pPr>
            <a:r>
              <a:rPr lang="en-US" sz="650" b="1" spc="20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20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70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650" b="1" spc="45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200"/>
              </a:lnSpc>
              <a:spcBef>
                <a:spcPts val="410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400"/>
              </a:spcBef>
              <a:spcAft>
                <a:spcPts val="95"/>
              </a:spcAft>
            </a:pPr>
            <a:r>
              <a:rPr lang="en-US" sz="650" b="1" spc="60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850" b="1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b="1" spc="2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C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1130"/>
            <a:ext cx="1862455" cy="199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35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94615" y="812165"/>
            <a:ext cx="572770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190"/>
              </a:spcAft>
            </a:pPr>
            <a:r>
              <a:rPr lang="en-US" sz="900" b="1" u="sng" spc="-45">
                <a:solidFill>
                  <a:srgbClr val="000000"/>
                </a:solidFill>
                <a:latin typeface="Tahoma" panose="02020603050405020304" pitchFamily="2"/>
              </a:rPr>
              <a:t>Algorithm</a:t>
            </a:r>
            <a:r>
              <a:rPr lang="en-US" sz="850" b="1" spc="-45">
                <a:solidFill>
                  <a:srgbClr val="FFFFFF"/>
                </a:solidFill>
                <a:latin typeface="Tahoma" panose="02020603050405020304" pitchFamily="2"/>
              </a:rPr>
              <a:t>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006725" y="901700"/>
            <a:ext cx="213995" cy="800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525" rIns="0" bIns="0" anchor="t"/>
          <a:lstStyle/>
          <a:p>
            <a:pPr marL="0" marR="0" indent="0" algn="l">
              <a:lnSpc>
                <a:spcPts val="500"/>
              </a:lnSpc>
              <a:spcAft>
                <a:spcPts val="45"/>
              </a:spcAft>
            </a:pPr>
            <a:r>
              <a:rPr lang="en-US" sz="400" b="1" spc="75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75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16535" y="1022350"/>
            <a:ext cx="2474595" cy="15373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650" b="1" spc="35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850" b="1" spc="35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200"/>
              </a:lnSpc>
              <a:spcBef>
                <a:spcPts val="425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55"/>
              </a:spcBef>
              <a:spcAft>
                <a:spcPts val="0"/>
              </a:spcAft>
            </a:pPr>
            <a:r>
              <a:rPr lang="en-US" sz="650" b="1" spc="20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050" b="1" spc="20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b="1" spc="20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65"/>
              </a:spcBef>
              <a:spcAft>
                <a:spcPts val="0"/>
              </a:spcAft>
            </a:pPr>
            <a:r>
              <a:rPr lang="en-US" sz="800" b="1" spc="10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50"/>
              </a:spcBef>
              <a:spcAft>
                <a:spcPts val="0"/>
              </a:spcAft>
            </a:pPr>
            <a:r>
              <a:rPr lang="en-US" sz="650" b="1" spc="45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850" b="1" spc="45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050" b="1" spc="45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200"/>
              </a:lnSpc>
              <a:spcBef>
                <a:spcPts val="415"/>
              </a:spcBef>
              <a:spcAft>
                <a:spcPts val="0"/>
              </a:spcAft>
            </a:pPr>
            <a:r>
              <a:rPr lang="en-US" sz="650" b="1" spc="40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850" b="1" spc="40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420"/>
              </a:spcBef>
              <a:spcAft>
                <a:spcPts val="95"/>
              </a:spcAft>
            </a:pPr>
            <a:r>
              <a:rPr lang="en-US" sz="650" b="1" spc="60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850" b="1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2994025" y="1441450"/>
            <a:ext cx="220345" cy="781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10" rIns="0" bIns="0" anchor="t"/>
          <a:lstStyle/>
          <a:p>
            <a:pPr marL="0" marR="0" indent="0" algn="l">
              <a:lnSpc>
                <a:spcPts val="500"/>
              </a:lnSpc>
              <a:spcAft>
                <a:spcPts val="70"/>
              </a:spcAft>
            </a:pPr>
            <a:r>
              <a:rPr lang="en-US" sz="400" b="1" spc="5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50">
                <a:solidFill>
                  <a:srgbClr val="252525"/>
                </a:solidFill>
                <a:latin typeface="Arial" panose="02020603050405020304" pitchFamily="2"/>
              </a:rPr>
              <a:t>-1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2974975" y="1536065"/>
            <a:ext cx="68580" cy="326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8890" bIns="0" anchor="t"/>
          <a:lstStyle/>
          <a:p>
            <a:pPr marL="0" marR="0" indent="0" algn="l">
              <a:lnSpc>
                <a:spcPts val="400"/>
              </a:lnSpc>
              <a:spcAft>
                <a:spcPts val="0"/>
              </a:spcAft>
            </a:pPr>
            <a:r>
              <a:rPr lang="en-US" sz="450" spc="-60">
                <a:solidFill>
                  <a:srgbClr val="000000"/>
                </a:solidFill>
                <a:latin typeface="Arial" panose="02020603050405020304" pitchFamily="2"/>
              </a:rPr>
              <a:t>Energy Error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3016885" y="1999615"/>
            <a:ext cx="107315" cy="584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500"/>
              </a:lnSpc>
              <a:spcAft>
                <a:spcPts val="0"/>
              </a:spcAft>
            </a:pPr>
            <a:r>
              <a:rPr lang="en-US" sz="400" b="1" spc="-5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124200" y="1980565"/>
            <a:ext cx="65405" cy="50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400"/>
              </a:lnSpc>
              <a:spcAft>
                <a:spcPts val="0"/>
              </a:spcAft>
            </a:pPr>
            <a:r>
              <a:rPr lang="en-US" sz="350" b="1" spc="-110">
                <a:solidFill>
                  <a:srgbClr val="252525"/>
                </a:solidFill>
                <a:latin typeface="Arial" panose="02020603050405020304" pitchFamily="2"/>
              </a:rPr>
              <a:t>-2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456305" y="2413635"/>
            <a:ext cx="1929765" cy="1543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965960" algn="r"/>
              </a:tabLst>
            </a:pPr>
            <a:r>
              <a:rPr lang="en-US" sz="400" b="1" spc="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0">
                <a:solidFill>
                  <a:srgbClr val="252525"/>
                </a:solidFill>
                <a:latin typeface="Arial" panose="02020603050405020304" pitchFamily="2"/>
              </a:rPr>
              <a:t>3 </a:t>
            </a:r>
            <a:r>
              <a:rPr lang="en-US" sz="400" b="1" spc="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0">
                <a:solidFill>
                  <a:srgbClr val="252525"/>
                </a:solidFill>
                <a:latin typeface="Arial" panose="02020603050405020304" pitchFamily="2"/>
              </a:rPr>
              <a:t>4 </a:t>
            </a:r>
            <a:r>
              <a:rPr lang="en-US" sz="400" b="1" spc="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0">
                <a:solidFill>
                  <a:srgbClr val="252525"/>
                </a:solidFill>
                <a:latin typeface="Arial" panose="02020603050405020304" pitchFamily="2"/>
              </a:rPr>
              <a:t>5 </a:t>
            </a:r>
            <a:r>
              <a:rPr lang="en-US" sz="400" b="1" spc="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0">
                <a:solidFill>
                  <a:srgbClr val="252525"/>
                </a:solidFill>
                <a:latin typeface="Arial" panose="02020603050405020304" pitchFamily="2"/>
              </a:rPr>
              <a:t>6 </a:t>
            </a:r>
            <a:r>
              <a:rPr lang="en-US" sz="400" b="1" spc="0">
                <a:solidFill>
                  <a:srgbClr val="252525"/>
                </a:solidFill>
                <a:latin typeface="Arial" panose="02020603050405020304" pitchFamily="2"/>
              </a:rPr>
              <a:t>10 </a:t>
            </a:r>
            <a:r>
              <a:rPr lang="en-US" sz="350" b="1" spc="0">
                <a:solidFill>
                  <a:srgbClr val="252525"/>
                </a:solidFill>
                <a:latin typeface="Arial" panose="02020603050405020304" pitchFamily="2"/>
              </a:rPr>
              <a:t>7 </a:t>
            </a:r>
          </a:p>
          <a:p>
            <a:pPr marL="0" marR="0" indent="0" algn="ctr">
              <a:lnSpc>
                <a:spcPts val="500"/>
              </a:lnSpc>
              <a:spcBef>
                <a:spcPts val="160"/>
              </a:spcBef>
              <a:spcAft>
                <a:spcPts val="0"/>
              </a:spcAft>
            </a:pPr>
            <a:r>
              <a:rPr lang="en-US" sz="450" b="1" spc="-10">
                <a:solidFill>
                  <a:srgbClr val="252525"/>
                </a:solidFill>
                <a:latin typeface="Arial" panose="02020603050405020304" pitchFamily="2"/>
              </a:rPr>
              <a:t>DOF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b="1" spc="2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B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53035"/>
            <a:ext cx="1862455" cy="197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spc="70">
                <a:solidFill>
                  <a:srgbClr val="FFFFFF"/>
                </a:solidFill>
                <a:latin typeface="Arial Narrow" panose="02020603050405020304" pitchFamily="2"/>
              </a:rPr>
              <a:t>Adaptive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2985770" y="615950"/>
            <a:ext cx="17653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20">
                <a:solidFill>
                  <a:srgbClr val="252525"/>
                </a:solidFill>
                <a:latin typeface="Arial" panose="02020603050405020304" pitchFamily="2"/>
              </a:rPr>
              <a:t>0.8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94615" y="859790"/>
            <a:ext cx="563880" cy="1549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-10">
                <a:solidFill>
                  <a:srgbClr val="000000"/>
                </a:solidFill>
                <a:latin typeface="Tahoma" panose="02020603050405020304" pitchFamily="2"/>
              </a:rPr>
              <a:t>Algorithm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985770" y="794385"/>
            <a:ext cx="176530" cy="1765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207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550" spc="20">
                <a:solidFill>
                  <a:srgbClr val="252525"/>
                </a:solidFill>
                <a:latin typeface="Arial" panose="02020603050405020304" pitchFamily="2"/>
              </a:rPr>
              <a:t>0.7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216535" y="1064895"/>
            <a:ext cx="2474595" cy="15443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700" spc="40">
                <a:solidFill>
                  <a:srgbClr val="FFFFFF"/>
                </a:solidFill>
                <a:latin typeface="Arial" panose="02020603050405020304" pitchFamily="2"/>
              </a:rPr>
              <a:t>1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 Create a coarse space-time mesh </a:t>
            </a:r>
          </a:p>
          <a:p>
            <a:pPr marL="0" marR="0" indent="0" algn="l">
              <a:lnSpc>
                <a:spcPts val="13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700" spc="45">
                <a:solidFill>
                  <a:srgbClr val="FFFFFF"/>
                </a:solidFill>
                <a:latin typeface="Arial" panose="02020603050405020304" pitchFamily="2"/>
              </a:rPr>
              <a:t>2</a:t>
            </a: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 Solve the linear system </a:t>
            </a:r>
          </a:p>
          <a:p>
            <a:pPr marL="0" marR="0" indent="0" algn="l">
              <a:lnSpc>
                <a:spcPts val="1200"/>
              </a:lnSpc>
              <a:spcBef>
                <a:spcPts val="245"/>
              </a:spcBef>
              <a:spcAft>
                <a:spcPts val="0"/>
              </a:spcAft>
            </a:pPr>
            <a:r>
              <a:rPr lang="en-US" sz="700" spc="25">
                <a:solidFill>
                  <a:srgbClr val="FFFFFF"/>
                </a:solidFill>
                <a:latin typeface="Arial" panose="02020603050405020304" pitchFamily="2"/>
              </a:rPr>
              <a:t>3</a:t>
            </a:r>
            <a:r>
              <a:rPr lang="en-US" sz="950" spc="25">
                <a:solidFill>
                  <a:srgbClr val="000000"/>
                </a:solidFill>
                <a:latin typeface="Tahoma" panose="02020603050405020304" pitchFamily="2"/>
              </a:rPr>
              <a:t> Compute space-time error indicators (</a:t>
            </a:r>
            <a:r>
              <a:rPr lang="en-US" sz="1100" spc="25">
                <a:solidFill>
                  <a:srgbClr val="000000"/>
                </a:solidFill>
                <a:latin typeface="Arial" panose="02020603050405020304" pitchFamily="2"/>
              </a:rPr>
              <a:t>η</a:t>
            </a:r>
            <a:r>
              <a:rPr lang="en-US" sz="950" spc="25">
                <a:solidFill>
                  <a:srgbClr val="000000"/>
                </a:solidFill>
                <a:latin typeface="Tahoma" panose="02020603050405020304" pitchFamily="2"/>
              </a:rPr>
              <a:t>) </a:t>
            </a:r>
          </a:p>
          <a:p>
            <a:pPr marL="13716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25">
                <a:solidFill>
                  <a:srgbClr val="000000"/>
                </a:solidFill>
                <a:latin typeface="Tahoma" panose="02020603050405020304" pitchFamily="2"/>
              </a:rPr>
              <a:t>for each triangle </a:t>
            </a:r>
          </a:p>
          <a:p>
            <a:pPr marL="0" marR="0" indent="0" algn="ctr">
              <a:lnSpc>
                <a:spcPts val="1100"/>
              </a:lnSpc>
              <a:spcBef>
                <a:spcPts val="250"/>
              </a:spcBef>
              <a:spcAft>
                <a:spcPts val="0"/>
              </a:spcAft>
            </a:pPr>
            <a:r>
              <a:rPr lang="en-US" sz="850" spc="35">
                <a:solidFill>
                  <a:srgbClr val="000000"/>
                </a:solidFill>
                <a:latin typeface="Tahoma" panose="02020603050405020304" pitchFamily="2"/>
              </a:rPr>
              <a:t>If accuracy is attained - stop </a:t>
            </a:r>
          </a:p>
          <a:p>
            <a:pPr marL="0" marR="0" indent="0" algn="l">
              <a:lnSpc>
                <a:spcPts val="1300"/>
              </a:lnSpc>
              <a:spcBef>
                <a:spcPts val="445"/>
              </a:spcBef>
              <a:spcAft>
                <a:spcPts val="0"/>
              </a:spcAft>
            </a:pPr>
            <a:r>
              <a:rPr lang="en-US" sz="700" spc="50">
                <a:solidFill>
                  <a:srgbClr val="FFFFFF"/>
                </a:solidFill>
                <a:latin typeface="Arial" panose="02020603050405020304" pitchFamily="2"/>
              </a:rPr>
              <a:t>4</a:t>
            </a:r>
            <a:r>
              <a:rPr lang="en-US" sz="950" spc="50">
                <a:solidFill>
                  <a:srgbClr val="000000"/>
                </a:solidFill>
                <a:latin typeface="Tahoma" panose="02020603050405020304" pitchFamily="2"/>
              </a:rPr>
              <a:t> Mark the triangles based on </a:t>
            </a:r>
            <a:r>
              <a:rPr lang="en-US" sz="1100" spc="50">
                <a:solidFill>
                  <a:srgbClr val="000000"/>
                </a:solidFill>
                <a:latin typeface="Arial" panose="02020603050405020304" pitchFamily="2"/>
              </a:rPr>
              <a:t>η </a:t>
            </a:r>
          </a:p>
          <a:p>
            <a:pPr marL="0" marR="0" indent="0" algn="l">
              <a:lnSpc>
                <a:spcPts val="1300"/>
              </a:lnSpc>
              <a:spcBef>
                <a:spcPts val="390"/>
              </a:spcBef>
              <a:spcAft>
                <a:spcPts val="0"/>
              </a:spcAft>
            </a:pPr>
            <a:r>
              <a:rPr lang="en-US" sz="700" spc="45">
                <a:solidFill>
                  <a:srgbClr val="FFFFFF"/>
                </a:solidFill>
                <a:latin typeface="Arial" panose="02020603050405020304" pitchFamily="2"/>
              </a:rPr>
              <a:t>5</a:t>
            </a: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 Refine marked triangles </a:t>
            </a:r>
          </a:p>
          <a:p>
            <a:pPr marL="0" marR="0" indent="0" algn="l">
              <a:lnSpc>
                <a:spcPts val="1300"/>
              </a:lnSpc>
              <a:spcBef>
                <a:spcPts val="400"/>
              </a:spcBef>
              <a:spcAft>
                <a:spcPts val="145"/>
              </a:spcAft>
            </a:pPr>
            <a:r>
              <a:rPr lang="en-US" sz="700" spc="60">
                <a:solidFill>
                  <a:srgbClr val="FFFFFF"/>
                </a:solidFill>
                <a:latin typeface="Arial" panose="02020603050405020304" pitchFamily="2"/>
              </a:rPr>
              <a:t>6</a:t>
            </a:r>
            <a:r>
              <a:rPr lang="en-US" sz="950" spc="60">
                <a:solidFill>
                  <a:srgbClr val="000000"/>
                </a:solidFill>
                <a:latin typeface="Tahoma" panose="02020603050405020304" pitchFamily="2"/>
              </a:rPr>
              <a:t> Repeat from (2)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2985770" y="972820"/>
            <a:ext cx="17653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20">
                <a:solidFill>
                  <a:srgbClr val="252525"/>
                </a:solidFill>
                <a:latin typeface="Arial" panose="02020603050405020304" pitchFamily="2"/>
              </a:rPr>
              <a:t>0.6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2950845" y="1243330"/>
            <a:ext cx="80645" cy="5308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20955" bIns="0" anchor="t"/>
          <a:lstStyle/>
          <a:p>
            <a:pPr marL="0" marR="0" indent="0" algn="l">
              <a:lnSpc>
                <a:spcPts val="400"/>
              </a:lnSpc>
              <a:spcAft>
                <a:spcPts val="70"/>
              </a:spcAft>
            </a:pPr>
            <a:r>
              <a:rPr lang="en-US" sz="550" b="1" spc="-30">
                <a:solidFill>
                  <a:srgbClr val="000000"/>
                </a:solidFill>
                <a:latin typeface="Arial" panose="02020603050405020304" pitchFamily="2"/>
              </a:rPr>
              <a:t>Error Indicator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031490" y="1152525"/>
            <a:ext cx="13081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-70">
                <a:solidFill>
                  <a:srgbClr val="252525"/>
                </a:solidFill>
                <a:latin typeface="Arial" panose="02020603050405020304" pitchFamily="2"/>
              </a:rPr>
              <a:t>0.5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031490" y="1332230"/>
            <a:ext cx="13081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550" spc="-70">
                <a:solidFill>
                  <a:srgbClr val="252525"/>
                </a:solidFill>
                <a:latin typeface="Arial" panose="02020603050405020304" pitchFamily="2"/>
              </a:rPr>
              <a:t>0.4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3031490" y="1511935"/>
            <a:ext cx="13081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-65">
                <a:solidFill>
                  <a:srgbClr val="252525"/>
                </a:solidFill>
                <a:latin typeface="Arial" panose="02020603050405020304" pitchFamily="2"/>
              </a:rPr>
              <a:t>0.3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3031490" y="1690370"/>
            <a:ext cx="130810" cy="1771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271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-65">
                <a:solidFill>
                  <a:srgbClr val="252525"/>
                </a:solidFill>
                <a:latin typeface="Arial" panose="02020603050405020304" pitchFamily="2"/>
              </a:rPr>
              <a:t>0.2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2991485" y="1868805"/>
            <a:ext cx="15621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-15">
                <a:solidFill>
                  <a:srgbClr val="252525"/>
                </a:solidFill>
                <a:latin typeface="Arial" panose="02020603050405020304" pitchFamily="2"/>
              </a:rPr>
              <a:t>0.1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3064510" y="2048510"/>
            <a:ext cx="59690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398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3124200" y="2219325"/>
            <a:ext cx="2581910" cy="1885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  <a:tabLst>
                <a:tab pos="228600" algn="l"/>
                <a:tab pos="502920" algn="l"/>
                <a:tab pos="731520" algn="l"/>
                <a:tab pos="1005840" algn="l"/>
                <a:tab pos="1234440" algn="l"/>
                <a:tab pos="1508760" algn="l"/>
                <a:tab pos="1783080" algn="l"/>
                <a:tab pos="2011680" algn="l"/>
                <a:tab pos="2286000" algn="l"/>
                <a:tab pos="2606040" algn="r"/>
              </a:tabLs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0 0.1 0.2 0.3 0.4 0.5 0.6 0.7 0.8 0.9 1 </a:t>
            </a:r>
          </a:p>
          <a:p>
            <a:pPr marL="0" marR="0" indent="0" algn="ctr">
              <a:lnSpc>
                <a:spcPts val="700"/>
              </a:lnSpc>
              <a:spcBef>
                <a:spcPts val="115"/>
              </a:spcBef>
              <a:spcAft>
                <a:spcPts val="0"/>
              </a:spcAft>
            </a:pPr>
            <a:r>
              <a:rPr lang="en-US" sz="600" spc="-65">
                <a:solidFill>
                  <a:srgbClr val="252525"/>
                </a:solidFill>
                <a:latin typeface="Arial" panose="02020603050405020304" pitchFamily="2"/>
              </a:rPr>
              <a:t>Time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2934970" y="2492375"/>
            <a:ext cx="2551430" cy="1441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just">
              <a:lnSpc>
                <a:spcPts val="1100"/>
              </a:lnSpc>
              <a:spcAft>
                <a:spcPts val="0"/>
              </a:spcAft>
            </a:pPr>
            <a:r>
              <a:rPr lang="en-US" sz="850" spc="0">
                <a:solidFill>
                  <a:srgbClr val="3333B2"/>
                </a:solidFill>
                <a:latin typeface="Tahoma" panose="02020603050405020304" pitchFamily="2"/>
              </a:rPr>
              <a:t>Figure:</a:t>
            </a: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 Error indicators after an induced thermal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2934970" y="2636520"/>
            <a:ext cx="30480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just">
              <a:lnSpc>
                <a:spcPts val="1100"/>
              </a:lnSpc>
              <a:spcAft>
                <a:spcPts val="0"/>
              </a:spcAft>
            </a:pP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insult.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5">
                <a:solidFill>
                  <a:srgbClr val="000000"/>
                </a:solidFill>
                <a:latin typeface="Arial" panose="02020603050405020304" pitchFamily="2"/>
              </a:rPr>
              <a:t>11 / 18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5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18815"/>
          </a:xfrm>
          <a:prstGeom prst="rect">
            <a:avLst/>
          </a:prstGeom>
          <a:solidFill>
            <a:srgbClr val="F5E5F0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18815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72110" y="1337945"/>
            <a:ext cx="1633220" cy="9385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20">
                <a:solidFill>
                  <a:srgbClr val="01001C"/>
                </a:solidFill>
                <a:latin typeface="Tahoma" panose="02020603050405020304" pitchFamily="2"/>
              </a:rPr>
              <a:t>Inclusion of prior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0">
                <a:solidFill>
                  <a:srgbClr val="01001C"/>
                </a:solidFill>
                <a:latin typeface="Tahoma" panose="02020603050405020304" pitchFamily="2"/>
              </a:rPr>
              <a:t>information into a numerical scheme: </a:t>
            </a:r>
          </a:p>
          <a:p>
            <a:pPr marL="274320" marR="0" indent="0" algn="l">
              <a:lnSpc>
                <a:spcPts val="1200"/>
              </a:lnSpc>
              <a:spcBef>
                <a:spcPts val="190"/>
              </a:spcBef>
              <a:spcAft>
                <a:spcPts val="0"/>
              </a:spcAft>
            </a:pPr>
            <a:r>
              <a:rPr lang="en-US" sz="850" spc="0">
                <a:solidFill>
                  <a:srgbClr val="01001C"/>
                </a:solidFill>
                <a:latin typeface="Tahoma" panose="02020603050405020304" pitchFamily="2"/>
              </a:rPr>
              <a:t>For example, inclusion of physical and asymptotic information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67640" y="147320"/>
            <a:ext cx="3239770" cy="214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400" spc="70">
                <a:solidFill>
                  <a:srgbClr val="000000"/>
                </a:solidFill>
                <a:latin typeface="Arial Narrow" panose="02020603050405020304" pitchFamily="2"/>
              </a:rPr>
              <a:t>Why Use Enriched Finite Elements (EFEM)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2106295" y="2474595"/>
            <a:ext cx="3510915" cy="463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850" spc="40">
                <a:solidFill>
                  <a:srgbClr val="3233B0"/>
                </a:solidFill>
                <a:latin typeface="Tahoma" panose="02020603050405020304" pitchFamily="2"/>
              </a:rPr>
              <a:t>Figure:</a:t>
            </a:r>
            <a:r>
              <a:rPr lang="en-US" sz="850" spc="40">
                <a:solidFill>
                  <a:srgbClr val="000000"/>
                </a:solidFill>
                <a:latin typeface="Tahoma" panose="02020603050405020304" pitchFamily="2"/>
              </a:rPr>
              <a:t> Dynamic x-ray image of void collapse in shocked explosive. The void collapses as the shock wave passes through it - Los Alamos National Laboratory.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5">
                <a:solidFill>
                  <a:srgbClr val="01001C"/>
                </a:solidFill>
                <a:latin typeface="Arial" panose="02020603050405020304" pitchFamily="2"/>
              </a:rPr>
              <a:t>12 / 18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B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47320"/>
            <a:ext cx="2496185" cy="214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400" spc="60">
                <a:solidFill>
                  <a:srgbClr val="FFFFFF"/>
                </a:solidFill>
                <a:latin typeface="Arial Narrow" panose="02020603050405020304" pitchFamily="2"/>
              </a:rPr>
              <a:t>Enriched Finite Elements (EFEM)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40335" y="598170"/>
            <a:ext cx="173355" cy="7645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286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⎧ </a:t>
            </a:r>
          </a:p>
          <a:p>
            <a:pPr marL="0" marR="0" indent="0" algn="r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spc="280">
                <a:solidFill>
                  <a:srgbClr val="000000"/>
                </a:solidFill>
                <a:latin typeface="Symbol" panose="02020603050405020304" pitchFamily="2"/>
              </a:rPr>
              <a:t>⎨⎪ </a:t>
            </a:r>
          </a:p>
          <a:p>
            <a:pPr marL="0" marR="0" indent="0" algn="r">
              <a:lnSpc>
                <a:spcPts val="1800"/>
              </a:lnSpc>
              <a:spcBef>
                <a:spcPts val="0"/>
              </a:spcBef>
              <a:spcAft>
                <a:spcPts val="20"/>
              </a:spcAft>
            </a:pPr>
            <a:r>
              <a:rPr lang="en-US" sz="1400" spc="280">
                <a:solidFill>
                  <a:srgbClr val="000000"/>
                </a:solidFill>
                <a:latin typeface="Symbol" panose="02020603050405020304" pitchFamily="2"/>
              </a:rPr>
              <a:t>⎪⎩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853180" y="1155065"/>
            <a:ext cx="35560" cy="615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313690" y="656590"/>
            <a:ext cx="3325495" cy="2851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0170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  <a:tabLst>
                <a:tab pos="3337560" algn="r"/>
              </a:tabLst>
            </a:pP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tt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 (A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u) + a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u =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δ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f (u) on </a:t>
            </a:r>
            <a:r>
              <a:rPr lang="en-US" sz="1050" spc="0">
                <a:solidFill>
                  <a:srgbClr val="000000"/>
                </a:solidFill>
                <a:latin typeface="Arial" panose="02020603050405020304" pitchFamily="2"/>
              </a:rPr>
              <a:t>K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= Ω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x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[0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T)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13690" y="941705"/>
            <a:ext cx="1645920" cy="2654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8735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000" spc="25">
                <a:solidFill>
                  <a:srgbClr val="000000"/>
                </a:solidFill>
                <a:latin typeface="Tahoma" panose="02020603050405020304" pitchFamily="2"/>
              </a:rPr>
              <a:t>u(x</a:t>
            </a:r>
            <a:r>
              <a:rPr lang="en-US" sz="1150" i="1" spc="2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25">
                <a:solidFill>
                  <a:srgbClr val="000000"/>
                </a:solidFill>
                <a:latin typeface="Tahoma" panose="02020603050405020304" pitchFamily="2"/>
              </a:rPr>
              <a:t>0) = u</a:t>
            </a:r>
            <a:r>
              <a:rPr lang="en-US" sz="750" i="1" spc="25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150" i="1" spc="2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25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25" baseline="-25000">
                <a:solidFill>
                  <a:srgbClr val="000000"/>
                </a:solidFill>
                <a:latin typeface="Arial" panose="02020603050405020304" pitchFamily="2"/>
              </a:rPr>
              <a:t>t</a:t>
            </a:r>
            <a:r>
              <a:rPr lang="en-US" sz="1000" spc="25">
                <a:solidFill>
                  <a:srgbClr val="000000"/>
                </a:solidFill>
                <a:latin typeface="Tahoma" panose="02020603050405020304" pitchFamily="2"/>
              </a:rPr>
              <a:t>(x</a:t>
            </a:r>
            <a:r>
              <a:rPr lang="en-US" sz="1150" i="1" spc="2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25">
                <a:solidFill>
                  <a:srgbClr val="000000"/>
                </a:solidFill>
                <a:latin typeface="Tahoma" panose="02020603050405020304" pitchFamily="2"/>
              </a:rPr>
              <a:t>0) = u</a:t>
            </a:r>
            <a:r>
              <a:rPr lang="en-US" sz="750" i="1" spc="25">
                <a:solidFill>
                  <a:srgbClr val="000000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313690" y="1207135"/>
            <a:ext cx="2593975" cy="172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1300"/>
              </a:lnSpc>
              <a:spcAft>
                <a:spcPts val="95"/>
              </a:spcAft>
              <a:tabLst>
                <a:tab pos="2194560" algn="l"/>
              </a:tabLst>
            </a:pP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u(x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t) = 0 on Γ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D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277495" y="1537335"/>
            <a:ext cx="2767330" cy="373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8575" rIns="0" bIns="0" anchor="t"/>
          <a:lstStyle/>
          <a:p>
            <a:pPr marL="0" marR="0" indent="0" algn="just">
              <a:lnSpc>
                <a:spcPts val="1200"/>
              </a:lnSpc>
              <a:spcAft>
                <a:spcPts val="215"/>
              </a:spcAft>
            </a:pP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Weak Formulation - multiply by a test function, v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E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H</a:t>
            </a:r>
            <a:r>
              <a:rPr lang="en-US" sz="750" i="1" spc="0">
                <a:solidFill>
                  <a:srgbClr val="000000"/>
                </a:solidFill>
                <a:latin typeface="Arial" panose="02020603050405020304" pitchFamily="2"/>
              </a:rPr>
              <a:t>1Γ</a:t>
            </a:r>
            <a:r>
              <a:rPr lang="en-US" sz="650" spc="0">
                <a:solidFill>
                  <a:srgbClr val="000000"/>
                </a:solidFill>
                <a:latin typeface="Arial" panose="02020603050405020304" pitchFamily="2"/>
              </a:rPr>
              <a:t>D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(Ω), and integrate: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797935" y="1740535"/>
            <a:ext cx="58420" cy="120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18415" bIns="0" anchor="t"/>
          <a:lstStyle/>
          <a:p>
            <a:pPr marL="0" marR="0" indent="0" algn="l">
              <a:lnSpc>
                <a:spcPts val="300"/>
              </a:lnSpc>
              <a:spcAft>
                <a:spcPts val="0"/>
              </a:spcAft>
            </a:pP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j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497840" y="1910715"/>
            <a:ext cx="224790" cy="1924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900"/>
              </a:lnSpc>
              <a:spcAft>
                <a:spcPts val="0"/>
              </a:spcAft>
            </a:pPr>
            <a:r>
              <a:rPr lang="en-US" sz="1200" spc="0" baseline="-2500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100" spc="0">
                <a:solidFill>
                  <a:srgbClr val="000000"/>
                </a:solidFill>
                <a:latin typeface="Symbol" panose="02020603050405020304" pitchFamily="2"/>
              </a:rPr>
              <a:t> </a:t>
            </a:r>
          </a:p>
          <a:p>
            <a:pPr marL="0" marR="0" indent="0" algn="r">
              <a:lnSpc>
                <a:spcPts val="500"/>
              </a:lnSpc>
              <a:spcBef>
                <a:spcPts val="0"/>
              </a:spcBef>
              <a:spcAft>
                <a:spcPts val="150"/>
              </a:spcAft>
            </a:pP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K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722630" y="1910715"/>
            <a:ext cx="2758440" cy="1924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tt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vdx + A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K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u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udx + a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K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uvdx = </a:t>
            </a:r>
            <a:r>
              <a:rPr lang="en-US" sz="900" i="1" spc="0">
                <a:solidFill>
                  <a:srgbClr val="000000"/>
                </a:solidFill>
                <a:latin typeface="Arial" panose="02020603050405020304" pitchFamily="2"/>
              </a:rPr>
              <a:t>δ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K 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fvdx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289560" y="2103120"/>
            <a:ext cx="1618615" cy="1365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1000" spc="-5">
                <a:solidFill>
                  <a:srgbClr val="000000"/>
                </a:solidFill>
                <a:latin typeface="Tahoma" panose="02020603050405020304" pitchFamily="2"/>
              </a:rPr>
              <a:t>Discretisation of the domain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557530" y="2269490"/>
            <a:ext cx="725805" cy="1568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900" spc="-15">
                <a:solidFill>
                  <a:srgbClr val="000000"/>
                </a:solidFill>
                <a:latin typeface="Tahoma" panose="02020603050405020304" pitchFamily="2"/>
              </a:rPr>
              <a:t>Triangulate Ω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838200" y="2551430"/>
            <a:ext cx="2673350" cy="336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900" spc="40">
                <a:solidFill>
                  <a:srgbClr val="000000"/>
                </a:solidFill>
                <a:latin typeface="Tahoma" panose="02020603050405020304" pitchFamily="2"/>
              </a:rPr>
              <a:t>Basis functions with prior knowledge </a:t>
            </a:r>
            <a:r>
              <a:rPr lang="en-US" sz="950" spc="40">
                <a:solidFill>
                  <a:srgbClr val="000000"/>
                </a:solidFill>
                <a:latin typeface="Symbol" panose="02020603050405020304" pitchFamily="2"/>
              </a:rPr>
              <a:t>I </a:t>
            </a:r>
          </a:p>
          <a:p>
            <a:pPr marL="0" marR="0" indent="0" algn="l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tabLst>
                <a:tab pos="1593850" algn="l"/>
              </a:tabLst>
            </a:pP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Choose v = Λ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j </a:t>
            </a:r>
            <a:r>
              <a:rPr lang="en-US" sz="900" i="1" spc="-5">
                <a:solidFill>
                  <a:srgbClr val="000000"/>
                </a:solidFill>
                <a:latin typeface="Arial" panose="02020603050405020304" pitchFamily="2"/>
              </a:rPr>
              <a:t>G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q j </a:t>
            </a: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(x) and u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h </a:t>
            </a: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= </a:t>
            </a:r>
            <a:r>
              <a:rPr lang="en-US" sz="950" spc="-5">
                <a:solidFill>
                  <a:srgbClr val="000000"/>
                </a:solidFill>
                <a:latin typeface="Symbol" panose="02020603050405020304" pitchFamily="2"/>
              </a:rPr>
              <a:t>P</a:t>
            </a:r>
            <a:r>
              <a:rPr lang="en-US" sz="100" spc="-5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u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h</a:t>
            </a:r>
            <a:r>
              <a:rPr lang="en-US" sz="500" spc="-5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Λ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900" i="1" spc="-5">
                <a:solidFill>
                  <a:srgbClr val="000000"/>
                </a:solidFill>
                <a:latin typeface="Arial" panose="02020603050405020304" pitchFamily="2"/>
              </a:rPr>
              <a:t>G</a:t>
            </a:r>
            <a:r>
              <a:rPr lang="en-US" sz="650" spc="-5">
                <a:solidFill>
                  <a:srgbClr val="000000"/>
                </a:solidFill>
                <a:latin typeface="Arial" panose="02020603050405020304" pitchFamily="2"/>
              </a:rPr>
              <a:t>q i </a:t>
            </a:r>
            <a:r>
              <a:rPr lang="en-US" sz="850" spc="-5">
                <a:solidFill>
                  <a:srgbClr val="000000"/>
                </a:solidFill>
                <a:latin typeface="Arial" panose="02020603050405020304" pitchFamily="2"/>
              </a:rPr>
              <a:t>(x) </a:t>
            </a:r>
          </a:p>
          <a:p>
            <a:pPr marL="1645920" marR="0" indent="0" algn="l">
              <a:lnSpc>
                <a:spcPts val="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50" spc="0">
                <a:solidFill>
                  <a:srgbClr val="000000"/>
                </a:solidFill>
                <a:latin typeface="Arial" panose="02020603050405020304" pitchFamily="2"/>
              </a:rPr>
              <a:t>q </a:t>
            </a:r>
          </a:p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160"/>
              </a:spcAft>
            </a:pP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Choose enrichments </a:t>
            </a:r>
            <a:r>
              <a:rPr lang="en-US" sz="900" i="1" spc="0">
                <a:solidFill>
                  <a:srgbClr val="000000"/>
                </a:solidFill>
                <a:latin typeface="Arial" panose="02020603050405020304" pitchFamily="2"/>
              </a:rPr>
              <a:t>G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(x) with respect to the problem.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3844925" y="2328545"/>
            <a:ext cx="55245" cy="615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3867785" y="2393315"/>
            <a:ext cx="1740535" cy="958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600"/>
              </a:lnSpc>
              <a:spcAft>
                <a:spcPts val="60"/>
              </a:spcAft>
              <a:tabLst>
                <a:tab pos="320040" algn="l"/>
                <a:tab pos="685800" algn="l"/>
                <a:tab pos="1005840" algn="l"/>
                <a:tab pos="1325880" algn="l"/>
                <a:tab pos="1737360" algn="r"/>
              </a:tabLst>
            </a:pP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i-2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i-1 x</a:t>
            </a:r>
            <a:r>
              <a:rPr lang="en-US" sz="400" spc="0" baseline="-25000">
                <a:solidFill>
                  <a:srgbClr val="252525"/>
                </a:solidFill>
                <a:latin typeface="Arial" panose="02020603050405020304" pitchFamily="2"/>
              </a:rPr>
              <a:t>i</a:t>
            </a:r>
            <a:r>
              <a:rPr lang="en-US" sz="100" spc="0" baseline="30000">
                <a:solidFill>
                  <a:srgbClr val="252525"/>
                </a:solidFill>
                <a:latin typeface="Arial" panose="02020603050405020304" pitchFamily="2"/>
              </a:rPr>
              <a:t>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i+1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i+2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i+3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20"/>
              </a:spcAft>
            </a:pPr>
            <a:r>
              <a:rPr lang="en-US" sz="650" spc="25">
                <a:solidFill>
                  <a:srgbClr val="000000"/>
                </a:solidFill>
                <a:latin typeface="Arial" panose="02020603050405020304" pitchFamily="2"/>
              </a:rPr>
              <a:t>13 / 18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5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B1B5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877185" y="0"/>
            <a:ext cx="2883535" cy="118745"/>
          </a:xfrm>
          <a:prstGeom prst="rect">
            <a:avLst/>
          </a:prstGeom>
          <a:solidFill>
            <a:srgbClr val="3232B0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18745"/>
            <a:ext cx="5760720" cy="219456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138930" y="2740025"/>
            <a:ext cx="1579245" cy="36004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7500" cy="112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25">
                <a:solidFill>
                  <a:srgbClr val="000000"/>
                </a:solidFill>
                <a:latin typeface="Arial" panose="02020603050405020304" pitchFamily="2"/>
              </a:rPr>
              <a:t>2 / 18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82880" y="118745"/>
            <a:ext cx="2514600" cy="29813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3020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400" spc="90">
                <a:solidFill>
                  <a:srgbClr val="FFFFFF"/>
                </a:solidFill>
                <a:latin typeface="Arial Narrow" panose="02020603050405020304" pitchFamily="2"/>
              </a:rPr>
              <a:t>Motivation and History </a:t>
            </a:r>
          </a:p>
          <a:p>
            <a:pPr marL="182880" marR="0" indent="0" algn="l">
              <a:lnSpc>
                <a:spcPts val="1200"/>
              </a:lnSpc>
              <a:spcBef>
                <a:spcPts val="2135"/>
              </a:spcBef>
              <a:spcAft>
                <a:spcPts val="0"/>
              </a:spcAft>
            </a:pP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The Halifax Explosion 1917 </a:t>
            </a:r>
          </a:p>
          <a:p>
            <a:pPr marL="457200" marR="0" indent="0" algn="l">
              <a:lnSpc>
                <a:spcPts val="1200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900" spc="15">
                <a:solidFill>
                  <a:srgbClr val="000000"/>
                </a:solidFill>
                <a:latin typeface="Tahoma" panose="02020603050405020304" pitchFamily="2"/>
              </a:rPr>
              <a:t>Collision </a:t>
            </a:r>
          </a:p>
          <a:p>
            <a:pPr marL="457200" marR="0" indent="0" algn="l">
              <a:lnSpc>
                <a:spcPts val="1200"/>
              </a:lnSpc>
              <a:spcBef>
                <a:spcPts val="70"/>
              </a:spcBef>
              <a:spcAft>
                <a:spcPts val="0"/>
              </a:spcAft>
            </a:pPr>
            <a:r>
              <a:rPr lang="en-US" sz="900" spc="20">
                <a:solidFill>
                  <a:srgbClr val="000000"/>
                </a:solidFill>
                <a:latin typeface="Tahoma" panose="02020603050405020304" pitchFamily="2"/>
              </a:rPr>
              <a:t>9,000 Tonnes of High Explosive (HE) </a:t>
            </a:r>
          </a:p>
          <a:p>
            <a:pPr marL="457200" marR="0" indent="0" algn="l"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20">
                <a:solidFill>
                  <a:srgbClr val="000000"/>
                </a:solidFill>
                <a:latin typeface="Tahoma" panose="02020603050405020304" pitchFamily="2"/>
              </a:rPr>
              <a:t>2,000 Killed </a:t>
            </a:r>
          </a:p>
          <a:p>
            <a:pPr marL="182880" marR="0" indent="0" algn="l">
              <a:lnSpc>
                <a:spcPts val="1200"/>
              </a:lnSpc>
              <a:spcBef>
                <a:spcPts val="320"/>
              </a:spcBef>
              <a:spcAft>
                <a:spcPts val="0"/>
              </a:spcAft>
            </a:pPr>
            <a:r>
              <a:rPr lang="en-US" sz="950" spc="35">
                <a:solidFill>
                  <a:srgbClr val="000000"/>
                </a:solidFill>
                <a:latin typeface="Tahoma" panose="02020603050405020304" pitchFamily="2"/>
              </a:rPr>
              <a:t>Evangelos Florakis Naval Base 2011 </a:t>
            </a:r>
          </a:p>
          <a:p>
            <a:pPr marL="457200" marR="0" indent="0" algn="l">
              <a:lnSpc>
                <a:spcPts val="1200"/>
              </a:lnSpc>
              <a:spcBef>
                <a:spcPts val="165"/>
              </a:spcBef>
              <a:spcAft>
                <a:spcPts val="0"/>
              </a:spcAft>
            </a:pPr>
            <a:r>
              <a:rPr lang="en-US" sz="900" spc="5">
                <a:solidFill>
                  <a:srgbClr val="000000"/>
                </a:solidFill>
                <a:latin typeface="Tahoma" panose="02020603050405020304" pitchFamily="2"/>
              </a:rPr>
              <a:t>Fire </a:t>
            </a:r>
          </a:p>
          <a:p>
            <a:pPr marL="457200" marR="0" indent="0" algn="l">
              <a:lnSpc>
                <a:spcPts val="1200"/>
              </a:lnSpc>
              <a:spcBef>
                <a:spcPts val="20"/>
              </a:spcBef>
              <a:spcAft>
                <a:spcPts val="0"/>
              </a:spcAft>
            </a:pPr>
            <a:r>
              <a:rPr lang="en-US" sz="900" spc="15">
                <a:solidFill>
                  <a:srgbClr val="000000"/>
                </a:solidFill>
                <a:latin typeface="Tahoma" panose="02020603050405020304" pitchFamily="2"/>
              </a:rPr>
              <a:t>98 Containers of Gunpowder </a:t>
            </a:r>
          </a:p>
          <a:p>
            <a:pPr marL="45720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15">
                <a:solidFill>
                  <a:srgbClr val="000000"/>
                </a:solidFill>
                <a:latin typeface="Tahoma" panose="02020603050405020304" pitchFamily="2"/>
              </a:rPr>
              <a:t>13 Killed </a:t>
            </a:r>
          </a:p>
          <a:p>
            <a:pPr marL="182880" marR="0" indent="0" algn="l">
              <a:lnSpc>
                <a:spcPts val="1200"/>
              </a:lnSpc>
              <a:spcBef>
                <a:spcPts val="320"/>
              </a:spcBef>
              <a:spcAft>
                <a:spcPts val="0"/>
              </a:spcAft>
            </a:pP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Beirut Explosion August 2020 </a:t>
            </a:r>
          </a:p>
          <a:p>
            <a:pPr marL="457200" marR="0" indent="0" algn="l">
              <a:lnSpc>
                <a:spcPts val="1200"/>
              </a:lnSpc>
              <a:spcBef>
                <a:spcPts val="175"/>
              </a:spcBef>
              <a:spcAft>
                <a:spcPts val="0"/>
              </a:spcAft>
            </a:pPr>
            <a:r>
              <a:rPr lang="en-US" sz="900" spc="20">
                <a:solidFill>
                  <a:srgbClr val="000000"/>
                </a:solidFill>
                <a:latin typeface="Tahoma" panose="02020603050405020304" pitchFamily="2"/>
              </a:rPr>
              <a:t>Poor Storage and Fire </a:t>
            </a:r>
          </a:p>
          <a:p>
            <a:pPr marL="45720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2750 Tonnes of Ammonium Nitrate 203 Dead and 6500 Injured </a:t>
            </a:r>
          </a:p>
          <a:p>
            <a:pPr marL="457200" marR="0" indent="0" algn="l">
              <a:lnSpc>
                <a:spcPts val="1200"/>
              </a:lnSpc>
              <a:spcBef>
                <a:spcPts val="10"/>
              </a:spcBef>
              <a:spcAft>
                <a:spcPts val="2755"/>
              </a:spcAft>
            </a:pPr>
            <a:r>
              <a:rPr lang="en-US" sz="900" spc="10">
                <a:solidFill>
                  <a:srgbClr val="000000"/>
                </a:solidFill>
                <a:latin typeface="Tahoma" panose="02020603050405020304" pitchFamily="2"/>
              </a:rPr>
              <a:t>300,000 Displaced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926080" y="2357755"/>
            <a:ext cx="2792095" cy="3124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00" spc="0">
                <a:solidFill>
                  <a:srgbClr val="3232B0"/>
                </a:solidFill>
                <a:latin typeface="Tahoma" panose="02020603050405020304" pitchFamily="2"/>
              </a:rPr>
              <a:t>Figure: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 Damage after the Beirut Explosion August 4</a:t>
            </a:r>
            <a:r>
              <a:rPr lang="en-US" sz="750" spc="0" baseline="30000">
                <a:solidFill>
                  <a:srgbClr val="000000"/>
                </a:solidFill>
                <a:latin typeface="Arial" panose="02020603050405020304" pitchFamily="2"/>
              </a:rPr>
              <a:t>th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 2020 - Photo from NASA. Note the crater is 43 meters deep and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926080" y="2670175"/>
            <a:ext cx="762000" cy="4298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2145"/>
              </a:spcAft>
            </a:pP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124 meters wide</a:t>
            </a:r>
            <a:r>
              <a:rPr lang="en-US" sz="900" spc="0">
                <a:solidFill>
                  <a:srgbClr val="000000"/>
                </a:solidFill>
                <a:latin typeface="Tahoma" panose="02020603050405020304" pitchFamily="2"/>
              </a:rPr>
              <a:t>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B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47320"/>
            <a:ext cx="2429510" cy="214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400" spc="60">
                <a:solidFill>
                  <a:srgbClr val="FFFFFF"/>
                </a:solidFill>
                <a:latin typeface="Arial Narrow" panose="02020603050405020304" pitchFamily="2"/>
              </a:rPr>
              <a:t>Enriched Finite Element (EFEM)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35280" y="781050"/>
            <a:ext cx="173990" cy="770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730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⎧ </a:t>
            </a:r>
          </a:p>
          <a:p>
            <a:pPr marL="0" marR="0" indent="0" algn="r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50" spc="280">
                <a:solidFill>
                  <a:srgbClr val="000000"/>
                </a:solidFill>
                <a:latin typeface="Symbol" panose="02020603050405020304" pitchFamily="2"/>
              </a:rPr>
              <a:t>⎨⎪ </a:t>
            </a:r>
          </a:p>
          <a:p>
            <a:pPr marL="0" marR="0" indent="0" algn="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50" spc="280">
                <a:solidFill>
                  <a:srgbClr val="000000"/>
                </a:solidFill>
                <a:latin typeface="Symbol" panose="02020603050405020304" pitchFamily="2"/>
              </a:rPr>
              <a:t>⎪⎩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843655" y="1116330"/>
            <a:ext cx="48895" cy="80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09270" y="838200"/>
            <a:ext cx="2934970" cy="7308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6360" rIns="0" bIns="0" anchor="t"/>
          <a:lstStyle/>
          <a:p>
            <a:pPr marL="0" marR="0" indent="0" algn="just">
              <a:lnSpc>
                <a:spcPts val="1600"/>
              </a:lnSpc>
              <a:spcAft>
                <a:spcPts val="0"/>
              </a:spcAft>
              <a:tabLst>
                <a:tab pos="2148840" algn="l"/>
              </a:tabLst>
            </a:pP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tt </a:t>
            </a: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-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A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+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a </a:t>
            </a: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-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=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δ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f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on Ω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x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[0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0) =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 baseline="-25000">
                <a:solidFill>
                  <a:srgbClr val="000000"/>
                </a:solidFill>
                <a:latin typeface="Arial" panose="02020603050405020304" pitchFamily="2"/>
              </a:rPr>
              <a:t>t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0) =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1 </a:t>
            </a:r>
          </a:p>
          <a:p>
            <a:pPr marL="0" marR="0" indent="0" algn="l">
              <a:lnSpc>
                <a:spcPts val="1300"/>
              </a:lnSpc>
              <a:spcBef>
                <a:spcPts val="300"/>
              </a:spcBef>
              <a:spcAft>
                <a:spcPts val="120"/>
              </a:spcAft>
              <a:tabLst>
                <a:tab pos="2148840" algn="l"/>
              </a:tabLst>
            </a:pP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5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00" spc="5">
                <a:solidFill>
                  <a:srgbClr val="000000"/>
                </a:solidFill>
                <a:latin typeface="Tahoma" panose="02020603050405020304" pitchFamily="2"/>
              </a:rPr>
              <a:t>) = 0 on Γ</a:t>
            </a:r>
            <a:r>
              <a:rPr lang="en-US" sz="850" spc="5">
                <a:solidFill>
                  <a:srgbClr val="000000"/>
                </a:solidFill>
                <a:latin typeface="Arial" panose="02020603050405020304" pitchFamily="2"/>
              </a:rPr>
              <a:t>D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830955" y="1646555"/>
            <a:ext cx="80010" cy="80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289560" y="1722755"/>
            <a:ext cx="2209800" cy="163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2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000" spc="-10">
                <a:solidFill>
                  <a:srgbClr val="000000"/>
                </a:solidFill>
                <a:latin typeface="Tahoma" panose="02020603050405020304" pitchFamily="2"/>
              </a:rPr>
              <a:t>How do you choose an appropriate </a:t>
            </a:r>
            <a:r>
              <a:rPr lang="en-US" sz="1100" spc="-10">
                <a:solidFill>
                  <a:srgbClr val="000000"/>
                </a:solidFill>
                <a:latin typeface="Arial" panose="02020603050405020304" pitchFamily="2"/>
              </a:rPr>
              <a:t>G</a:t>
            </a:r>
            <a:r>
              <a:rPr lang="en-US" sz="1000" spc="-10">
                <a:solidFill>
                  <a:srgbClr val="000000"/>
                </a:solidFill>
                <a:latin typeface="Tahoma" panose="02020603050405020304" pitchFamily="2"/>
              </a:rPr>
              <a:t>?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560705" y="1886585"/>
            <a:ext cx="1557655" cy="207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850" spc="10">
                <a:solidFill>
                  <a:srgbClr val="000000"/>
                </a:solidFill>
                <a:latin typeface="Tahoma" panose="02020603050405020304" pitchFamily="2"/>
              </a:rPr>
              <a:t>Consider the type of problem: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2797810" y="2218690"/>
            <a:ext cx="411480" cy="353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anchor="t"/>
          <a:lstStyle/>
          <a:p>
            <a:pPr marL="0" marR="0" indent="0" algn="ctr">
              <a:lnSpc>
                <a:spcPts val="700"/>
              </a:lnSpc>
              <a:spcAft>
                <a:spcPts val="0"/>
              </a:spcAft>
            </a:pPr>
            <a:r>
              <a:rPr lang="en-US" sz="600" u="sng" spc="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  <a:p>
            <a:pPr marL="0" marR="0" indent="0" algn="l">
              <a:lnSpc>
                <a:spcPts val="1100"/>
              </a:lnSpc>
              <a:spcBef>
                <a:spcPts val="80"/>
              </a:spcBef>
              <a:spcAft>
                <a:spcPts val="260"/>
              </a:spcAft>
            </a:pPr>
            <a:r>
              <a:rPr lang="en-US" sz="800" spc="-6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950" spc="-60">
                <a:solidFill>
                  <a:srgbClr val="000000"/>
                </a:solidFill>
                <a:latin typeface="Arial" panose="02020603050405020304" pitchFamily="2"/>
              </a:rPr>
              <a:t>σ</a:t>
            </a:r>
            <a:r>
              <a:rPr lang="en-US" sz="650" spc="-60">
                <a:solidFill>
                  <a:srgbClr val="000000"/>
                </a:solidFill>
                <a:latin typeface="Arial" panose="02020603050405020304" pitchFamily="2"/>
              </a:rPr>
              <a:t>2 </a:t>
            </a:r>
            <a:r>
              <a:rPr lang="en-US" sz="650" spc="-60" baseline="-2500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0" spc="-6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862070" y="2244090"/>
            <a:ext cx="175831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320" rIns="0" bIns="0" anchor="t"/>
          <a:lstStyle/>
          <a:p>
            <a:pPr marL="0" marR="0" indent="0" algn="l">
              <a:lnSpc>
                <a:spcPts val="700"/>
              </a:lnSpc>
              <a:spcAft>
                <a:spcPts val="50"/>
              </a:spcAft>
              <a:tabLst>
                <a:tab pos="411480" algn="l"/>
                <a:tab pos="868680" algn="l"/>
                <a:tab pos="1234440" algn="l"/>
                <a:tab pos="1783080" algn="r"/>
              </a:tabLst>
            </a:pP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i-2 </a:t>
            </a: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i-1 </a:t>
            </a: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50" spc="0" baseline="-25000">
                <a:solidFill>
                  <a:srgbClr val="252525"/>
                </a:solidFill>
                <a:latin typeface="Arial" panose="02020603050405020304" pitchFamily="2"/>
              </a:rPr>
              <a:t>i</a:t>
            </a:r>
            <a:r>
              <a:rPr lang="en-US" sz="100" spc="0" baseline="30000">
                <a:solidFill>
                  <a:srgbClr val="252525"/>
                </a:solidFill>
                <a:latin typeface="Arial" panose="02020603050405020304" pitchFamily="2"/>
              </a:rPr>
              <a:t> </a:t>
            </a:r>
            <a:r>
              <a:rPr lang="en-US" sz="55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i+1 </a:t>
            </a: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i+2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841375" y="2243455"/>
            <a:ext cx="2045335" cy="2222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900"/>
              </a:lnSpc>
              <a:spcAft>
                <a:spcPts val="0"/>
              </a:spcAft>
            </a:pP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Elastic - cos(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ω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t 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± κ</a:t>
            </a:r>
            <a:r>
              <a:rPr lang="en-US" sz="950" spc="-20" baseline="-2500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) or sin(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ω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t 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± κ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)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0 </a:t>
            </a:r>
            <a:r>
              <a:rPr lang="en-US" sz="650" spc="-20" baseline="-25000">
                <a:solidFill>
                  <a:srgbClr val="000000"/>
                </a:solidFill>
                <a:latin typeface="Symbol" panose="02020603050405020304" pitchFamily="2"/>
              </a:rPr>
              <a:t>]</a:t>
            </a:r>
            <a:r>
              <a:rPr lang="en-US" sz="650" spc="-20" baseline="-25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150" spc="-20">
                <a:solidFill>
                  <a:srgbClr val="000000"/>
                </a:solidFill>
                <a:latin typeface="Symbol" panose="02020603050405020304" pitchFamily="2"/>
              </a:rPr>
              <a:t> ) </a:t>
            </a:r>
          </a:p>
          <a:p>
            <a:pPr marL="0" marR="0" indent="0" algn="r">
              <a:lnSpc>
                <a:spcPts val="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95">
                <a:solidFill>
                  <a:srgbClr val="000000"/>
                </a:solidFill>
                <a:latin typeface="Arial" panose="02020603050405020304" pitchFamily="2"/>
              </a:rPr>
              <a:t>− </a:t>
            </a:r>
            <a:r>
              <a:rPr lang="en-US" sz="950" spc="95" baseline="-25000">
                <a:solidFill>
                  <a:srgbClr val="000000"/>
                </a:solidFill>
                <a:latin typeface="Symbol" panose="02020603050405020304" pitchFamily="2"/>
              </a:rPr>
              <a:t>P</a:t>
            </a:r>
            <a:r>
              <a:rPr lang="en-US" sz="1150" spc="95">
                <a:solidFill>
                  <a:srgbClr val="000000"/>
                </a:solidFill>
                <a:latin typeface="Symbol" panose="02020603050405020304" pitchFamily="2"/>
              </a:rPr>
              <a:t> </a:t>
            </a:r>
            <a:r>
              <a:rPr lang="en-US" sz="900" spc="95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600" u="sng" spc="9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50" spc="95">
                <a:solidFill>
                  <a:srgbClr val="000000"/>
                </a:solidFill>
                <a:latin typeface="Arial" panose="02020603050405020304" pitchFamily="2"/>
              </a:rPr>
              <a:t> − </a:t>
            </a:r>
          </a:p>
          <a:p>
            <a:pPr marL="0" marR="0" indent="0" algn="l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tabLst>
                <a:tab pos="1737360" algn="l"/>
              </a:tabLst>
            </a:pPr>
            <a:r>
              <a:rPr lang="en-US" sz="800" spc="0">
                <a:solidFill>
                  <a:srgbClr val="000000"/>
                </a:solidFill>
                <a:latin typeface="Arial" panose="02020603050405020304" pitchFamily="2"/>
              </a:rPr>
              <a:t>Localised Heat Sources - exp </a:t>
            </a:r>
            <a:r>
              <a:rPr lang="en-US" sz="650" spc="0">
                <a:solidFill>
                  <a:srgbClr val="000000"/>
                </a:solidFill>
                <a:latin typeface="Arial" panose="02020603050405020304" pitchFamily="2"/>
              </a:rPr>
              <a:t>i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4588510" y="2374900"/>
            <a:ext cx="302260" cy="88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10">
                <a:solidFill>
                  <a:srgbClr val="252525"/>
                </a:solidFill>
                <a:latin typeface="Arial" panose="02020603050405020304" pitchFamily="2"/>
              </a:rPr>
              <a:t>Nodes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spc="25">
                <a:solidFill>
                  <a:srgbClr val="000000"/>
                </a:solidFill>
                <a:latin typeface="Arial" panose="02020603050405020304" pitchFamily="2"/>
              </a:rPr>
              <a:t>14 / 18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B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47320"/>
            <a:ext cx="2429510" cy="214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400" spc="60">
                <a:solidFill>
                  <a:srgbClr val="FFFFFF"/>
                </a:solidFill>
                <a:latin typeface="Arial Narrow" panose="02020603050405020304" pitchFamily="2"/>
              </a:rPr>
              <a:t>Enriched Finite Element (EFEM)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35280" y="781050"/>
            <a:ext cx="173990" cy="770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730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⎧ </a:t>
            </a:r>
          </a:p>
          <a:p>
            <a:pPr marL="0" marR="0" indent="0" algn="r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50" spc="280">
                <a:solidFill>
                  <a:srgbClr val="000000"/>
                </a:solidFill>
                <a:latin typeface="Symbol" panose="02020603050405020304" pitchFamily="2"/>
              </a:rPr>
              <a:t>⎨⎪ </a:t>
            </a:r>
          </a:p>
          <a:p>
            <a:pPr marL="0" marR="0" indent="0" algn="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50" spc="280">
                <a:solidFill>
                  <a:srgbClr val="000000"/>
                </a:solidFill>
                <a:latin typeface="Symbol" panose="02020603050405020304" pitchFamily="2"/>
              </a:rPr>
              <a:t>⎪⎩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843655" y="1116330"/>
            <a:ext cx="48895" cy="80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09270" y="838200"/>
            <a:ext cx="2934970" cy="7308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6360" rIns="0" bIns="0" anchor="t"/>
          <a:lstStyle/>
          <a:p>
            <a:pPr marL="0" marR="0" indent="0" algn="just">
              <a:lnSpc>
                <a:spcPts val="1600"/>
              </a:lnSpc>
              <a:spcAft>
                <a:spcPts val="0"/>
              </a:spcAft>
              <a:tabLst>
                <a:tab pos="2148840" algn="l"/>
              </a:tabLst>
            </a:pP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tt </a:t>
            </a: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-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A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+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a </a:t>
            </a:r>
            <a:r>
              <a:rPr lang="en-US" sz="1450" spc="0">
                <a:solidFill>
                  <a:srgbClr val="000000"/>
                </a:solidFill>
                <a:latin typeface="Symbol" panose="02020603050405020304" pitchFamily="2"/>
              </a:rPr>
              <a:t>-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=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δ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f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on Ω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x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[0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)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0) =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0" baseline="-25000">
                <a:solidFill>
                  <a:srgbClr val="000000"/>
                </a:solidFill>
                <a:latin typeface="Arial" panose="02020603050405020304" pitchFamily="2"/>
              </a:rPr>
              <a:t>t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spc="0">
                <a:solidFill>
                  <a:srgbClr val="000000"/>
                </a:solidFill>
                <a:latin typeface="Tahoma" panose="02020603050405020304" pitchFamily="2"/>
              </a:rPr>
              <a:t>0) = </a:t>
            </a:r>
            <a:r>
              <a:rPr lang="en-US" sz="1000" i="1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1 </a:t>
            </a:r>
          </a:p>
          <a:p>
            <a:pPr marL="0" marR="0" indent="0" algn="l">
              <a:lnSpc>
                <a:spcPts val="1300"/>
              </a:lnSpc>
              <a:spcBef>
                <a:spcPts val="300"/>
              </a:spcBef>
              <a:spcAft>
                <a:spcPts val="120"/>
              </a:spcAft>
              <a:tabLst>
                <a:tab pos="2148840" algn="l"/>
              </a:tabLst>
            </a:pP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1000" spc="5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150" i="1" spc="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00" i="1" spc="5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00" spc="5">
                <a:solidFill>
                  <a:srgbClr val="000000"/>
                </a:solidFill>
                <a:latin typeface="Tahoma" panose="02020603050405020304" pitchFamily="2"/>
              </a:rPr>
              <a:t>) = 0 on Γ</a:t>
            </a:r>
            <a:r>
              <a:rPr lang="en-US" sz="850" spc="5">
                <a:solidFill>
                  <a:srgbClr val="000000"/>
                </a:solidFill>
                <a:latin typeface="Arial" panose="02020603050405020304" pitchFamily="2"/>
              </a:rPr>
              <a:t>D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289560" y="1722755"/>
            <a:ext cx="2209800" cy="163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62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000" spc="-10">
                <a:solidFill>
                  <a:srgbClr val="000000"/>
                </a:solidFill>
                <a:latin typeface="Tahoma" panose="02020603050405020304" pitchFamily="2"/>
              </a:rPr>
              <a:t>How do you choose an appropriate </a:t>
            </a:r>
            <a:r>
              <a:rPr lang="en-US" sz="1100" spc="-10">
                <a:solidFill>
                  <a:srgbClr val="000000"/>
                </a:solidFill>
                <a:latin typeface="Arial" panose="02020603050405020304" pitchFamily="2"/>
              </a:rPr>
              <a:t>G</a:t>
            </a:r>
            <a:r>
              <a:rPr lang="en-US" sz="1000" spc="-10">
                <a:solidFill>
                  <a:srgbClr val="000000"/>
                </a:solidFill>
                <a:latin typeface="Tahoma" panose="02020603050405020304" pitchFamily="2"/>
              </a:rPr>
              <a:t>?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560705" y="1886585"/>
            <a:ext cx="1557655" cy="207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850" spc="10">
                <a:solidFill>
                  <a:srgbClr val="000000"/>
                </a:solidFill>
                <a:latin typeface="Tahoma" panose="02020603050405020304" pitchFamily="2"/>
              </a:rPr>
              <a:t>Consider the type of problem: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2797810" y="2218690"/>
            <a:ext cx="411480" cy="353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anchor="t"/>
          <a:lstStyle/>
          <a:p>
            <a:pPr marL="0" marR="0" indent="0" algn="ctr">
              <a:lnSpc>
                <a:spcPts val="700"/>
              </a:lnSpc>
              <a:spcAft>
                <a:spcPts val="0"/>
              </a:spcAft>
            </a:pPr>
            <a:r>
              <a:rPr lang="en-US" sz="600" u="sng" spc="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  <a:p>
            <a:pPr marL="0" marR="0" indent="0" algn="l">
              <a:lnSpc>
                <a:spcPts val="1100"/>
              </a:lnSpc>
              <a:spcBef>
                <a:spcPts val="80"/>
              </a:spcBef>
              <a:spcAft>
                <a:spcPts val="260"/>
              </a:spcAft>
            </a:pPr>
            <a:r>
              <a:rPr lang="en-US" sz="800" spc="-6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950" spc="-60">
                <a:solidFill>
                  <a:srgbClr val="000000"/>
                </a:solidFill>
                <a:latin typeface="Arial" panose="02020603050405020304" pitchFamily="2"/>
              </a:rPr>
              <a:t>σ</a:t>
            </a:r>
            <a:r>
              <a:rPr lang="en-US" sz="650" spc="-60">
                <a:solidFill>
                  <a:srgbClr val="000000"/>
                </a:solidFill>
                <a:latin typeface="Arial" panose="02020603050405020304" pitchFamily="2"/>
              </a:rPr>
              <a:t>2 </a:t>
            </a:r>
            <a:r>
              <a:rPr lang="en-US" sz="650" spc="-60" baseline="-2500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0" spc="-6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830955" y="2173605"/>
            <a:ext cx="80010" cy="80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600"/>
              </a:lnSpc>
              <a:spcAft>
                <a:spcPts val="0"/>
              </a:spcAft>
            </a:pP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841375" y="2243455"/>
            <a:ext cx="2045335" cy="2222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900"/>
              </a:lnSpc>
              <a:spcAft>
                <a:spcPts val="0"/>
              </a:spcAft>
            </a:pP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Elastic - cos(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ω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t 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± κ</a:t>
            </a:r>
            <a:r>
              <a:rPr lang="en-US" sz="950" spc="-20" baseline="-2500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) or sin(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ω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t </a:t>
            </a:r>
            <a:r>
              <a:rPr lang="en-US" sz="950" spc="-20">
                <a:solidFill>
                  <a:srgbClr val="000000"/>
                </a:solidFill>
                <a:latin typeface="Arial" panose="02020603050405020304" pitchFamily="2"/>
              </a:rPr>
              <a:t>± κ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800" spc="-20">
                <a:solidFill>
                  <a:srgbClr val="000000"/>
                </a:solidFill>
                <a:latin typeface="Arial" panose="02020603050405020304" pitchFamily="2"/>
              </a:rPr>
              <a:t>)</a:t>
            </a:r>
            <a:r>
              <a:rPr lang="en-US" sz="900" spc="-20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650" spc="-20">
                <a:solidFill>
                  <a:srgbClr val="000000"/>
                </a:solidFill>
                <a:latin typeface="Arial" panose="02020603050405020304" pitchFamily="2"/>
              </a:rPr>
              <a:t>0 </a:t>
            </a:r>
            <a:r>
              <a:rPr lang="en-US" sz="650" spc="-20" baseline="-25000">
                <a:solidFill>
                  <a:srgbClr val="000000"/>
                </a:solidFill>
                <a:latin typeface="Symbol" panose="02020603050405020304" pitchFamily="2"/>
              </a:rPr>
              <a:t>]</a:t>
            </a:r>
            <a:r>
              <a:rPr lang="en-US" sz="650" spc="-20" baseline="-25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150" spc="-20">
                <a:solidFill>
                  <a:srgbClr val="000000"/>
                </a:solidFill>
                <a:latin typeface="Symbol" panose="02020603050405020304" pitchFamily="2"/>
              </a:rPr>
              <a:t> ) </a:t>
            </a:r>
          </a:p>
          <a:p>
            <a:pPr marL="0" marR="0" indent="0" algn="r">
              <a:lnSpc>
                <a:spcPts val="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95">
                <a:solidFill>
                  <a:srgbClr val="000000"/>
                </a:solidFill>
                <a:latin typeface="Arial" panose="02020603050405020304" pitchFamily="2"/>
              </a:rPr>
              <a:t>− </a:t>
            </a:r>
            <a:r>
              <a:rPr lang="en-US" sz="950" spc="95" baseline="-25000">
                <a:solidFill>
                  <a:srgbClr val="000000"/>
                </a:solidFill>
                <a:latin typeface="Symbol" panose="02020603050405020304" pitchFamily="2"/>
              </a:rPr>
              <a:t>P</a:t>
            </a:r>
            <a:r>
              <a:rPr lang="en-US" sz="1150" spc="95">
                <a:solidFill>
                  <a:srgbClr val="000000"/>
                </a:solidFill>
                <a:latin typeface="Symbol" panose="02020603050405020304" pitchFamily="2"/>
              </a:rPr>
              <a:t> </a:t>
            </a:r>
            <a:r>
              <a:rPr lang="en-US" sz="900" spc="95">
                <a:solidFill>
                  <a:srgbClr val="000000"/>
                </a:solidFill>
                <a:latin typeface="Arial" panose="02020603050405020304" pitchFamily="2"/>
              </a:rPr>
              <a:t>x</a:t>
            </a:r>
            <a:r>
              <a:rPr lang="en-US" sz="600" u="sng" spc="9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950" spc="95">
                <a:solidFill>
                  <a:srgbClr val="000000"/>
                </a:solidFill>
                <a:latin typeface="Arial" panose="02020603050405020304" pitchFamily="2"/>
              </a:rPr>
              <a:t> − </a:t>
            </a:r>
          </a:p>
          <a:p>
            <a:pPr marL="0" marR="0" indent="0" algn="l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tabLst>
                <a:tab pos="1737360" algn="l"/>
              </a:tabLst>
            </a:pPr>
            <a:r>
              <a:rPr lang="en-US" sz="800" spc="0">
                <a:solidFill>
                  <a:srgbClr val="000000"/>
                </a:solidFill>
                <a:latin typeface="Arial" panose="02020603050405020304" pitchFamily="2"/>
              </a:rPr>
              <a:t>Localised Heat Sources - exp </a:t>
            </a:r>
            <a:r>
              <a:rPr lang="en-US" sz="650" spc="0">
                <a:solidFill>
                  <a:srgbClr val="000000"/>
                </a:solidFill>
                <a:latin typeface="Arial" panose="02020603050405020304" pitchFamily="2"/>
              </a:rPr>
              <a:t>i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3862070" y="2254250"/>
            <a:ext cx="1758315" cy="1098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700"/>
              </a:lnSpc>
              <a:spcAft>
                <a:spcPts val="50"/>
              </a:spcAft>
              <a:tabLst>
                <a:tab pos="411480" algn="l"/>
                <a:tab pos="868680" algn="l"/>
                <a:tab pos="1234440" algn="l"/>
                <a:tab pos="1783080" algn="r"/>
              </a:tabLst>
            </a:pP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i-2 </a:t>
            </a: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i-1 </a:t>
            </a:r>
            <a:r>
              <a:rPr lang="en-US" sz="550" spc="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50" spc="0" baseline="-25000">
                <a:solidFill>
                  <a:srgbClr val="252525"/>
                </a:solidFill>
                <a:latin typeface="Arial" panose="02020603050405020304" pitchFamily="2"/>
              </a:rPr>
              <a:t>i</a:t>
            </a:r>
            <a:r>
              <a:rPr lang="en-US" sz="100" spc="0" baseline="30000">
                <a:solidFill>
                  <a:srgbClr val="252525"/>
                </a:solidFill>
                <a:latin typeface="Arial" panose="02020603050405020304" pitchFamily="2"/>
              </a:rPr>
              <a:t> </a:t>
            </a:r>
            <a:r>
              <a:rPr lang="en-US" sz="55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i+1 </a:t>
            </a:r>
            <a:r>
              <a:rPr lang="en-US" sz="5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500" spc="0">
                <a:solidFill>
                  <a:srgbClr val="252525"/>
                </a:solidFill>
                <a:latin typeface="Arial" panose="02020603050405020304" pitchFamily="2"/>
              </a:rPr>
              <a:t>i+2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4588510" y="2374900"/>
            <a:ext cx="302260" cy="88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00" spc="10">
                <a:solidFill>
                  <a:srgbClr val="252525"/>
                </a:solidFill>
                <a:latin typeface="Arial" panose="02020603050405020304" pitchFamily="2"/>
              </a:rPr>
              <a:t>Nodes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5380990" y="3119120"/>
            <a:ext cx="357505" cy="996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650" spc="25">
                <a:solidFill>
                  <a:srgbClr val="000000"/>
                </a:solidFill>
                <a:latin typeface="Arial" panose="02020603050405020304" pitchFamily="2"/>
              </a:rPr>
              <a:t>14 / 18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B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9195A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6530" y="157480"/>
            <a:ext cx="1393190" cy="1930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00" b="1" spc="5">
                <a:solidFill>
                  <a:srgbClr val="FFFFFF"/>
                </a:solidFill>
                <a:latin typeface="Arial Narrow" panose="02020603050405020304" pitchFamily="2"/>
              </a:rPr>
              <a:t>Gaussian Explosion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96240" y="775335"/>
            <a:ext cx="1191895" cy="1466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000" b="1" u="sng" spc="-40">
                <a:solidFill>
                  <a:srgbClr val="000000"/>
                </a:solidFill>
                <a:latin typeface="Arial" panose="02020603050405020304" pitchFamily="2"/>
              </a:rPr>
              <a:t>Gaussian Explosion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02590" y="1264920"/>
            <a:ext cx="648970" cy="243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8895" rIns="0" bIns="0" anchor="t"/>
          <a:lstStyle/>
          <a:p>
            <a:pPr marL="0" marR="0" indent="0" algn="l">
              <a:lnSpc>
                <a:spcPts val="1300"/>
              </a:lnSpc>
              <a:spcAft>
                <a:spcPts val="200"/>
              </a:spcAft>
            </a:pPr>
            <a:r>
              <a:rPr lang="en-US" sz="1050" spc="-50">
                <a:solidFill>
                  <a:srgbClr val="000000"/>
                </a:solidFill>
                <a:latin typeface="Tahoma" panose="02020603050405020304" pitchFamily="2"/>
              </a:rPr>
              <a:t>f </a:t>
            </a:r>
            <a:r>
              <a:rPr lang="en-US" sz="1050" i="1" spc="-5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-5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200" i="1" spc="-5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50" spc="-50">
                <a:solidFill>
                  <a:srgbClr val="000000"/>
                </a:solidFill>
                <a:latin typeface="Tahoma" panose="02020603050405020304" pitchFamily="2"/>
              </a:rPr>
              <a:t>y</a:t>
            </a:r>
            <a:r>
              <a:rPr lang="en-US" sz="1200" i="1" spc="-5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50" spc="-50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50" i="1" spc="-50">
                <a:solidFill>
                  <a:srgbClr val="000000"/>
                </a:solidFill>
                <a:latin typeface="Tahoma" panose="02020603050405020304" pitchFamily="2"/>
              </a:rPr>
              <a:t>) =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904490" y="1217295"/>
            <a:ext cx="868680" cy="3308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0010" rIns="0" bIns="0" anchor="t"/>
          <a:lstStyle/>
          <a:p>
            <a:pPr marL="0" marR="0" indent="0" algn="l">
              <a:lnSpc>
                <a:spcPts val="1500"/>
              </a:lnSpc>
              <a:spcAft>
                <a:spcPts val="475"/>
              </a:spcAft>
            </a:pPr>
            <a:r>
              <a:rPr lang="en-US" sz="1050" i="1" spc="15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15">
                <a:solidFill>
                  <a:srgbClr val="000000"/>
                </a:solidFill>
                <a:latin typeface="Tahoma" panose="02020603050405020304" pitchFamily="2"/>
              </a:rPr>
              <a:t>y </a:t>
            </a:r>
            <a:r>
              <a:rPr lang="en-US" sz="1200" spc="15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050" spc="15">
                <a:solidFill>
                  <a:srgbClr val="000000"/>
                </a:solidFill>
                <a:latin typeface="Tahoma" panose="02020603050405020304" pitchFamily="2"/>
              </a:rPr>
              <a:t> y</a:t>
            </a:r>
            <a:r>
              <a:rPr lang="en-US" sz="750" spc="15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050" i="1" spc="15">
                <a:solidFill>
                  <a:srgbClr val="000000"/>
                </a:solidFill>
                <a:latin typeface="Tahoma" panose="02020603050405020304" pitchFamily="2"/>
              </a:rPr>
              <a:t>)</a:t>
            </a:r>
            <a:r>
              <a:rPr lang="en-US" sz="1050" spc="15" baseline="30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200" i="1" spc="15">
                <a:solidFill>
                  <a:srgbClr val="000000"/>
                </a:solidFill>
                <a:latin typeface="Arial" panose="02020603050405020304" pitchFamily="2"/>
              </a:rPr>
              <a:t> &lt; </a:t>
            </a:r>
            <a:r>
              <a:rPr lang="en-US" sz="1050" spc="15">
                <a:solidFill>
                  <a:srgbClr val="000000"/>
                </a:solidFill>
                <a:latin typeface="Tahoma" panose="02020603050405020304" pitchFamily="2"/>
              </a:rPr>
              <a:t>R</a:t>
            </a:r>
            <a:r>
              <a:rPr lang="en-US" sz="750" spc="15">
                <a:solidFill>
                  <a:srgbClr val="000000"/>
                </a:solidFill>
                <a:latin typeface="Arial" panose="02020603050405020304" pitchFamily="2"/>
              </a:rPr>
              <a:t>2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1228090" y="962025"/>
            <a:ext cx="1633855" cy="5861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2700"/>
              </a:lnSpc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{ </a:t>
            </a:r>
          </a:p>
          <a:p>
            <a:pPr marL="0" marR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i="1" spc="20">
                <a:solidFill>
                  <a:srgbClr val="000000"/>
                </a:solidFill>
                <a:latin typeface="Tahoma" panose="02020603050405020304" pitchFamily="2"/>
              </a:rPr>
              <a:t>0 </a:t>
            </a:r>
            <a:r>
              <a:rPr lang="en-US" sz="1200" i="1" spc="20">
                <a:solidFill>
                  <a:srgbClr val="000000"/>
                </a:solidFill>
                <a:latin typeface="Arial" panose="02020603050405020304" pitchFamily="2"/>
              </a:rPr>
              <a:t>&lt; </a:t>
            </a:r>
            <a:r>
              <a:rPr lang="en-US" sz="1050" spc="20">
                <a:solidFill>
                  <a:srgbClr val="000000"/>
                </a:solidFill>
                <a:latin typeface="Tahoma" panose="02020603050405020304" pitchFamily="2"/>
              </a:rPr>
              <a:t>t </a:t>
            </a:r>
            <a:r>
              <a:rPr lang="en-US" sz="1200" i="1" spc="20">
                <a:solidFill>
                  <a:srgbClr val="000000"/>
                </a:solidFill>
                <a:latin typeface="Arial" panose="02020603050405020304" pitchFamily="2"/>
              </a:rPr>
              <a:t>&lt; </a:t>
            </a:r>
            <a:r>
              <a:rPr lang="en-US" sz="1050" i="1" spc="20">
                <a:solidFill>
                  <a:srgbClr val="000000"/>
                </a:solidFill>
                <a:latin typeface="Tahoma" panose="02020603050405020304" pitchFamily="2"/>
              </a:rPr>
              <a:t>2</a:t>
            </a:r>
            <a:r>
              <a:rPr lang="en-US" sz="1050" spc="20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750" spc="20">
                <a:solidFill>
                  <a:srgbClr val="000000"/>
                </a:solidFill>
                <a:latin typeface="Arial" panose="02020603050405020304" pitchFamily="2"/>
              </a:rPr>
              <a:t>0 </a:t>
            </a:r>
          </a:p>
          <a:p>
            <a:pPr marL="0" marR="0" indent="0" algn="l">
              <a:lnSpc>
                <a:spcPts val="1800"/>
              </a:lnSpc>
              <a:spcBef>
                <a:spcPts val="0"/>
              </a:spcBef>
              <a:spcAft>
                <a:spcPts val="475"/>
              </a:spcAft>
              <a:tabLst>
                <a:tab pos="1645920" algn="r"/>
              </a:tabLst>
            </a:pP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f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1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)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f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20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y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) (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x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050" spc="0">
                <a:solidFill>
                  <a:srgbClr val="000000"/>
                </a:solidFill>
                <a:latin typeface="Tahoma" panose="02020603050405020304" pitchFamily="2"/>
              </a:rPr>
              <a:t> x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)</a:t>
            </a:r>
            <a:r>
              <a:rPr lang="en-US" sz="1050" spc="0" baseline="30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 +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054735" y="964565"/>
            <a:ext cx="164465" cy="735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⎧ </a:t>
            </a:r>
          </a:p>
          <a:p>
            <a:pPr marL="0" marR="0" indent="0" algn="r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spc="254">
                <a:solidFill>
                  <a:srgbClr val="000000"/>
                </a:solidFill>
                <a:latin typeface="Symbol" panose="02020603050405020304" pitchFamily="2"/>
              </a:rPr>
              <a:t>⎨⎪ </a:t>
            </a:r>
          </a:p>
          <a:p>
            <a:pPr marL="0" marR="0" indent="0" algn="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spc="254">
                <a:solidFill>
                  <a:srgbClr val="000000"/>
                </a:solidFill>
                <a:latin typeface="Symbol" panose="02020603050405020304" pitchFamily="2"/>
              </a:rPr>
              <a:t>⎪⎩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1219200" y="1548130"/>
            <a:ext cx="108585" cy="143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050" i="1" spc="0">
                <a:solidFill>
                  <a:srgbClr val="000000"/>
                </a:solidFill>
                <a:latin typeface="Tahoma" panose="02020603050405020304" pitchFamily="2"/>
              </a:rPr>
              <a:t>0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652145" y="1700530"/>
            <a:ext cx="1981200" cy="5276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785" rIns="0" bIns="0" anchor="t"/>
          <a:lstStyle/>
          <a:p>
            <a:pPr marL="868680" marR="0" indent="0" algn="l">
              <a:lnSpc>
                <a:spcPts val="1900"/>
              </a:lnSpc>
              <a:spcAft>
                <a:spcPts val="0"/>
              </a:spcAft>
              <a:tabLst>
                <a:tab pos="1670685" algn="l"/>
              </a:tabLst>
            </a:pPr>
            <a:r>
              <a:rPr lang="en-US" sz="1200" spc="30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200" i="1" spc="30">
                <a:solidFill>
                  <a:srgbClr val="000000"/>
                </a:solidFill>
                <a:latin typeface="Arial" panose="02020603050405020304" pitchFamily="2"/>
              </a:rPr>
              <a:t>π</a:t>
            </a:r>
            <a:r>
              <a:rPr lang="en-US" sz="750" spc="3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050" spc="30">
                <a:solidFill>
                  <a:srgbClr val="000000"/>
                </a:solidFill>
                <a:latin typeface="Tahoma" panose="02020603050405020304" pitchFamily="2"/>
              </a:rPr>
              <a:t>f </a:t>
            </a:r>
            <a:r>
              <a:rPr lang="en-US" sz="750" spc="30">
                <a:solidFill>
                  <a:srgbClr val="000000"/>
                </a:solidFill>
                <a:latin typeface="Arial" panose="02020603050405020304" pitchFamily="2"/>
              </a:rPr>
              <a:t>2 </a:t>
            </a:r>
            <a:r>
              <a:rPr lang="en-US" sz="1200" spc="30">
                <a:solidFill>
                  <a:srgbClr val="000000"/>
                </a:solidFill>
                <a:latin typeface="Symbol" panose="02020603050405020304" pitchFamily="2"/>
              </a:rPr>
              <a:t>( </a:t>
            </a:r>
            <a:r>
              <a:rPr lang="en-US" sz="1200" spc="30" baseline="-25000">
                <a:solidFill>
                  <a:srgbClr val="000000"/>
                </a:solidFill>
                <a:latin typeface="Symbol" panose="02020603050405020304" pitchFamily="2"/>
              </a:rPr>
              <a:t>)</a:t>
            </a:r>
            <a:r>
              <a:rPr lang="en-US" sz="1200" spc="30" baseline="-25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200" spc="30" baseline="-25000">
                <a:solidFill>
                  <a:srgbClr val="000000"/>
                </a:solidFill>
                <a:latin typeface="Symbol" panose="02020603050405020304" pitchFamily="2"/>
              </a:rPr>
              <a:t>)</a:t>
            </a:r>
            <a:r>
              <a:rPr lang="en-US" sz="100" spc="30">
                <a:solidFill>
                  <a:srgbClr val="000000"/>
                </a:solidFill>
                <a:latin typeface="Symbol" panose="02020603050405020304" pitchFamily="2"/>
              </a:rPr>
              <a:t>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1396365" algn="l"/>
              </a:tabLst>
            </a:pPr>
            <a:r>
              <a:rPr lang="en-US" sz="1050" spc="45">
                <a:solidFill>
                  <a:srgbClr val="000000"/>
                </a:solidFill>
                <a:latin typeface="Tahoma" panose="02020603050405020304" pitchFamily="2"/>
              </a:rPr>
              <a:t>f</a:t>
            </a:r>
            <a:r>
              <a:rPr lang="en-US" sz="750" spc="45">
                <a:solidFill>
                  <a:srgbClr val="000000"/>
                </a:solidFill>
                <a:latin typeface="Arial" panose="02020603050405020304" pitchFamily="2"/>
              </a:rPr>
              <a:t>1</a:t>
            </a:r>
            <a:r>
              <a:rPr lang="en-US" sz="1050" i="1" spc="45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45">
                <a:solidFill>
                  <a:srgbClr val="000000"/>
                </a:solidFill>
                <a:latin typeface="Tahoma" panose="02020603050405020304" pitchFamily="2"/>
              </a:rPr>
              <a:t>t</a:t>
            </a:r>
            <a:r>
              <a:rPr lang="en-US" sz="1050" i="1" spc="45">
                <a:solidFill>
                  <a:srgbClr val="000000"/>
                </a:solidFill>
                <a:latin typeface="Tahoma" panose="02020603050405020304" pitchFamily="2"/>
              </a:rPr>
              <a:t>) = 4 exp </a:t>
            </a:r>
            <a:r>
              <a:rPr lang="en-US" sz="1050" spc="45">
                <a:solidFill>
                  <a:srgbClr val="000000"/>
                </a:solidFill>
                <a:latin typeface="Tahoma" panose="02020603050405020304" pitchFamily="2"/>
              </a:rPr>
              <a:t>t </a:t>
            </a:r>
            <a:r>
              <a:rPr lang="en-US" sz="1200" spc="45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050" i="1" spc="45">
                <a:solidFill>
                  <a:srgbClr val="000000"/>
                </a:solidFill>
                <a:latin typeface="Tahoma" panose="02020603050405020304" pitchFamily="2"/>
              </a:rPr>
              <a:t> 1 </a:t>
            </a:r>
          </a:p>
          <a:p>
            <a:pPr marL="114300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tabLst>
                <a:tab pos="1579245" algn="l"/>
              </a:tabLst>
            </a:pPr>
            <a:r>
              <a:rPr lang="en-US" sz="750" spc="30">
                <a:solidFill>
                  <a:srgbClr val="000000"/>
                </a:solidFill>
                <a:latin typeface="Arial" panose="02020603050405020304" pitchFamily="2"/>
              </a:rPr>
              <a:t>0 </a:t>
            </a:r>
            <a:r>
              <a:rPr lang="en-US" sz="1050" spc="30">
                <a:solidFill>
                  <a:srgbClr val="000000"/>
                </a:solidFill>
                <a:latin typeface="Tahoma" panose="02020603050405020304" pitchFamily="2"/>
              </a:rPr>
              <a:t>f</a:t>
            </a:r>
            <a:r>
              <a:rPr lang="en-US" sz="750" spc="30">
                <a:solidFill>
                  <a:srgbClr val="000000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494030" y="2228215"/>
            <a:ext cx="2374265" cy="4413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r">
              <a:lnSpc>
                <a:spcPts val="2400"/>
              </a:lnSpc>
              <a:spcAft>
                <a:spcPts val="0"/>
              </a:spcAft>
            </a:pPr>
            <a:r>
              <a:rPr lang="en-US" sz="1200" spc="75">
                <a:solidFill>
                  <a:srgbClr val="000000"/>
                </a:solidFill>
                <a:latin typeface="Symbol" panose="02020603050405020304" pitchFamily="2"/>
              </a:rPr>
              <a:t>(</a:t>
            </a:r>
            <a:r>
              <a:rPr lang="en-US" sz="1050" i="1" spc="75">
                <a:solidFill>
                  <a:srgbClr val="000000"/>
                </a:solidFill>
                <a:latin typeface="Tahoma" panose="02020603050405020304" pitchFamily="2"/>
              </a:rPr>
              <a:t> 1 </a:t>
            </a:r>
            <a:r>
              <a:rPr lang="en-US" sz="1200" spc="75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100" i="1" u="sng" spc="75">
                <a:solidFill>
                  <a:srgbClr val="000000"/>
                </a:solidFill>
                <a:latin typeface="Tahoma" panose="02020603050405020304" pitchFamily="2"/>
              </a:rPr>
              <a:t> (</a:t>
            </a:r>
            <a:r>
              <a:rPr lang="en-US" sz="1050" spc="75">
                <a:solidFill>
                  <a:srgbClr val="000000"/>
                </a:solidFill>
                <a:latin typeface="Tahoma" panose="02020603050405020304" pitchFamily="2"/>
              </a:rPr>
              <a:t>x </a:t>
            </a:r>
            <a:r>
              <a:rPr lang="en-US" sz="1200" spc="75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050" spc="75">
                <a:solidFill>
                  <a:srgbClr val="000000"/>
                </a:solidFill>
                <a:latin typeface="Tahoma" panose="02020603050405020304" pitchFamily="2"/>
              </a:rPr>
              <a:t> x</a:t>
            </a:r>
            <a:r>
              <a:rPr lang="en-US" sz="750" u="sng" spc="75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050" i="1" spc="75">
                <a:solidFill>
                  <a:srgbClr val="000000"/>
                </a:solidFill>
                <a:latin typeface="Tahoma" panose="02020603050405020304" pitchFamily="2"/>
              </a:rPr>
              <a:t>)</a:t>
            </a:r>
            <a:r>
              <a:rPr lang="en-US" sz="1050" spc="75" baseline="30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050" i="1" spc="75">
                <a:solidFill>
                  <a:srgbClr val="000000"/>
                </a:solidFill>
                <a:latin typeface="Tahoma" panose="02020603050405020304" pitchFamily="2"/>
              </a:rPr>
              <a:t> + (</a:t>
            </a:r>
            <a:r>
              <a:rPr lang="en-US" sz="1050" spc="75">
                <a:solidFill>
                  <a:srgbClr val="000000"/>
                </a:solidFill>
                <a:latin typeface="Tahoma" panose="02020603050405020304" pitchFamily="2"/>
              </a:rPr>
              <a:t>y </a:t>
            </a:r>
            <a:r>
              <a:rPr lang="en-US" sz="1200" spc="75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050" spc="75">
                <a:solidFill>
                  <a:srgbClr val="000000"/>
                </a:solidFill>
                <a:latin typeface="Tahoma" panose="02020603050405020304" pitchFamily="2"/>
              </a:rPr>
              <a:t> y</a:t>
            </a:r>
            <a:r>
              <a:rPr lang="en-US" sz="750" u="sng" spc="75">
                <a:solidFill>
                  <a:srgbClr val="000000"/>
                </a:solidFill>
                <a:latin typeface="Arial" panose="02020603050405020304" pitchFamily="2"/>
              </a:rPr>
              <a:t>0</a:t>
            </a:r>
            <a:r>
              <a:rPr lang="en-US" sz="1050" i="1" spc="75">
                <a:solidFill>
                  <a:srgbClr val="000000"/>
                </a:solidFill>
                <a:latin typeface="Tahoma" panose="02020603050405020304" pitchFamily="2"/>
              </a:rPr>
              <a:t>)</a:t>
            </a:r>
            <a:r>
              <a:rPr lang="en-US" sz="750" spc="75">
                <a:solidFill>
                  <a:srgbClr val="000000"/>
                </a:solidFill>
                <a:latin typeface="Arial" panose="02020603050405020304" pitchFamily="2"/>
              </a:rPr>
              <a:t>2 </a:t>
            </a:r>
            <a:r>
              <a:rPr lang="en-US" sz="1200" spc="75">
                <a:solidFill>
                  <a:srgbClr val="000000"/>
                </a:solidFill>
                <a:latin typeface="Symbol" panose="02020603050405020304" pitchFamily="2"/>
              </a:rPr>
              <a:t>)</a:t>
            </a:r>
            <a:r>
              <a:rPr lang="en-US" sz="750" spc="75">
                <a:solidFill>
                  <a:srgbClr val="000000"/>
                </a:solidFill>
                <a:latin typeface="Arial" panose="02020603050405020304" pitchFamily="2"/>
              </a:rPr>
              <a:t>3 </a:t>
            </a:r>
          </a:p>
          <a:p>
            <a:pPr marL="0" marR="0" indent="0" algn="l">
              <a:lnSpc>
                <a:spcPts val="700"/>
              </a:lnSpc>
              <a:spcBef>
                <a:spcPts val="0"/>
              </a:spcBef>
              <a:spcAft>
                <a:spcPts val="740"/>
              </a:spcAft>
              <a:tabLst>
                <a:tab pos="1554480" algn="l"/>
              </a:tabLst>
            </a:pPr>
            <a:r>
              <a:rPr lang="en-US" sz="1050" spc="-5">
                <a:solidFill>
                  <a:srgbClr val="000000"/>
                </a:solidFill>
                <a:latin typeface="Tahoma" panose="02020603050405020304" pitchFamily="2"/>
              </a:rPr>
              <a:t>f</a:t>
            </a:r>
            <a:r>
              <a:rPr lang="en-US" sz="750" spc="-5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1050" i="1" spc="-5">
                <a:solidFill>
                  <a:srgbClr val="000000"/>
                </a:solidFill>
                <a:latin typeface="Tahoma" panose="02020603050405020304" pitchFamily="2"/>
              </a:rPr>
              <a:t>(</a:t>
            </a:r>
            <a:r>
              <a:rPr lang="en-US" sz="1050" spc="-5">
                <a:solidFill>
                  <a:srgbClr val="000000"/>
                </a:solidFill>
                <a:latin typeface="Tahoma" panose="02020603050405020304" pitchFamily="2"/>
              </a:rPr>
              <a:t>x</a:t>
            </a:r>
            <a:r>
              <a:rPr lang="en-US" sz="1200" i="1" spc="-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1050" spc="-5">
                <a:solidFill>
                  <a:srgbClr val="000000"/>
                </a:solidFill>
                <a:latin typeface="Tahoma" panose="02020603050405020304" pitchFamily="2"/>
              </a:rPr>
              <a:t>y</a:t>
            </a:r>
            <a:r>
              <a:rPr lang="en-US" sz="1050" i="1" spc="-5">
                <a:solidFill>
                  <a:srgbClr val="000000"/>
                </a:solidFill>
                <a:latin typeface="Tahoma" panose="02020603050405020304" pitchFamily="2"/>
              </a:rPr>
              <a:t>) = </a:t>
            </a:r>
            <a:r>
              <a:rPr lang="en-US" sz="100" spc="-5">
                <a:solidFill>
                  <a:srgbClr val="000000"/>
                </a:solidFill>
                <a:latin typeface="Tahoma" panose="02020603050405020304" pitchFamily="2"/>
              </a:rPr>
              <a:t> </a:t>
            </a:r>
            <a:r>
              <a:rPr lang="en-US" sz="1050" spc="-5">
                <a:solidFill>
                  <a:srgbClr val="000000"/>
                </a:solidFill>
                <a:latin typeface="Tahoma" panose="02020603050405020304" pitchFamily="2"/>
              </a:rPr>
              <a:t>R</a:t>
            </a:r>
            <a:r>
              <a:rPr lang="en-US" sz="750" spc="-5">
                <a:solidFill>
                  <a:srgbClr val="000000"/>
                </a:solidFill>
                <a:latin typeface="Arial" panose="02020603050405020304" pitchFamily="2"/>
              </a:rPr>
              <a:t>2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10">
                <a:solidFill>
                  <a:srgbClr val="000000"/>
                </a:solidFill>
                <a:latin typeface="Arial" panose="02020603050405020304" pitchFamily="2"/>
              </a:rPr>
              <a:t>15 / 18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5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18815"/>
          </a:xfrm>
          <a:prstGeom prst="rect">
            <a:avLst/>
          </a:prstGeom>
          <a:solidFill>
            <a:srgbClr val="F5E5E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18815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70815" y="147320"/>
            <a:ext cx="3020695" cy="2063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400" spc="55">
                <a:solidFill>
                  <a:srgbClr val="000000"/>
                </a:solidFill>
                <a:latin typeface="Arial Narrow" panose="02020603050405020304" pitchFamily="2"/>
              </a:rPr>
              <a:t>Advantages and Disadvantages of EFEM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5">
                <a:solidFill>
                  <a:srgbClr val="000000"/>
                </a:solidFill>
                <a:latin typeface="Arial" panose="02020603050405020304" pitchFamily="2"/>
              </a:rPr>
              <a:t>16 / 18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18815"/>
          </a:xfrm>
          <a:prstGeom prst="rect">
            <a:avLst/>
          </a:prstGeom>
          <a:solidFill>
            <a:srgbClr val="FB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18815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319145" y="773430"/>
            <a:ext cx="201295" cy="78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240" rIns="0" bIns="0" anchor="t"/>
          <a:lstStyle/>
          <a:p>
            <a:pPr marL="0" marR="0" indent="0" algn="l">
              <a:lnSpc>
                <a:spcPts val="400"/>
              </a:lnSpc>
              <a:spcAft>
                <a:spcPts val="70"/>
              </a:spcAft>
            </a:pPr>
            <a:r>
              <a:rPr lang="en-US" sz="350" spc="65">
                <a:solidFill>
                  <a:srgbClr val="252525"/>
                </a:solidFill>
                <a:latin typeface="Arial" panose="02020603050405020304" pitchFamily="2"/>
              </a:rPr>
              <a:t>10</a:t>
            </a:r>
            <a:r>
              <a:rPr lang="en-US" sz="350" spc="65" baseline="30000">
                <a:solidFill>
                  <a:srgbClr val="252525"/>
                </a:solidFill>
                <a:latin typeface="Arial" panose="02020603050405020304" pitchFamily="2"/>
              </a:rPr>
              <a:t>-2</a:t>
            </a:r>
            <a:r>
              <a:rPr lang="en-US" sz="100" spc="65">
                <a:solidFill>
                  <a:srgbClr val="252525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93065" y="692150"/>
            <a:ext cx="762000" cy="1651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10"/>
              </a:spcAft>
            </a:pPr>
            <a:r>
              <a:rPr lang="en-US" sz="1000" b="1" spc="-45">
                <a:solidFill>
                  <a:srgbClr val="000000"/>
                </a:solidFill>
                <a:latin typeface="Arial" panose="02020603050405020304" pitchFamily="2"/>
              </a:rPr>
              <a:t>Advantages</a:t>
            </a:r>
            <a:r>
              <a:rPr lang="en-US" sz="950" spc="-45">
                <a:solidFill>
                  <a:srgbClr val="000000"/>
                </a:solidFill>
                <a:latin typeface="Tahoma" panose="02020603050405020304" pitchFamily="2"/>
              </a:rPr>
              <a:t>: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73735" y="857250"/>
            <a:ext cx="2380615" cy="8921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274320" marR="0" indent="0" algn="l">
              <a:lnSpc>
                <a:spcPts val="1400"/>
              </a:lnSpc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Computational Efficiency </a:t>
            </a:r>
            <a:br/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Fewer Degrees of Freedom </a:t>
            </a:r>
          </a:p>
          <a:p>
            <a:pPr marL="27432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spc="40">
                <a:solidFill>
                  <a:srgbClr val="000000"/>
                </a:solidFill>
                <a:latin typeface="Tahoma" panose="02020603050405020304" pitchFamily="2"/>
              </a:rPr>
              <a:t>Fast Error Reduction </a:t>
            </a:r>
          </a:p>
          <a:p>
            <a:pPr marL="0" marR="0" indent="0" algn="just">
              <a:lnSpc>
                <a:spcPts val="1400"/>
              </a:lnSpc>
              <a:spcBef>
                <a:spcPts val="295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Inclusion of information from physics and asymptotics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361690" y="1245870"/>
            <a:ext cx="158750" cy="78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240" rIns="0" bIns="0" anchor="t"/>
          <a:lstStyle/>
          <a:p>
            <a:pPr marL="0" marR="0" indent="0" algn="l">
              <a:lnSpc>
                <a:spcPts val="400"/>
              </a:lnSpc>
              <a:spcAft>
                <a:spcPts val="20"/>
              </a:spcAft>
            </a:pPr>
            <a:r>
              <a:rPr lang="en-US" sz="350" spc="0">
                <a:solidFill>
                  <a:srgbClr val="252525"/>
                </a:solidFill>
                <a:latin typeface="Arial" panose="02020603050405020304" pitchFamily="2"/>
              </a:rPr>
              <a:t>10</a:t>
            </a:r>
            <a:r>
              <a:rPr lang="en-US" sz="350" spc="0" baseline="30000">
                <a:solidFill>
                  <a:srgbClr val="252525"/>
                </a:solidFill>
                <a:latin typeface="Arial" panose="02020603050405020304" pitchFamily="2"/>
              </a:rPr>
              <a:t>-3</a:t>
            </a:r>
            <a:r>
              <a:rPr lang="en-US" sz="100" spc="0">
                <a:solidFill>
                  <a:srgbClr val="252525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3307080" y="1222375"/>
            <a:ext cx="54610" cy="1733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15240" bIns="0" anchor="t"/>
          <a:lstStyle/>
          <a:p>
            <a:pPr marL="0" marR="0" indent="0" algn="l">
              <a:lnSpc>
                <a:spcPts val="300"/>
              </a:lnSpc>
              <a:spcAft>
                <a:spcPts val="0"/>
              </a:spcAft>
            </a:pPr>
            <a:r>
              <a:rPr lang="en-US" sz="400" spc="-95">
                <a:solidFill>
                  <a:srgbClr val="000000"/>
                </a:solidFill>
                <a:latin typeface="Arial" panose="02020603050405020304" pitchFamily="2"/>
              </a:rPr>
              <a:t>L2 Error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319145" y="1718310"/>
            <a:ext cx="201295" cy="78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240" rIns="0" bIns="0" anchor="t"/>
          <a:lstStyle/>
          <a:p>
            <a:pPr marL="0" marR="0" indent="0" algn="l">
              <a:lnSpc>
                <a:spcPts val="400"/>
              </a:lnSpc>
              <a:spcAft>
                <a:spcPts val="45"/>
              </a:spcAft>
            </a:pPr>
            <a:r>
              <a:rPr lang="en-US" sz="350" spc="65">
                <a:solidFill>
                  <a:srgbClr val="252525"/>
                </a:solidFill>
                <a:latin typeface="Arial" panose="02020603050405020304" pitchFamily="2"/>
              </a:rPr>
              <a:t>10</a:t>
            </a:r>
            <a:r>
              <a:rPr lang="en-US" sz="350" spc="65" baseline="30000">
                <a:solidFill>
                  <a:srgbClr val="252525"/>
                </a:solidFill>
                <a:latin typeface="Arial" panose="02020603050405020304" pitchFamily="2"/>
              </a:rPr>
              <a:t>-4</a:t>
            </a:r>
            <a:r>
              <a:rPr lang="en-US" sz="100" spc="65">
                <a:solidFill>
                  <a:srgbClr val="252525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402590" y="1804670"/>
            <a:ext cx="2301240" cy="5314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000" b="1" spc="-5">
                <a:solidFill>
                  <a:srgbClr val="000000"/>
                </a:solidFill>
                <a:latin typeface="Arial" panose="02020603050405020304" pitchFamily="2"/>
              </a:rPr>
              <a:t>Disadvantages</a:t>
            </a:r>
            <a:r>
              <a:rPr lang="en-US" sz="950" spc="-5">
                <a:solidFill>
                  <a:srgbClr val="000000"/>
                </a:solidFill>
                <a:latin typeface="Tahoma" panose="02020603050405020304" pitchFamily="2"/>
              </a:rPr>
              <a:t>: </a:t>
            </a:r>
          </a:p>
          <a:p>
            <a:pPr marL="274320" marR="0" indent="0" algn="l">
              <a:lnSpc>
                <a:spcPts val="1300"/>
              </a:lnSpc>
              <a:spcBef>
                <a:spcPts val="260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Where the nature of the solution is unknown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4029710" y="1812925"/>
            <a:ext cx="1194435" cy="1384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875" rIns="0" bIns="0" anchor="t"/>
          <a:lstStyle/>
          <a:p>
            <a:pPr marL="0" marR="0" indent="0" algn="l">
              <a:lnSpc>
                <a:spcPts val="400"/>
              </a:lnSpc>
              <a:spcAft>
                <a:spcPts val="0"/>
              </a:spcAft>
              <a:tabLst>
                <a:tab pos="1234440" algn="r"/>
              </a:tabLst>
            </a:pPr>
            <a:r>
              <a:rPr lang="en-US" sz="350" spc="0">
                <a:solidFill>
                  <a:srgbClr val="252525"/>
                </a:solidFill>
                <a:latin typeface="Arial" panose="02020603050405020304" pitchFamily="2"/>
              </a:rPr>
              <a:t>10</a:t>
            </a:r>
            <a:r>
              <a:rPr lang="en-US" sz="350" spc="0" baseline="30000">
                <a:solidFill>
                  <a:srgbClr val="252525"/>
                </a:solidFill>
                <a:latin typeface="Arial" panose="02020603050405020304" pitchFamily="2"/>
              </a:rPr>
              <a:t>1</a:t>
            </a:r>
            <a:r>
              <a:rPr lang="en-US" sz="100" spc="0">
                <a:solidFill>
                  <a:srgbClr val="252525"/>
                </a:solidFill>
                <a:latin typeface="Arial" panose="02020603050405020304" pitchFamily="2"/>
              </a:rPr>
              <a:t> </a:t>
            </a:r>
            <a:r>
              <a:rPr lang="en-US" sz="350" spc="0">
                <a:solidFill>
                  <a:srgbClr val="252525"/>
                </a:solidFill>
                <a:latin typeface="Arial" panose="02020603050405020304" pitchFamily="2"/>
              </a:rPr>
              <a:t>10</a:t>
            </a:r>
            <a:r>
              <a:rPr lang="en-US" sz="350" spc="0" baseline="30000">
                <a:solidFill>
                  <a:srgbClr val="252525"/>
                </a:solidFill>
                <a:latin typeface="Arial" panose="02020603050405020304" pitchFamily="2"/>
              </a:rPr>
              <a:t>2</a:t>
            </a:r>
            <a:r>
              <a:rPr lang="en-US" sz="100" spc="0">
                <a:solidFill>
                  <a:srgbClr val="252525"/>
                </a:solidFill>
                <a:latin typeface="Arial" panose="02020603050405020304" pitchFamily="2"/>
              </a:rPr>
              <a:t> </a:t>
            </a:r>
          </a:p>
          <a:p>
            <a:pPr marL="137160" marR="0" indent="0" algn="l">
              <a:lnSpc>
                <a:spcPts val="400"/>
              </a:lnSpc>
              <a:spcBef>
                <a:spcPts val="100"/>
              </a:spcBef>
              <a:spcAft>
                <a:spcPts val="0"/>
              </a:spcAft>
            </a:pPr>
            <a:r>
              <a:rPr lang="en-US" sz="400" spc="-10">
                <a:solidFill>
                  <a:srgbClr val="252525"/>
                </a:solidFill>
                <a:latin typeface="Arial" panose="02020603050405020304" pitchFamily="2"/>
              </a:rPr>
              <a:t>Number of Enrichments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4169410" y="2000885"/>
            <a:ext cx="1201420" cy="3276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7145" rIns="0" bIns="0" anchor="t"/>
          <a:lstStyle/>
          <a:p>
            <a:pPr marL="36576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850" spc="0">
                <a:solidFill>
                  <a:srgbClr val="3333B2"/>
                </a:solidFill>
                <a:latin typeface="Tahoma" panose="02020603050405020304" pitchFamily="2"/>
              </a:rPr>
              <a:t>Figure:</a:t>
            </a: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 L</a:t>
            </a:r>
            <a:r>
              <a:rPr lang="en-US" sz="850" spc="0" baseline="30000">
                <a:solidFill>
                  <a:srgbClr val="000000"/>
                </a:solidFill>
                <a:latin typeface="Arial" panose="02020603050405020304" pitchFamily="2"/>
              </a:rPr>
              <a:t>2</a:t>
            </a: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 error for the pressure.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5380990" y="3113405"/>
            <a:ext cx="35750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10">
                <a:solidFill>
                  <a:srgbClr val="000000"/>
                </a:solidFill>
                <a:latin typeface="Arial" panose="02020603050405020304" pitchFamily="2"/>
              </a:rPr>
              <a:t>17 / 18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9195A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877185" y="0"/>
            <a:ext cx="2883535" cy="118745"/>
          </a:xfrm>
          <a:prstGeom prst="rect">
            <a:avLst/>
          </a:prstGeom>
          <a:solidFill>
            <a:srgbClr val="3333B2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18745"/>
            <a:ext cx="5760720" cy="32004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267970" y="1268095"/>
            <a:ext cx="79375" cy="762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4138930" y="2740025"/>
            <a:ext cx="1579245" cy="36004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6530" y="179705"/>
            <a:ext cx="1499870" cy="1403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350" spc="50">
                <a:solidFill>
                  <a:srgbClr val="FFFFFF"/>
                </a:solidFill>
                <a:latin typeface="Arial Narrow" panose="02020603050405020304" pitchFamily="2"/>
              </a:rPr>
              <a:t>Conclusion and Sum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676400" y="222250"/>
            <a:ext cx="431800" cy="1314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1350" spc="65">
                <a:solidFill>
                  <a:srgbClr val="FFFFFF"/>
                </a:solidFill>
                <a:latin typeface="Arial Narrow" panose="02020603050405020304" pitchFamily="2"/>
              </a:rPr>
              <a:t>mary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0" y="1233170"/>
          <a:ext cx="5760720" cy="1575435"/>
        </p:xfrm>
        <a:graphic>
          <a:graphicData uri="http://schemas.openxmlformats.org/drawingml/2006/table">
            <a:tbl>
              <a:tblPr/>
              <a:tblGrid>
                <a:gridCol w="347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3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5335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spc="0">
                          <a:solidFill>
                            <a:srgbClr val="000000"/>
                          </a:solidFill>
                          <a:latin typeface="Tahoma" panose="02020603050405020304" pitchFamily="2"/>
                        </a:rPr>
                        <a:t>Challenges: Inefficient numerical methods and error control </a:t>
                      </a:r>
                    </a:p>
                    <a:p>
                      <a:pPr marL="91440" marR="0" indent="0" algn="l">
                        <a:lnSpc>
                          <a:spcPts val="120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en-US" sz="950" spc="0">
                          <a:solidFill>
                            <a:srgbClr val="000000"/>
                          </a:solidFill>
                          <a:latin typeface="Tahoma" panose="02020603050405020304" pitchFamily="2"/>
                        </a:rPr>
                        <a:t>Aim: Efficient, stable and reliable methods for extreme physics </a:t>
                      </a:r>
                    </a:p>
                    <a:p>
                      <a:pPr marL="91440" marR="0" indent="0" algn="l">
                        <a:lnSpc>
                          <a:spcPts val="120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en-US" sz="950" spc="0">
                          <a:solidFill>
                            <a:srgbClr val="000000"/>
                          </a:solidFill>
                          <a:latin typeface="Tahoma" panose="02020603050405020304" pitchFamily="2"/>
                        </a:rPr>
                        <a:t>Error control and efficient adaptive mesh refinements for time dependent problems </a:t>
                      </a:r>
                    </a:p>
                    <a:p>
                      <a:pPr marL="91440" marR="0" indent="0" algn="l">
                        <a:lnSpc>
                          <a:spcPts val="1200"/>
                        </a:lnSpc>
                        <a:spcBef>
                          <a:spcPts val="445"/>
                        </a:spcBef>
                        <a:spcAft>
                          <a:spcPts val="0"/>
                        </a:spcAft>
                      </a:pPr>
                      <a:r>
                        <a:rPr lang="en-US" sz="950" spc="0">
                          <a:solidFill>
                            <a:srgbClr val="000000"/>
                          </a:solidFill>
                          <a:latin typeface="Tahoma" panose="02020603050405020304" pitchFamily="2"/>
                        </a:rPr>
                        <a:t>Enriched Finite Elements to include physics and asymptotics into FEM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0" y="3113405"/>
            <a:ext cx="5760720" cy="112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r">
              <a:lnSpc>
                <a:spcPts val="700"/>
              </a:lnSpc>
              <a:spcAft>
                <a:spcPts val="0"/>
              </a:spcAft>
            </a:pPr>
            <a:r>
              <a:rPr lang="en-US" sz="700" spc="40">
                <a:solidFill>
                  <a:srgbClr val="000000"/>
                </a:solidFill>
                <a:latin typeface="Arial" panose="02020603050405020304" pitchFamily="2"/>
              </a:rPr>
              <a:t>18 / 18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877185" y="0"/>
            <a:ext cx="2883535" cy="118745"/>
          </a:xfrm>
          <a:prstGeom prst="rect">
            <a:avLst/>
          </a:prstGeom>
          <a:solidFill>
            <a:srgbClr val="3333B2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18745"/>
            <a:ext cx="5760720" cy="32004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292735" y="2386330"/>
            <a:ext cx="97155" cy="292735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4"/>
          <a:stretch>
            <a:fillRect/>
          </a:stretch>
        </p:blipFill>
        <p:spPr>
          <a:xfrm>
            <a:off x="1264920" y="2362200"/>
            <a:ext cx="97790" cy="316865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5"/>
          <a:stretch>
            <a:fillRect/>
          </a:stretch>
        </p:blipFill>
        <p:spPr>
          <a:xfrm>
            <a:off x="2819400" y="2289175"/>
            <a:ext cx="79375" cy="292735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6"/>
          <a:stretch>
            <a:fillRect/>
          </a:stretch>
        </p:blipFill>
        <p:spPr>
          <a:xfrm>
            <a:off x="4324985" y="2362200"/>
            <a:ext cx="109855" cy="316865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>
          <a:blip r:embed="rId7"/>
          <a:stretch>
            <a:fillRect/>
          </a:stretch>
        </p:blipFill>
        <p:spPr>
          <a:xfrm>
            <a:off x="4138930" y="2703830"/>
            <a:ext cx="1579245" cy="39624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82880"/>
            <a:ext cx="1484630" cy="167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350" spc="55">
                <a:solidFill>
                  <a:srgbClr val="FFFFFF"/>
                </a:solidFill>
                <a:latin typeface="Arial Narrow" panose="02020603050405020304" pitchFamily="2"/>
              </a:rPr>
              <a:t>How an Explosion H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685290" y="222250"/>
            <a:ext cx="509270" cy="1282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1350" spc="-25">
                <a:solidFill>
                  <a:srgbClr val="FFFFFF"/>
                </a:solidFill>
                <a:latin typeface="Arial Narrow" panose="02020603050405020304" pitchFamily="2"/>
              </a:rPr>
              <a:t>appens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0" y="438785"/>
            <a:ext cx="5760720" cy="838200"/>
          </a:xfrm>
          <a:prstGeom prst="rect">
            <a:avLst/>
          </a:prstGeom>
          <a:solidFill>
            <a:srgbClr val="ECE5F8"/>
          </a:solidFill>
          <a:ln w="0" cmpd="sng">
            <a:noFill/>
            <a:prstDash val="solid"/>
          </a:ln>
        </p:spPr>
        <p:txBody>
          <a:bodyPr vert="horz" lIns="0" tIns="203835" rIns="0" bIns="0" anchor="t"/>
          <a:lstStyle/>
          <a:p>
            <a:pPr marL="0" marR="0" indent="0" algn="ctr">
              <a:lnSpc>
                <a:spcPts val="1200"/>
              </a:lnSpc>
              <a:spcAft>
                <a:spcPts val="0"/>
              </a:spcAft>
            </a:pP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Rate of Gain of Heat = Rate of Gain from Mechanical Dissipation </a:t>
            </a:r>
          </a:p>
          <a:p>
            <a:pPr marL="2194560" marR="0" indent="0" algn="l">
              <a:lnSpc>
                <a:spcPts val="1200"/>
              </a:lnSpc>
              <a:spcBef>
                <a:spcPts val="440"/>
              </a:spcBef>
              <a:spcAft>
                <a:spcPts val="0"/>
              </a:spcAft>
            </a:pP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+ Rate of Heat Gain from Reaction </a:t>
            </a:r>
          </a:p>
          <a:p>
            <a:pPr marL="2194560" marR="0" indent="0" algn="l">
              <a:lnSpc>
                <a:spcPts val="1200"/>
              </a:lnSpc>
              <a:spcBef>
                <a:spcPts val="440"/>
              </a:spcBef>
              <a:spcAft>
                <a:spcPts val="420"/>
              </a:spcAft>
            </a:pP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+ Rate of Heat Gain from Conduction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1477010"/>
            <a:ext cx="5760720" cy="7086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874520" marR="0" indent="0" algn="l">
              <a:lnSpc>
                <a:spcPts val="2200"/>
              </a:lnSpc>
              <a:spcAft>
                <a:spcPts val="0"/>
              </a:spcAft>
            </a:pPr>
            <a:r>
              <a:rPr lang="en-US" sz="1850" i="1" spc="90">
                <a:solidFill>
                  <a:srgbClr val="000000"/>
                </a:solidFill>
                <a:latin typeface="Arial Narrow" panose="02020603050405020304" pitchFamily="2"/>
              </a:rPr>
              <a:t>39 </a:t>
            </a:r>
          </a:p>
          <a:p>
            <a:pPr marL="1874520" marR="0" indent="0" algn="l">
              <a:lnSpc>
                <a:spcPts val="1400"/>
              </a:lnSpc>
              <a:spcBef>
                <a:spcPts val="120"/>
              </a:spcBef>
              <a:spcAft>
                <a:spcPts val="545"/>
              </a:spcAft>
            </a:pPr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p</a:t>
            </a:r>
            <a:r>
              <a:rPr lang="en-US" sz="1750" i="1" spc="0">
                <a:solidFill>
                  <a:srgbClr val="000000"/>
                </a:solidFill>
                <a:latin typeface="Arial" panose="02020603050405020304" pitchFamily="2"/>
              </a:rPr>
              <a:t>C</a:t>
            </a:r>
            <a:r>
              <a:rPr lang="en-US" sz="1750" i="1" spc="0" baseline="-25000">
                <a:solidFill>
                  <a:srgbClr val="000000"/>
                </a:solidFill>
                <a:latin typeface="Arial" panose="02020603050405020304" pitchFamily="2"/>
              </a:rPr>
              <a:t>v </a:t>
            </a:r>
            <a:r>
              <a:rPr lang="en-US" sz="100" i="1" spc="-135">
                <a:solidFill>
                  <a:srgbClr val="000000"/>
                </a:solidFill>
                <a:latin typeface="Arial Narrow" panose="02020603050405020304" pitchFamily="2"/>
              </a:rPr>
              <a:t> </a:t>
            </a:r>
            <a:r>
              <a:rPr lang="en-US" sz="2100" i="1" spc="-135">
                <a:solidFill>
                  <a:srgbClr val="000000"/>
                </a:solidFill>
                <a:latin typeface="Arial Narrow" panose="02020603050405020304" pitchFamily="2"/>
              </a:rPr>
              <a:t>= </a:t>
            </a:r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cr</a:t>
            </a:r>
            <a:r>
              <a:rPr lang="en-US" sz="1400" i="1" spc="0">
                <a:solidFill>
                  <a:srgbClr val="000000"/>
                </a:solidFill>
                <a:latin typeface="Arial" panose="02020603050405020304" pitchFamily="2"/>
              </a:rPr>
              <a:t>ij </a:t>
            </a:r>
            <a:r>
              <a:rPr lang="en-US" sz="1400" i="1" spc="0" baseline="30000">
                <a:solidFill>
                  <a:srgbClr val="000000"/>
                </a:solidFill>
                <a:latin typeface="Arial Narrow" panose="02020603050405020304" pitchFamily="2"/>
              </a:rPr>
              <a:t>˙</a:t>
            </a:r>
            <a:r>
              <a:rPr lang="en-US" sz="1700" i="1" spc="0">
                <a:solidFill>
                  <a:srgbClr val="000000"/>
                </a:solidFill>
                <a:latin typeface="Arial" panose="02020603050405020304" pitchFamily="2"/>
              </a:rPr>
              <a:t></a:t>
            </a:r>
            <a:r>
              <a:rPr lang="en-US" sz="1400" i="1" spc="0">
                <a:solidFill>
                  <a:srgbClr val="000000"/>
                </a:solidFill>
                <a:latin typeface="Arial" panose="02020603050405020304" pitchFamily="2"/>
              </a:rPr>
              <a:t>ij </a:t>
            </a:r>
            <a:r>
              <a:rPr lang="en-US" sz="2100" i="1" spc="-135">
                <a:solidFill>
                  <a:srgbClr val="000000"/>
                </a:solidFill>
                <a:latin typeface="Arial Narrow" panose="02020603050405020304" pitchFamily="2"/>
              </a:rPr>
              <a:t>+ </a:t>
            </a:r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p </a:t>
            </a:r>
            <a:r>
              <a:rPr lang="en-US" sz="1750" i="1" spc="0">
                <a:solidFill>
                  <a:srgbClr val="000000"/>
                </a:solidFill>
                <a:latin typeface="Arial" panose="02020603050405020304" pitchFamily="2"/>
              </a:rPr>
              <a:t>r </a:t>
            </a:r>
            <a:r>
              <a:rPr lang="en-US" sz="2100" i="1" spc="-135">
                <a:solidFill>
                  <a:srgbClr val="000000"/>
                </a:solidFill>
                <a:latin typeface="Arial Narrow" panose="02020603050405020304" pitchFamily="2"/>
              </a:rPr>
              <a:t>˙ + </a:t>
            </a:r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ic</a:t>
            </a:r>
            <a:r>
              <a:rPr lang="en-US" sz="2100" i="1" spc="-135">
                <a:solidFill>
                  <a:srgbClr val="000000"/>
                </a:solidFill>
                <a:latin typeface="Arial Narrow" panose="02020603050405020304" pitchFamily="2"/>
              </a:rPr>
              <a:t>Δ</a:t>
            </a:r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9 </a:t>
            </a:r>
            <a:r>
              <a:rPr lang="en-US" sz="2100" i="1" spc="-135">
                <a:solidFill>
                  <a:srgbClr val="000000"/>
                </a:solidFill>
                <a:latin typeface="Arial Narrow" panose="02020603050405020304" pitchFamily="2"/>
              </a:rPr>
              <a:t>(1) </a:t>
            </a:r>
            <a:br/>
            <a:r>
              <a:rPr lang="en-US" sz="1850" i="1" spc="0">
                <a:solidFill>
                  <a:srgbClr val="000000"/>
                </a:solidFill>
                <a:latin typeface="Arial Narrow" panose="02020603050405020304" pitchFamily="2"/>
              </a:rPr>
              <a:t>3</a:t>
            </a:r>
            <a:r>
              <a:rPr lang="en-US" sz="1750" i="1" spc="0">
                <a:solidFill>
                  <a:srgbClr val="000000"/>
                </a:solidFill>
                <a:latin typeface="Arial" panose="02020603050405020304" pitchFamily="2"/>
              </a:rPr>
              <a:t>t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45135" y="2185670"/>
            <a:ext cx="493395" cy="6000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0" rIns="0" bIns="0" anchor="t"/>
          <a:lstStyle/>
          <a:p>
            <a:pPr marL="0" marR="0" indent="0" algn="l">
              <a:lnSpc>
                <a:spcPts val="1700"/>
              </a:lnSpc>
              <a:spcAft>
                <a:spcPts val="565"/>
              </a:spcAft>
            </a:pP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θ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- Heat t - Time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1435735" y="2185670"/>
            <a:ext cx="1011555" cy="6000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2710" rIns="0" bIns="0" anchor="t"/>
          <a:lstStyle/>
          <a:p>
            <a:pPr marL="0" marR="0" indent="0" algn="l">
              <a:lnSpc>
                <a:spcPts val="1700"/>
              </a:lnSpc>
              <a:spcAft>
                <a:spcPts val="635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r˙ - Reaction Rate </a:t>
            </a: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κ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- Diffusivity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2968625" y="2185670"/>
            <a:ext cx="1061085" cy="6000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3975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000" spc="35">
                <a:solidFill>
                  <a:srgbClr val="000000"/>
                </a:solidFill>
                <a:latin typeface="Arial" panose="02020603050405020304" pitchFamily="2"/>
              </a:rPr>
              <a:t>ρ </a:t>
            </a:r>
            <a:r>
              <a:rPr lang="en-US" sz="950" spc="35">
                <a:solidFill>
                  <a:srgbClr val="000000"/>
                </a:solidFill>
                <a:latin typeface="Tahoma" panose="02020603050405020304" pitchFamily="2"/>
              </a:rPr>
              <a:t>- Density </a:t>
            </a:r>
          </a:p>
          <a:p>
            <a:pPr marL="0" marR="0" indent="0" algn="l">
              <a:lnSpc>
                <a:spcPts val="1300"/>
              </a:lnSpc>
              <a:spcBef>
                <a:spcPts val="275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C</a:t>
            </a:r>
            <a:r>
              <a:rPr lang="en-US" sz="950" spc="0" baseline="-2500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 - Specific Heat Capacity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4504690" y="2185670"/>
            <a:ext cx="920750" cy="5181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4615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</a:pPr>
            <a:r>
              <a:rPr lang="en-US" sz="1150" spc="0" baseline="30000">
                <a:solidFill>
                  <a:srgbClr val="000000"/>
                </a:solidFill>
                <a:latin typeface="Tahoma" panose="02020603050405020304" pitchFamily="2"/>
              </a:rPr>
              <a:t>˙</a:t>
            </a: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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ij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- Strain Rate </a:t>
            </a: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σ</a:t>
            </a:r>
            <a:r>
              <a:rPr lang="en-US" sz="850" spc="0">
                <a:solidFill>
                  <a:srgbClr val="000000"/>
                </a:solidFill>
                <a:latin typeface="Arial" panose="02020603050405020304" pitchFamily="2"/>
              </a:rPr>
              <a:t>ij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- Stress 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7500" cy="112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25">
                <a:solidFill>
                  <a:srgbClr val="000000"/>
                </a:solidFill>
                <a:latin typeface="Arial" panose="02020603050405020304" pitchFamily="2"/>
              </a:rPr>
              <a:t>3 / 18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5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B1B5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877185" y="0"/>
            <a:ext cx="2883535" cy="118745"/>
          </a:xfrm>
          <a:prstGeom prst="rect">
            <a:avLst/>
          </a:prstGeom>
          <a:solidFill>
            <a:srgbClr val="3334B4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18745"/>
            <a:ext cx="5760720" cy="131699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267970" y="1776730"/>
            <a:ext cx="79375" cy="85344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4138930" y="2740025"/>
            <a:ext cx="1579245" cy="36004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79705"/>
            <a:ext cx="3437890" cy="1739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300"/>
              </a:lnSpc>
              <a:spcAft>
                <a:spcPts val="0"/>
              </a:spcAft>
            </a:pPr>
            <a:r>
              <a:rPr lang="en-US" sz="1350" b="1" spc="55">
                <a:solidFill>
                  <a:srgbClr val="FFFFFF"/>
                </a:solidFill>
                <a:latin typeface="Arial Narrow" panose="02020603050405020304" pitchFamily="2"/>
              </a:rPr>
              <a:t>Industrial Computational Modelling: HERMES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0" y="1504315"/>
            <a:ext cx="5760720" cy="1600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255" rIns="0" bIns="0" anchor="t"/>
          <a:lstStyle/>
          <a:p>
            <a:pPr marL="0" marR="0" indent="0" algn="ctr">
              <a:lnSpc>
                <a:spcPts val="1200"/>
              </a:lnSpc>
              <a:spcAft>
                <a:spcPts val="0"/>
              </a:spcAft>
            </a:pPr>
            <a:r>
              <a:rPr lang="en-US" sz="900" spc="25">
                <a:solidFill>
                  <a:srgbClr val="3334B4"/>
                </a:solidFill>
                <a:latin typeface="Tahoma" panose="02020603050405020304" pitchFamily="2"/>
              </a:rPr>
              <a:t>Figure:</a:t>
            </a:r>
            <a:r>
              <a:rPr lang="en-US" sz="900" spc="25">
                <a:solidFill>
                  <a:srgbClr val="000000"/>
                </a:solidFill>
                <a:latin typeface="Tahoma" panose="02020603050405020304" pitchFamily="2"/>
              </a:rPr>
              <a:t> Heat generated by shear bands (HERMES) when simulating </a:t>
            </a:r>
            <a:r>
              <a:rPr lang="en-US" sz="950" b="1" spc="25">
                <a:solidFill>
                  <a:srgbClr val="000000"/>
                </a:solidFill>
                <a:latin typeface="Arial" panose="02020603050405020304" pitchFamily="2"/>
              </a:rPr>
              <a:t>pinch </a:t>
            </a:r>
            <a:r>
              <a:rPr lang="en-US" sz="900" spc="25">
                <a:solidFill>
                  <a:srgbClr val="000000"/>
                </a:solidFill>
                <a:latin typeface="Tahoma" panose="02020603050405020304" pitchFamily="2"/>
              </a:rPr>
              <a:t>of the high explosive HMX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17830" y="1664335"/>
            <a:ext cx="5342890" cy="993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6675" rIns="0" bIns="0" anchor="t"/>
          <a:lstStyle/>
          <a:p>
            <a:pPr marL="0" marR="457200" indent="0" algn="l">
              <a:lnSpc>
                <a:spcPts val="1300"/>
              </a:lnSpc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The Lawrence Livermore National Laboratory and AWE have co-developed the High Explosive Response to MEchanical Stimulus (HERMES) model. </a:t>
            </a:r>
          </a:p>
          <a:p>
            <a:pPr marL="0" marR="411480" indent="0" algn="l">
              <a:lnSpc>
                <a:spcPts val="1400"/>
              </a:lnSpc>
              <a:spcBef>
                <a:spcPts val="245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HERMES enables the modelling of the onset and progression of an explosive reaction caused by low-speed insults etc. </a:t>
            </a:r>
          </a:p>
          <a:p>
            <a:pPr marL="411480" marR="0" indent="0" algn="l">
              <a:lnSpc>
                <a:spcPts val="1400"/>
              </a:lnSpc>
              <a:spcBef>
                <a:spcPts val="255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HERMES struggles with steep shear or temperature change leading to low accuracy or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2658110"/>
            <a:ext cx="2819400" cy="4552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411480" marR="0" indent="0" algn="l">
              <a:lnSpc>
                <a:spcPts val="1400"/>
              </a:lnSpc>
              <a:spcAft>
                <a:spcPts val="2225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premature termination of the simulations.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7500" cy="112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30">
                <a:solidFill>
                  <a:srgbClr val="000000"/>
                </a:solidFill>
                <a:latin typeface="Arial" panose="02020603050405020304" pitchFamily="2"/>
              </a:rPr>
              <a:t>4 / 18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B1B5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877185" y="0"/>
            <a:ext cx="2883535" cy="118745"/>
          </a:xfrm>
          <a:prstGeom prst="rect">
            <a:avLst/>
          </a:prstGeom>
          <a:solidFill>
            <a:srgbClr val="3333B1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18745"/>
            <a:ext cx="5760720" cy="221932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4138930" y="2740025"/>
            <a:ext cx="1579245" cy="36004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0815" y="179705"/>
            <a:ext cx="1615440" cy="1403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400" spc="40">
                <a:solidFill>
                  <a:srgbClr val="FFFFFF"/>
                </a:solidFill>
                <a:latin typeface="Arial Narrow" panose="02020603050405020304" pitchFamily="2"/>
              </a:rPr>
              <a:t>Aims of Our Research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77825" y="1182370"/>
            <a:ext cx="2456815" cy="4972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Understand the response of high explosives (HE) to mechanical and thermal stimuli </a:t>
            </a:r>
          </a:p>
          <a:p>
            <a:pPr marL="0" marR="0" indent="0" algn="l">
              <a:lnSpc>
                <a:spcPts val="1200"/>
              </a:lnSpc>
              <a:spcBef>
                <a:spcPts val="210"/>
              </a:spcBef>
              <a:spcAft>
                <a:spcPts val="0"/>
              </a:spcAft>
            </a:pPr>
            <a:r>
              <a:rPr lang="en-US" sz="950" spc="25">
                <a:solidFill>
                  <a:srgbClr val="000000"/>
                </a:solidFill>
                <a:latin typeface="Tahoma" panose="02020603050405020304" pitchFamily="2"/>
              </a:rPr>
              <a:t>Rigorous numerical modelling: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48970" y="1679575"/>
            <a:ext cx="2075815" cy="628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2225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850" spc="25">
                <a:solidFill>
                  <a:srgbClr val="000000"/>
                </a:solidFill>
                <a:latin typeface="Tahoma" panose="02020603050405020304" pitchFamily="2"/>
              </a:rPr>
              <a:t>Assessing and reducing risk in extreme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spc="30">
                <a:solidFill>
                  <a:srgbClr val="000000"/>
                </a:solidFill>
                <a:latin typeface="Tahoma" panose="02020603050405020304" pitchFamily="2"/>
              </a:rPr>
              <a:t>situations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</a:pPr>
            <a:r>
              <a:rPr lang="en-US" sz="850" spc="35">
                <a:solidFill>
                  <a:srgbClr val="000000"/>
                </a:solidFill>
                <a:latin typeface="Tahoma" panose="02020603050405020304" pitchFamily="2"/>
              </a:rPr>
              <a:t>Experimental costs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spc="25">
                <a:solidFill>
                  <a:srgbClr val="000000"/>
                </a:solidFill>
                <a:latin typeface="Tahoma" panose="02020603050405020304" pitchFamily="2"/>
              </a:rPr>
              <a:t>Capturing initial reaction and dynamics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0" y="2386965"/>
            <a:ext cx="5760720" cy="3530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2926080" marR="274320" indent="0" algn="l">
              <a:lnSpc>
                <a:spcPts val="1200"/>
              </a:lnSpc>
              <a:spcAft>
                <a:spcPts val="315"/>
              </a:spcAft>
            </a:pPr>
            <a:r>
              <a:rPr lang="en-US" sz="850" spc="0">
                <a:solidFill>
                  <a:srgbClr val="3333B1"/>
                </a:solidFill>
                <a:latin typeface="Tahoma" panose="02020603050405020304" pitchFamily="2"/>
              </a:rPr>
              <a:t>Figure:</a:t>
            </a: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 Temperature gradients associated with a spigot being pinched, causing mesh distortion</a:t>
            </a:r>
            <a:r>
              <a:rPr lang="en-US" sz="850" spc="0" baseline="30000">
                <a:solidFill>
                  <a:srgbClr val="000000"/>
                </a:solidFill>
                <a:latin typeface="Arial" panose="02020603050405020304" pitchFamily="2"/>
              </a:rPr>
              <a:t>5</a:t>
            </a:r>
            <a:r>
              <a:rPr lang="en-US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37160" y="2740025"/>
          <a:ext cx="5623560" cy="485775"/>
        </p:xfrm>
        <a:graphic>
          <a:graphicData uri="http://schemas.openxmlformats.org/drawingml/2006/table">
            <a:tbl>
              <a:tblPr/>
              <a:tblGrid>
                <a:gridCol w="1831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0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36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635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635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685">
                <a:tc rowSpan="2" gridSpan="2">
                  <a:txBody>
                    <a:bodyPr/>
                    <a:lstStyle/>
                    <a:p>
                      <a:pPr marL="0" marR="1063625" indent="0" algn="r">
                        <a:lnSpc>
                          <a:spcPts val="1000"/>
                        </a:lnSpc>
                        <a:spcBef>
                          <a:spcPts val="265"/>
                        </a:spcBef>
                        <a:spcAft>
                          <a:spcPts val="820"/>
                        </a:spcAft>
                      </a:pPr>
                      <a:r>
                        <a:rPr lang="en-US" sz="550" spc="0" baseline="300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</a:t>
                      </a:r>
                      <a:r>
                        <a:rPr lang="en-US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John Curtis: Modelling High Explosive Violent Reaction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635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730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2225" indent="0" algn="r">
                        <a:lnSpc>
                          <a:spcPts val="7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en-US" sz="7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 / 18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5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4E5F0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B1B5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76530" y="147320"/>
            <a:ext cx="1621790" cy="2038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400" spc="60">
                <a:solidFill>
                  <a:srgbClr val="FFFFFF"/>
                </a:solidFill>
                <a:latin typeface="Arial Narrow" panose="02020603050405020304" pitchFamily="2"/>
              </a:rPr>
              <a:t>Contents of This Talk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72110" y="801370"/>
            <a:ext cx="1956435" cy="16706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Standard Finite Elements </a:t>
            </a:r>
          </a:p>
          <a:p>
            <a:pPr marL="548640" marR="0" indent="0" algn="l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Unsuitable for Extreme Physics </a:t>
            </a:r>
            <a:r>
              <a:rPr lang="en-US" sz="800" spc="0">
                <a:solidFill>
                  <a:srgbClr val="000000"/>
                </a:solidFill>
                <a:latin typeface="Arial" panose="02020603050405020304" pitchFamily="2"/>
              </a:rPr>
              <a:t>Mesh Distortion </a:t>
            </a:r>
          </a:p>
          <a:p>
            <a:pPr marL="0" marR="0" indent="0" algn="l">
              <a:lnSpc>
                <a:spcPts val="1200"/>
              </a:lnSpc>
              <a:spcBef>
                <a:spcPts val="305"/>
              </a:spcBef>
              <a:spcAft>
                <a:spcPts val="0"/>
              </a:spcAft>
            </a:pPr>
            <a:r>
              <a:rPr lang="en-US" sz="950" spc="45">
                <a:solidFill>
                  <a:srgbClr val="000000"/>
                </a:solidFill>
                <a:latin typeface="Tahoma" panose="02020603050405020304" pitchFamily="2"/>
              </a:rPr>
              <a:t>Adaptive Finite Elements </a:t>
            </a:r>
          </a:p>
          <a:p>
            <a:pPr marL="274320" marR="0" indent="0" algn="l">
              <a:lnSpc>
                <a:spcPts val="1100"/>
              </a:lnSpc>
              <a:spcBef>
                <a:spcPts val="310"/>
              </a:spcBef>
              <a:spcAft>
                <a:spcPts val="0"/>
              </a:spcAft>
            </a:pPr>
            <a:r>
              <a:rPr lang="en-US" sz="850" spc="55">
                <a:solidFill>
                  <a:srgbClr val="000000"/>
                </a:solidFill>
                <a:latin typeface="Tahoma" panose="02020603050405020304" pitchFamily="2"/>
              </a:rPr>
              <a:t>A Posteriori Error Estimates How Does it Work? </a:t>
            </a:r>
          </a:p>
          <a:p>
            <a:pPr marL="0" marR="0" indent="0" algn="ctr">
              <a:lnSpc>
                <a:spcPts val="1000"/>
              </a:lnSpc>
              <a:spcBef>
                <a:spcPts val="315"/>
              </a:spcBef>
              <a:spcAft>
                <a:spcPts val="0"/>
              </a:spcAft>
            </a:pPr>
            <a:r>
              <a:rPr lang="en-US" sz="800" spc="35">
                <a:solidFill>
                  <a:srgbClr val="000000"/>
                </a:solidFill>
                <a:latin typeface="Arial" panose="02020603050405020304" pitchFamily="2"/>
              </a:rPr>
              <a:t>Autonomous Algorithms </a:t>
            </a:r>
          </a:p>
          <a:p>
            <a:pPr marL="0" marR="0" indent="0" algn="l">
              <a:lnSpc>
                <a:spcPts val="1300"/>
              </a:lnSpc>
              <a:spcBef>
                <a:spcPts val="305"/>
              </a:spcBef>
              <a:spcAft>
                <a:spcPts val="0"/>
              </a:spcAft>
            </a:pPr>
            <a:r>
              <a:rPr lang="en-US" sz="950" spc="30">
                <a:solidFill>
                  <a:srgbClr val="000000"/>
                </a:solidFill>
                <a:latin typeface="Tahoma" panose="02020603050405020304" pitchFamily="2"/>
              </a:rPr>
              <a:t>Enriched Finite Elements (EFEM) </a:t>
            </a:r>
          </a:p>
          <a:p>
            <a:pPr marL="274320" marR="0" indent="0" algn="l">
              <a:lnSpc>
                <a:spcPts val="1200"/>
              </a:lnSpc>
              <a:spcBef>
                <a:spcPts val="120"/>
              </a:spcBef>
              <a:spcAft>
                <a:spcPts val="0"/>
              </a:spcAft>
            </a:pP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Why use EFEM? </a:t>
            </a:r>
            <a:br/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How do they work?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929255" y="2404110"/>
            <a:ext cx="2279650" cy="3105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just">
              <a:lnSpc>
                <a:spcPts val="1200"/>
              </a:lnSpc>
              <a:spcAft>
                <a:spcPts val="80"/>
              </a:spcAft>
            </a:pPr>
            <a:r>
              <a:rPr lang="en-US" sz="850" spc="0">
                <a:solidFill>
                  <a:srgbClr val="3334B3"/>
                </a:solidFill>
                <a:latin typeface="Tahoma" panose="02020603050405020304" pitchFamily="2"/>
              </a:rPr>
              <a:t>Figure:</a:t>
            </a:r>
            <a:r>
              <a:rPr lang="en-US" sz="850" spc="0">
                <a:solidFill>
                  <a:srgbClr val="000000"/>
                </a:solidFill>
                <a:latin typeface="Tahoma" panose="02020603050405020304" pitchFamily="2"/>
              </a:rPr>
              <a:t> Regions of high ignition parameters correlating to the creation shear bands</a:t>
            </a:r>
            <a:r>
              <a:rPr lang="en-US" sz="850" spc="0" baseline="30000">
                <a:solidFill>
                  <a:srgbClr val="000000"/>
                </a:solidFill>
                <a:latin typeface="Arial" panose="02020603050405020304" pitchFamily="2"/>
              </a:rPr>
              <a:t>6</a:t>
            </a:r>
            <a:r>
              <a:rPr lang="en-US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304800" y="2975610"/>
            <a:ext cx="2773680" cy="1511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1000"/>
              </a:lnSpc>
              <a:spcAft>
                <a:spcPts val="35"/>
              </a:spcAft>
            </a:pPr>
            <a:r>
              <a:rPr lang="en-US" sz="550" spc="20" baseline="30000">
                <a:solidFill>
                  <a:srgbClr val="000000"/>
                </a:solidFill>
                <a:latin typeface="Arial" panose="02020603050405020304" pitchFamily="2"/>
              </a:rPr>
              <a:t>6</a:t>
            </a:r>
            <a:r>
              <a:rPr lang="en-US" sz="800" spc="20">
                <a:solidFill>
                  <a:srgbClr val="000000"/>
                </a:solidFill>
                <a:latin typeface="Arial" panose="02020603050405020304" pitchFamily="2"/>
              </a:rPr>
              <a:t>John Curtis: Modelling High Explosive Violent Reaction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813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25">
                <a:solidFill>
                  <a:srgbClr val="000000"/>
                </a:solidFill>
                <a:latin typeface="Arial" panose="02020603050405020304" pitchFamily="2"/>
              </a:rPr>
              <a:t>6 / 18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18815"/>
          </a:xfrm>
          <a:prstGeom prst="rect">
            <a:avLst/>
          </a:prstGeom>
          <a:solidFill>
            <a:srgbClr val="FB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438785"/>
            <a:ext cx="5760720" cy="871855"/>
          </a:xfrm>
          <a:prstGeom prst="rect">
            <a:avLst/>
          </a:prstGeom>
          <a:solidFill>
            <a:srgbClr val="ECE5F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1881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231265" y="147320"/>
            <a:ext cx="810895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400" spc="20">
                <a:solidFill>
                  <a:srgbClr val="FFFFFF"/>
                </a:solidFill>
                <a:latin typeface="Arial Narrow" panose="02020603050405020304" pitchFamily="2"/>
              </a:rPr>
              <a:t>nt Problem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73990" y="147320"/>
            <a:ext cx="1045210" cy="2032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400" spc="15">
                <a:solidFill>
                  <a:srgbClr val="FFFFFF"/>
                </a:solidFill>
                <a:latin typeface="Arial Narrow" panose="02020603050405020304" pitchFamily="2"/>
              </a:rPr>
              <a:t>Time-depende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46050" y="524510"/>
            <a:ext cx="3005455" cy="1574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15">
                <a:solidFill>
                  <a:srgbClr val="000000"/>
                </a:solidFill>
                <a:latin typeface="Tahoma" panose="02020603050405020304" pitchFamily="2"/>
              </a:rPr>
              <a:t>Consider heat singularities and mechanical problems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78790" y="737870"/>
            <a:ext cx="2995930" cy="5086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0170" rIns="0" bIns="0" anchor="t"/>
          <a:lstStyle/>
          <a:p>
            <a:pPr marL="0" marR="0" indent="0" algn="l">
              <a:lnSpc>
                <a:spcPts val="1600"/>
              </a:lnSpc>
              <a:spcAft>
                <a:spcPts val="0"/>
              </a:spcAft>
              <a:tabLst>
                <a:tab pos="3017520" algn="r"/>
              </a:tabLs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750" i="1" spc="0">
                <a:solidFill>
                  <a:srgbClr val="000000"/>
                </a:solidFill>
                <a:latin typeface="Arial" panose="02020603050405020304" pitchFamily="2"/>
              </a:rPr>
              <a:t>t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−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 (A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u) + a </a:t>
            </a: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u =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δ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f (u) on Ω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x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[0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T) </a:t>
            </a:r>
          </a:p>
          <a:p>
            <a:pPr marL="0" marR="0" indent="0" algn="l">
              <a:lnSpc>
                <a:spcPts val="1300"/>
              </a:lnSpc>
              <a:spcBef>
                <a:spcPts val="280"/>
              </a:spcBef>
              <a:spcAft>
                <a:spcPts val="95"/>
              </a:spcAft>
            </a:pPr>
            <a:r>
              <a:rPr lang="en-US" sz="950" spc="20">
                <a:solidFill>
                  <a:srgbClr val="000000"/>
                </a:solidFill>
                <a:latin typeface="Tahoma" panose="02020603050405020304" pitchFamily="2"/>
              </a:rPr>
              <a:t>u(x</a:t>
            </a:r>
            <a:r>
              <a:rPr lang="en-US" sz="1150" i="1" spc="2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950" spc="20">
                <a:solidFill>
                  <a:srgbClr val="000000"/>
                </a:solidFill>
                <a:latin typeface="Tahoma" panose="02020603050405020304" pitchFamily="2"/>
              </a:rPr>
              <a:t>0) = u</a:t>
            </a:r>
            <a:r>
              <a:rPr lang="en-US" sz="750" i="1" spc="20">
                <a:solidFill>
                  <a:srgbClr val="000000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696335" y="1279525"/>
            <a:ext cx="41910" cy="692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304800" y="681990"/>
            <a:ext cx="143510" cy="7594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8415" rIns="0" bIns="0" anchor="t"/>
          <a:lstStyle/>
          <a:p>
            <a:pPr marL="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400" spc="0">
                <a:solidFill>
                  <a:srgbClr val="000000"/>
                </a:solidFill>
                <a:latin typeface="Symbol" panose="02020603050405020304" pitchFamily="2"/>
              </a:rPr>
              <a:t>⎧ </a:t>
            </a:r>
          </a:p>
          <a:p>
            <a:pPr marL="0" marR="0" indent="0" algn="r">
              <a:lnSpc>
                <a:spcPts val="2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spc="200">
                <a:solidFill>
                  <a:srgbClr val="000000"/>
                </a:solidFill>
                <a:latin typeface="Symbol" panose="02020603050405020304" pitchFamily="2"/>
              </a:rPr>
              <a:t>⎨⎪ </a:t>
            </a:r>
          </a:p>
          <a:p>
            <a:pPr marL="0" marR="0" indent="0" algn="r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spc="200">
                <a:solidFill>
                  <a:srgbClr val="000000"/>
                </a:solidFill>
                <a:latin typeface="Symbol" panose="02020603050405020304" pitchFamily="2"/>
              </a:rPr>
              <a:t>⎪⎩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448310" y="1257300"/>
            <a:ext cx="3169920" cy="1987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0" algn="l">
              <a:lnSpc>
                <a:spcPts val="1300"/>
              </a:lnSpc>
              <a:spcAft>
                <a:spcPts val="125"/>
              </a:spcAft>
              <a:tabLst>
                <a:tab pos="2240280" algn="l"/>
              </a:tabLs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u(x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t) = 0 on Γ</a:t>
            </a:r>
            <a:r>
              <a:rPr lang="en-US" sz="750" i="1" spc="0">
                <a:solidFill>
                  <a:srgbClr val="000000"/>
                </a:solidFill>
                <a:latin typeface="Arial" panose="02020603050405020304" pitchFamily="2"/>
              </a:rPr>
              <a:t>D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277495" y="1621790"/>
            <a:ext cx="2767330" cy="3683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670" rIns="0" bIns="0" anchor="t"/>
          <a:lstStyle/>
          <a:p>
            <a:pPr marL="0" marR="0" indent="0" algn="just">
              <a:lnSpc>
                <a:spcPts val="1200"/>
              </a:lnSpc>
              <a:spcAft>
                <a:spcPts val="21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Weak Formulation - multiply by a test function, v </a:t>
            </a:r>
            <a:r>
              <a:rPr lang="en-US" sz="1100" spc="0">
                <a:solidFill>
                  <a:srgbClr val="000000"/>
                </a:solidFill>
                <a:latin typeface="Arial" panose="02020603050405020304" pitchFamily="2"/>
              </a:rPr>
              <a:t>E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H</a:t>
            </a:r>
            <a:r>
              <a:rPr lang="en-US" sz="750" i="1" spc="0">
                <a:solidFill>
                  <a:srgbClr val="000000"/>
                </a:solidFill>
                <a:latin typeface="Arial" panose="02020603050405020304" pitchFamily="2"/>
              </a:rPr>
              <a:t>1Γ</a:t>
            </a:r>
            <a:r>
              <a:rPr lang="en-US" sz="600" i="1" spc="0">
                <a:solidFill>
                  <a:srgbClr val="000000"/>
                </a:solidFill>
                <a:latin typeface="Arial" panose="02020603050405020304" pitchFamily="2"/>
              </a:rPr>
              <a:t>D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(Ω), and integrate: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687445" y="2453005"/>
            <a:ext cx="62230" cy="692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3715385" y="2522220"/>
            <a:ext cx="2026920" cy="946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0" algn="l">
              <a:lnSpc>
                <a:spcPts val="600"/>
              </a:lnSpc>
              <a:spcAft>
                <a:spcPts val="65"/>
              </a:spcAft>
              <a:tabLst>
                <a:tab pos="411480" algn="l"/>
                <a:tab pos="777240" algn="l"/>
                <a:tab pos="1188720" algn="l"/>
                <a:tab pos="1554480" algn="l"/>
                <a:tab pos="2057400" algn="r"/>
              </a:tabLst>
            </a:pPr>
            <a:r>
              <a:rPr lang="en-US" sz="45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i-2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i-1 </a:t>
            </a: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50" spc="0" baseline="-25000">
                <a:solidFill>
                  <a:srgbClr val="252525"/>
                </a:solidFill>
                <a:latin typeface="Arial" panose="02020603050405020304" pitchFamily="2"/>
              </a:rPr>
              <a:t>i</a:t>
            </a:r>
            <a:r>
              <a:rPr lang="en-US" sz="100" spc="0" baseline="30000">
                <a:solidFill>
                  <a:srgbClr val="252525"/>
                </a:solidFill>
                <a:latin typeface="Arial" panose="02020603050405020304" pitchFamily="2"/>
              </a:rPr>
              <a:t> </a:t>
            </a:r>
            <a:r>
              <a:rPr lang="en-US" sz="45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i+1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i+2 </a:t>
            </a:r>
            <a:r>
              <a:rPr lang="en-US" sz="400" spc="0" baseline="30000">
                <a:solidFill>
                  <a:srgbClr val="252525"/>
                </a:solidFill>
                <a:latin typeface="Arial" panose="02020603050405020304" pitchFamily="2"/>
              </a:rPr>
              <a:t>x</a:t>
            </a: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i+3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557530" y="2348230"/>
            <a:ext cx="3008630" cy="7639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900" spc="20">
                <a:solidFill>
                  <a:srgbClr val="000000"/>
                </a:solidFill>
                <a:latin typeface="Tahoma" panose="02020603050405020304" pitchFamily="2"/>
              </a:rPr>
              <a:t>Triangulate Ω </a:t>
            </a:r>
          </a:p>
          <a:p>
            <a:pPr marL="0" marR="0" indent="0" algn="l">
              <a:lnSpc>
                <a:spcPts val="700"/>
              </a:lnSpc>
              <a:spcBef>
                <a:spcPts val="70"/>
              </a:spcBef>
              <a:spcAft>
                <a:spcPts val="0"/>
              </a:spcAft>
            </a:pPr>
            <a:r>
              <a:rPr lang="en-US" sz="900" spc="20">
                <a:solidFill>
                  <a:srgbClr val="000000"/>
                </a:solidFill>
                <a:latin typeface="Tahoma" panose="02020603050405020304" pitchFamily="2"/>
              </a:rPr>
              <a:t>Piecewise linear functions on the triangulation, H</a:t>
            </a:r>
            <a:r>
              <a:rPr lang="en-US" sz="700" i="1" spc="20">
                <a:solidFill>
                  <a:srgbClr val="000000"/>
                </a:solidFill>
                <a:latin typeface="Arial" panose="02020603050405020304" pitchFamily="2"/>
              </a:rPr>
              <a:t>h </a:t>
            </a:r>
          </a:p>
          <a:p>
            <a:pPr marL="2468880" marR="0" indent="0" algn="l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( </a:t>
            </a:r>
          </a:p>
          <a:p>
            <a:pPr marL="256032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15">
                <a:solidFill>
                  <a:srgbClr val="000000"/>
                </a:solidFill>
                <a:latin typeface="Tahoma" panose="02020603050405020304" pitchFamily="2"/>
              </a:rPr>
              <a:t>1</a:t>
            </a:r>
            <a:r>
              <a:rPr lang="en-US" sz="1050" i="1" spc="15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900" spc="15">
                <a:solidFill>
                  <a:srgbClr val="000000"/>
                </a:solidFill>
                <a:latin typeface="Tahoma" panose="02020603050405020304" pitchFamily="2"/>
              </a:rPr>
              <a:t>i = j </a:t>
            </a:r>
          </a:p>
          <a:p>
            <a:pPr marL="0" marR="0" indent="0" algn="l">
              <a:lnSpc>
                <a:spcPts val="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30">
                <a:solidFill>
                  <a:srgbClr val="000000"/>
                </a:solidFill>
                <a:latin typeface="Tahoma" panose="02020603050405020304" pitchFamily="2"/>
              </a:rPr>
              <a:t>Continuous basis function in H</a:t>
            </a:r>
            <a:r>
              <a:rPr lang="en-US" sz="700" i="1" spc="30">
                <a:solidFill>
                  <a:srgbClr val="000000"/>
                </a:solidFill>
                <a:latin typeface="Arial" panose="02020603050405020304" pitchFamily="2"/>
              </a:rPr>
              <a:t>h </a:t>
            </a:r>
            <a:r>
              <a:rPr lang="en-US" sz="900" spc="30">
                <a:solidFill>
                  <a:srgbClr val="000000"/>
                </a:solidFill>
                <a:latin typeface="Tahoma" panose="02020603050405020304" pitchFamily="2"/>
              </a:rPr>
              <a:t>given by Λ</a:t>
            </a:r>
            <a:r>
              <a:rPr lang="en-US" sz="700" i="1" spc="30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900" spc="30">
                <a:solidFill>
                  <a:srgbClr val="000000"/>
                </a:solidFill>
                <a:latin typeface="Tahoma" panose="02020603050405020304" pitchFamily="2"/>
              </a:rPr>
              <a:t>= </a:t>
            </a:r>
          </a:p>
          <a:p>
            <a:pPr marL="2560320" marR="0" indent="0" algn="l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00" spc="-40">
                <a:solidFill>
                  <a:srgbClr val="000000"/>
                </a:solidFill>
                <a:latin typeface="Tahoma" panose="02020603050405020304" pitchFamily="2"/>
              </a:rPr>
              <a:t>0</a:t>
            </a:r>
            <a:r>
              <a:rPr lang="en-US" sz="1050" i="1" spc="-40">
                <a:solidFill>
                  <a:srgbClr val="000000"/>
                </a:solidFill>
                <a:latin typeface="Arial" panose="02020603050405020304" pitchFamily="2"/>
              </a:rPr>
              <a:t>, </a:t>
            </a:r>
            <a:r>
              <a:rPr lang="en-US" sz="900" spc="-40">
                <a:solidFill>
                  <a:srgbClr val="000000"/>
                </a:solidFill>
                <a:latin typeface="Tahoma" panose="02020603050405020304" pitchFamily="2"/>
              </a:rPr>
              <a:t>i =</a:t>
            </a:r>
            <a:r>
              <a:rPr lang="en-US" sz="1200" spc="-40">
                <a:solidFill>
                  <a:srgbClr val="000000"/>
                </a:solidFill>
                <a:latin typeface="Symbol" panose="02020603050405020304" pitchFamily="2"/>
              </a:rPr>
              <a:t>6</a:t>
            </a:r>
            <a:r>
              <a:rPr lang="en-US" sz="900" spc="-40">
                <a:solidFill>
                  <a:srgbClr val="000000"/>
                </a:solidFill>
                <a:latin typeface="Tahoma" panose="02020603050405020304" pitchFamily="2"/>
              </a:rPr>
              <a:t> j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813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spc="25">
                <a:solidFill>
                  <a:srgbClr val="000000"/>
                </a:solidFill>
                <a:latin typeface="Arial" panose="02020603050405020304" pitchFamily="2"/>
              </a:rPr>
              <a:t>7 / 18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3642360" y="1868170"/>
            <a:ext cx="59690" cy="127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12065" bIns="0" anchor="t"/>
          <a:lstStyle/>
          <a:p>
            <a:pPr marL="0" marR="0" indent="0" algn="l">
              <a:lnSpc>
                <a:spcPts val="300"/>
              </a:lnSpc>
              <a:spcAft>
                <a:spcPts val="0"/>
              </a:spcAft>
            </a:pPr>
            <a:r>
              <a:rPr lang="en-US" sz="400" spc="0">
                <a:solidFill>
                  <a:srgbClr val="252525"/>
                </a:solidFill>
                <a:latin typeface="Arial" panose="02020603050405020304" pitchFamily="2"/>
              </a:rPr>
              <a:t>j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722630" y="1990090"/>
            <a:ext cx="2727960" cy="1955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700" i="1" spc="-5">
                <a:solidFill>
                  <a:srgbClr val="000000"/>
                </a:solidFill>
                <a:latin typeface="Arial" panose="02020603050405020304" pitchFamily="2"/>
              </a:rPr>
              <a:t>t</a:t>
            </a: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vdx + A </a:t>
            </a:r>
            <a:r>
              <a:rPr lang="en-US" sz="1200" spc="-5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600" i="1" spc="-5">
                <a:solidFill>
                  <a:srgbClr val="000000"/>
                </a:solidFill>
                <a:latin typeface="Tahoma" panose="02020603050405020304" pitchFamily="2"/>
              </a:rPr>
              <a:t>c2 </a:t>
            </a:r>
            <a:r>
              <a:rPr lang="en-US" sz="1100" spc="-5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u </a:t>
            </a:r>
            <a:r>
              <a:rPr lang="en-US" sz="1200" spc="-5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1100" spc="-5">
                <a:solidFill>
                  <a:srgbClr val="000000"/>
                </a:solidFill>
                <a:latin typeface="Arial" panose="02020603050405020304" pitchFamily="2"/>
              </a:rPr>
              <a:t> V</a:t>
            </a: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udx + a </a:t>
            </a:r>
            <a:r>
              <a:rPr lang="en-US" sz="1200" spc="-5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600" i="1" spc="-5">
                <a:solidFill>
                  <a:srgbClr val="000000"/>
                </a:solidFill>
                <a:latin typeface="Tahoma" panose="02020603050405020304" pitchFamily="2"/>
              </a:rPr>
              <a:t>c2 </a:t>
            </a:r>
            <a:r>
              <a:rPr lang="en-US" sz="1100" spc="-5">
                <a:solidFill>
                  <a:srgbClr val="000000"/>
                </a:solidFill>
                <a:latin typeface="Arial" panose="02020603050405020304" pitchFamily="2"/>
              </a:rPr>
              <a:t>V</a:t>
            </a: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uvdx = </a:t>
            </a:r>
            <a:r>
              <a:rPr lang="en-US" sz="1050" i="1" spc="-5">
                <a:solidFill>
                  <a:srgbClr val="000000"/>
                </a:solidFill>
                <a:latin typeface="Arial" panose="02020603050405020304" pitchFamily="2"/>
              </a:rPr>
              <a:t>δ </a:t>
            </a:r>
            <a:r>
              <a:rPr lang="en-US" sz="1200" spc="-5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600" i="1" spc="-5">
                <a:solidFill>
                  <a:srgbClr val="000000"/>
                </a:solidFill>
                <a:latin typeface="Tahoma" panose="02020603050405020304" pitchFamily="2"/>
              </a:rPr>
              <a:t>c2 </a:t>
            </a:r>
            <a:r>
              <a:rPr lang="en-US" sz="900" spc="-5">
                <a:solidFill>
                  <a:srgbClr val="000000"/>
                </a:solidFill>
                <a:latin typeface="Tahoma" panose="02020603050405020304" pitchFamily="2"/>
              </a:rPr>
              <a:t>fvdx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289560" y="2185670"/>
            <a:ext cx="1618615" cy="1358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en-US" sz="950" spc="10">
                <a:solidFill>
                  <a:srgbClr val="000000"/>
                </a:solidFill>
                <a:latin typeface="Tahoma" panose="02020603050405020304" pitchFamily="2"/>
              </a:rPr>
              <a:t>Discretisation of the domain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497840" y="1990090"/>
            <a:ext cx="224790" cy="1955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900"/>
              </a:lnSpc>
              <a:spcAft>
                <a:spcPts val="0"/>
              </a:spcAft>
            </a:pPr>
            <a:r>
              <a:rPr lang="en-US" sz="1200" spc="0" baseline="-2500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100" spc="0">
                <a:solidFill>
                  <a:srgbClr val="000000"/>
                </a:solidFill>
                <a:latin typeface="Symbol" panose="02020603050405020304" pitchFamily="2"/>
              </a:rPr>
              <a:t> </a:t>
            </a:r>
          </a:p>
          <a:p>
            <a:pPr marL="0" marR="0" indent="0" algn="r">
              <a:lnSpc>
                <a:spcPts val="500"/>
              </a:lnSpc>
              <a:spcBef>
                <a:spcPts val="0"/>
              </a:spcBef>
              <a:spcAft>
                <a:spcPts val="230"/>
              </a:spcAft>
            </a:pPr>
            <a:r>
              <a:rPr lang="en-US" sz="600" i="1" spc="175">
                <a:solidFill>
                  <a:srgbClr val="000000"/>
                </a:solidFill>
                <a:latin typeface="Tahoma" panose="02020603050405020304" pitchFamily="2"/>
              </a:rPr>
              <a:t>c2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39770"/>
          </a:xfrm>
          <a:prstGeom prst="rect">
            <a:avLst/>
          </a:prstGeom>
          <a:solidFill>
            <a:srgbClr val="FBE5E9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0" y="0"/>
            <a:ext cx="2877185" cy="118745"/>
          </a:xfrm>
          <a:prstGeom prst="rect">
            <a:avLst/>
          </a:prstGeom>
          <a:solidFill>
            <a:srgbClr val="1A1A5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3977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82880" y="151130"/>
            <a:ext cx="1609090" cy="2025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350" b="1" spc="20">
                <a:solidFill>
                  <a:srgbClr val="FFFFFF"/>
                </a:solidFill>
                <a:latin typeface="Arial Narrow" panose="02020603050405020304" pitchFamily="2"/>
              </a:rPr>
              <a:t>Using Finite Elements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3801745" y="885825"/>
            <a:ext cx="34925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1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77495" y="1051560"/>
            <a:ext cx="3173095" cy="13703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950" spc="30">
                <a:solidFill>
                  <a:srgbClr val="000000"/>
                </a:solidFill>
                <a:latin typeface="Tahoma" panose="02020603050405020304" pitchFamily="2"/>
              </a:rPr>
              <a:t>Weak formulation: </a:t>
            </a:r>
          </a:p>
          <a:p>
            <a:pPr marL="0" marR="0" indent="0" algn="r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00" i="1" spc="40">
                <a:solidFill>
                  <a:srgbClr val="000000"/>
                </a:solidFill>
                <a:latin typeface="Arial" panose="02020603050405020304" pitchFamily="2"/>
              </a:rPr>
              <a:t>Ω 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750" spc="40">
                <a:solidFill>
                  <a:srgbClr val="000000"/>
                </a:solidFill>
                <a:latin typeface="Arial" panose="02020603050405020304" pitchFamily="2"/>
              </a:rPr>
              <a:t>t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vdx + A 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00" i="1" spc="40">
                <a:solidFill>
                  <a:srgbClr val="000000"/>
                </a:solidFill>
                <a:latin typeface="Arial" panose="02020603050405020304" pitchFamily="2"/>
              </a:rPr>
              <a:t>Ω 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∇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u 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· ∇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udx + </a:t>
            </a:r>
            <a:r>
              <a:rPr lang="en-US" sz="900" u="sng" spc="40">
                <a:solidFill>
                  <a:srgbClr val="000000"/>
                </a:solidFill>
                <a:latin typeface="Tahoma" panose="02020603050405020304" pitchFamily="2"/>
              </a:rPr>
              <a:t>a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 f</a:t>
            </a:r>
            <a:r>
              <a:rPr lang="en-US" sz="700" i="1" spc="40">
                <a:solidFill>
                  <a:srgbClr val="000000"/>
                </a:solidFill>
                <a:latin typeface="Arial" panose="02020603050405020304" pitchFamily="2"/>
              </a:rPr>
              <a:t>Ω 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∇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uvdx = </a:t>
            </a:r>
            <a:r>
              <a:rPr lang="en-US" sz="900" spc="40">
                <a:solidFill>
                  <a:srgbClr val="000000"/>
                </a:solidFill>
                <a:latin typeface="Arial" panose="02020603050405020304" pitchFamily="2"/>
              </a:rPr>
              <a:t>δ </a:t>
            </a:r>
            <a:r>
              <a:rPr lang="en-US" sz="1200" spc="40">
                <a:solidFill>
                  <a:srgbClr val="000000"/>
                </a:solidFill>
                <a:latin typeface="Symbol" panose="02020603050405020304" pitchFamily="2"/>
              </a:rPr>
              <a:t>f</a:t>
            </a:r>
            <a:r>
              <a:rPr lang="en-US" sz="700" i="1" spc="40">
                <a:solidFill>
                  <a:srgbClr val="000000"/>
                </a:solidFill>
                <a:latin typeface="Arial" panose="02020603050405020304" pitchFamily="2"/>
              </a:rPr>
              <a:t>Ω </a:t>
            </a:r>
            <a:r>
              <a:rPr lang="en-US" sz="950" spc="40">
                <a:solidFill>
                  <a:srgbClr val="000000"/>
                </a:solidFill>
                <a:latin typeface="Tahoma" panose="02020603050405020304" pitchFamily="2"/>
              </a:rPr>
              <a:t>fvdx </a:t>
            </a:r>
          </a:p>
          <a:p>
            <a:pPr marL="0" marR="0" indent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65">
                <a:solidFill>
                  <a:srgbClr val="000000"/>
                </a:solidFill>
                <a:latin typeface="Tahoma" panose="02020603050405020304" pitchFamily="2"/>
              </a:rPr>
              <a:t>Choose v = Λ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50" spc="65">
                <a:solidFill>
                  <a:srgbClr val="000000"/>
                </a:solidFill>
                <a:latin typeface="Arial" panose="02020603050405020304" pitchFamily="2"/>
              </a:rPr>
              <a:t>,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j </a:t>
            </a:r>
            <a:r>
              <a:rPr lang="en-US" sz="950" spc="65">
                <a:solidFill>
                  <a:srgbClr val="000000"/>
                </a:solidFill>
                <a:latin typeface="Tahoma" panose="02020603050405020304" pitchFamily="2"/>
              </a:rPr>
              <a:t>and u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h </a:t>
            </a:r>
            <a:r>
              <a:rPr lang="en-US" sz="950" spc="65">
                <a:solidFill>
                  <a:srgbClr val="000000"/>
                </a:solidFill>
                <a:latin typeface="Tahoma" panose="02020603050405020304" pitchFamily="2"/>
              </a:rPr>
              <a:t>= </a:t>
            </a:r>
            <a:r>
              <a:rPr lang="en-US" sz="1200" spc="65">
                <a:solidFill>
                  <a:srgbClr val="000000"/>
                </a:solidFill>
                <a:latin typeface="Symbol" panose="02020603050405020304" pitchFamily="2"/>
              </a:rPr>
              <a:t>&gt;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50" spc="65">
                <a:solidFill>
                  <a:srgbClr val="000000"/>
                </a:solidFill>
                <a:latin typeface="Arial" panose="02020603050405020304" pitchFamily="2"/>
              </a:rPr>
              <a:t>,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j </a:t>
            </a:r>
            <a:r>
              <a:rPr lang="en-US" sz="950" spc="65">
                <a:solidFill>
                  <a:srgbClr val="000000"/>
                </a:solidFill>
                <a:latin typeface="Tahoma" panose="02020603050405020304" pitchFamily="2"/>
              </a:rPr>
              <a:t>u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h</a:t>
            </a:r>
            <a:r>
              <a:rPr lang="en-US" sz="600" spc="6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,</a:t>
            </a:r>
            <a:r>
              <a:rPr lang="en-US" sz="600" spc="65">
                <a:solidFill>
                  <a:srgbClr val="000000"/>
                </a:solidFill>
                <a:latin typeface="Arial" panose="02020603050405020304" pitchFamily="2"/>
              </a:rPr>
              <a:t>j</a:t>
            </a:r>
            <a:r>
              <a:rPr lang="en-US" sz="950" spc="65">
                <a:solidFill>
                  <a:srgbClr val="000000"/>
                </a:solidFill>
                <a:latin typeface="Tahoma" panose="02020603050405020304" pitchFamily="2"/>
              </a:rPr>
              <a:t>Λ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i</a:t>
            </a:r>
            <a:r>
              <a:rPr lang="en-US" sz="1050" spc="65">
                <a:solidFill>
                  <a:srgbClr val="000000"/>
                </a:solidFill>
                <a:latin typeface="Arial" panose="02020603050405020304" pitchFamily="2"/>
              </a:rPr>
              <a:t>,</a:t>
            </a:r>
            <a:r>
              <a:rPr lang="en-US" sz="850" spc="65">
                <a:solidFill>
                  <a:srgbClr val="000000"/>
                </a:solidFill>
                <a:latin typeface="Arial" panose="02020603050405020304" pitchFamily="2"/>
              </a:rPr>
              <a:t>j </a:t>
            </a:r>
          </a:p>
          <a:p>
            <a:pPr marL="0" marR="0" indent="0" algn="l">
              <a:lnSpc>
                <a:spcPts val="9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950" spc="25">
                <a:solidFill>
                  <a:srgbClr val="000000"/>
                </a:solidFill>
                <a:latin typeface="Tahoma" panose="02020603050405020304" pitchFamily="2"/>
              </a:rPr>
              <a:t>Leads to a linear system: </a:t>
            </a:r>
          </a:p>
          <a:p>
            <a:pPr marL="274320" marR="0" indent="0" algn="l">
              <a:lnSpc>
                <a:spcPts val="1900"/>
              </a:lnSpc>
              <a:spcBef>
                <a:spcPts val="110"/>
              </a:spcBef>
              <a:spcAft>
                <a:spcPts val="0"/>
              </a:spcAft>
            </a:pP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(Δt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A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+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+ Δt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C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)u</a:t>
            </a:r>
            <a:r>
              <a:rPr lang="en-US" sz="750" spc="0">
                <a:solidFill>
                  <a:srgbClr val="000000"/>
                </a:solidFill>
                <a:latin typeface="Arial" panose="02020603050405020304" pitchFamily="2"/>
              </a:rPr>
              <a:t>n</a:t>
            </a:r>
            <a:r>
              <a:rPr lang="en-US" sz="700" i="1" spc="0">
                <a:solidFill>
                  <a:srgbClr val="000000"/>
                </a:solidFill>
                <a:latin typeface="Arial" panose="02020603050405020304" pitchFamily="2"/>
              </a:rPr>
              <a:t>+1 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=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 f (u</a:t>
            </a:r>
            <a:r>
              <a:rPr lang="en-US" sz="950" spc="0" baseline="-25000">
                <a:solidFill>
                  <a:srgbClr val="000000"/>
                </a:solidFill>
                <a:latin typeface="Arial" panose="02020603050405020304" pitchFamily="2"/>
              </a:rPr>
              <a:t>n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) + </a:t>
            </a:r>
            <a:r>
              <a:rPr lang="en-US" sz="1150" i="1" spc="0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1200" spc="0">
                <a:solidFill>
                  <a:srgbClr val="000000"/>
                </a:solidFill>
                <a:latin typeface="Symbol" panose="02020603050405020304" pitchFamily="2"/>
              </a:rPr>
              <a:t>·</a:t>
            </a:r>
            <a:r>
              <a:rPr lang="en-US" sz="950" spc="0">
                <a:solidFill>
                  <a:srgbClr val="000000"/>
                </a:solidFill>
                <a:latin typeface="Tahoma" panose="02020603050405020304" pitchFamily="2"/>
              </a:rPr>
              <a:t> u</a:t>
            </a:r>
            <a:r>
              <a:rPr lang="en-US" sz="950" spc="0" baseline="-25000">
                <a:solidFill>
                  <a:srgbClr val="000000"/>
                </a:solidFill>
                <a:latin typeface="Arial" panose="02020603050405020304" pitchFamily="2"/>
              </a:rPr>
              <a:t>n</a:t>
            </a:r>
            <a:r>
              <a:rPr lang="en-US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</a:p>
          <a:p>
            <a:pPr marL="548640" marR="0" indent="0" algn="l">
              <a:lnSpc>
                <a:spcPts val="7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i="1" spc="30">
                <a:solidFill>
                  <a:srgbClr val="000000"/>
                </a:solidFill>
                <a:latin typeface="Arial" panose="02020603050405020304" pitchFamily="2"/>
              </a:rPr>
              <a:t>A </a:t>
            </a:r>
            <a:r>
              <a:rPr lang="en-US" sz="800" spc="30">
                <a:solidFill>
                  <a:srgbClr val="000000"/>
                </a:solidFill>
                <a:latin typeface="Arial" panose="02020603050405020304" pitchFamily="2"/>
              </a:rPr>
              <a:t>- Stiffness Matrix </a:t>
            </a:r>
          </a:p>
          <a:p>
            <a:pPr marL="548640" marR="0" indent="0" algn="l">
              <a:lnSpc>
                <a:spcPts val="1000"/>
              </a:lnSpc>
              <a:spcBef>
                <a:spcPts val="35"/>
              </a:spcBef>
              <a:spcAft>
                <a:spcPts val="0"/>
              </a:spcAft>
            </a:pPr>
            <a:r>
              <a:rPr lang="en-US" sz="1000" i="1" spc="45">
                <a:solidFill>
                  <a:srgbClr val="000000"/>
                </a:solidFill>
                <a:latin typeface="Arial" panose="02020603050405020304" pitchFamily="2"/>
              </a:rPr>
              <a:t>I </a:t>
            </a:r>
            <a:r>
              <a:rPr lang="en-US" sz="800" spc="45">
                <a:solidFill>
                  <a:srgbClr val="000000"/>
                </a:solidFill>
                <a:latin typeface="Arial" panose="02020603050405020304" pitchFamily="2"/>
              </a:rPr>
              <a:t>- Mass Matrix </a:t>
            </a:r>
          </a:p>
          <a:p>
            <a:pPr marL="548640" marR="0" indent="0" algn="l">
              <a:lnSpc>
                <a:spcPts val="1000"/>
              </a:lnSpc>
              <a:spcBef>
                <a:spcPts val="70"/>
              </a:spcBef>
              <a:spcAft>
                <a:spcPts val="0"/>
              </a:spcAft>
            </a:pPr>
            <a:r>
              <a:rPr lang="en-US" sz="950" i="1" spc="35">
                <a:solidFill>
                  <a:srgbClr val="000000"/>
                </a:solidFill>
                <a:latin typeface="Arial" panose="02020603050405020304" pitchFamily="2"/>
              </a:rPr>
              <a:t>f </a:t>
            </a:r>
            <a:r>
              <a:rPr lang="en-US" sz="800" spc="35">
                <a:solidFill>
                  <a:srgbClr val="000000"/>
                </a:solidFill>
                <a:latin typeface="Arial" panose="02020603050405020304" pitchFamily="2"/>
              </a:rPr>
              <a:t>- Load Vectors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3728720" y="103251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0.9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728720" y="117856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0.8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3728720" y="1327785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0.7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3728720" y="147447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0.6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3728720" y="162052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0.5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3728720" y="176657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0.4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3728720" y="1913255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0.3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3728720" y="2062480"/>
            <a:ext cx="15621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15">
                <a:solidFill>
                  <a:srgbClr val="252525"/>
                </a:solidFill>
                <a:latin typeface="Arial" panose="02020603050405020304" pitchFamily="2"/>
              </a:rPr>
              <a:t>0.2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3736340" y="2208530"/>
            <a:ext cx="13208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-30">
                <a:solidFill>
                  <a:srgbClr val="252525"/>
                </a:solidFill>
                <a:latin typeface="Arial" panose="02020603050405020304" pitchFamily="2"/>
              </a:rPr>
              <a:t>0.1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3790950" y="2355215"/>
            <a:ext cx="4953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79375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0">
                <a:solidFill>
                  <a:srgbClr val="252525"/>
                </a:solidFill>
                <a:latin typeface="Arial" panose="02020603050405020304" pitchFamily="2"/>
              </a:rPr>
              <a:t>0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3840480" y="2496820"/>
            <a:ext cx="1414145" cy="654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500"/>
              </a:lnSpc>
              <a:spcAft>
                <a:spcPts val="0"/>
              </a:spcAft>
            </a:pPr>
            <a:r>
              <a:rPr lang="en-US" sz="450" spc="70">
                <a:solidFill>
                  <a:srgbClr val="252525"/>
                </a:solidFill>
                <a:latin typeface="Arial" panose="02020603050405020304" pitchFamily="2"/>
              </a:rPr>
              <a:t>0 0.1 0.2 0.3 0.4 0.5 0.6 0.7 0.8 0.9 1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813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25">
                <a:solidFill>
                  <a:srgbClr val="000000"/>
                </a:solidFill>
                <a:latin typeface="Arial" panose="02020603050405020304" pitchFamily="2"/>
              </a:rPr>
              <a:t>8 / 18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5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0" y="0"/>
            <a:ext cx="5760720" cy="3218815"/>
          </a:xfrm>
          <a:prstGeom prst="rect">
            <a:avLst/>
          </a:prstGeom>
          <a:solidFill>
            <a:srgbClr val="F5E5EF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0720" cy="3218815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82880" y="147320"/>
            <a:ext cx="3227705" cy="2032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l">
              <a:lnSpc>
                <a:spcPts val="1500"/>
              </a:lnSpc>
              <a:spcAft>
                <a:spcPts val="0"/>
              </a:spcAft>
            </a:pPr>
            <a:r>
              <a:rPr lang="en-US" sz="1400" spc="65">
                <a:solidFill>
                  <a:srgbClr val="FFFFFF"/>
                </a:solidFill>
                <a:latin typeface="Arial Narrow" panose="02020603050405020304" pitchFamily="2"/>
              </a:rPr>
              <a:t>Finite Element Approximation and Blow-Up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420360" y="3113405"/>
            <a:ext cx="318135" cy="105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700"/>
              </a:lnSpc>
              <a:spcAft>
                <a:spcPts val="0"/>
              </a:spcAft>
            </a:pPr>
            <a:r>
              <a:rPr lang="en-US" sz="700" b="1" spc="30">
                <a:solidFill>
                  <a:srgbClr val="000000"/>
                </a:solidFill>
                <a:latin typeface="Arial" panose="02020603050405020304" pitchFamily="2"/>
              </a:rPr>
              <a:t>9 / 18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layo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Arial"/>
      </a:majorFont>
      <a:minorFont>
        <a:latin typeface="Calibri"/>
        <a:ea typeface=""/>
        <a:cs typeface=""/>
        <a:font script="Arab" typeface="Arial"/>
      </a:minorFont>
    </a:fontScheme>
    <a:fmtScheme name="Office">
      <a:fillStyleLst>
        <a:solidFill>
          <a:schemeClr val="bg1">
            <a:alpha val="0"/>
          </a:schemeClr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/>
            <a:lightRig rig="threePt" dir="t"/>
          </a:scene3d>
        </a:effectStyle>
      </a:effectStyleLst>
      <a:bgFillStyleLst>
        <a:solidFill>
          <a:schemeClr val="bg1">
            <a:alpha val="0"/>
          </a:schemeClr>
        </a:solidFill>
        <a:gradFill/>
        <a:gradFill/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1802</Words>
  <Application>Microsoft Macintosh PowerPoint</Application>
  <PresentationFormat>Custom</PresentationFormat>
  <Paragraphs>331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Arial Narrow</vt:lpstr>
      <vt:lpstr>Calibri</vt:lpstr>
      <vt:lpstr>Symbol</vt:lpstr>
      <vt:lpstr>Tahoma</vt:lpstr>
      <vt:lpstr>default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Smith, Mandy</cp:lastModifiedBy>
  <cp:revision>1</cp:revision>
  <dcterms:modified xsi:type="dcterms:W3CDTF">2020-11-27T09:08:00Z</dcterms:modified>
</cp:coreProperties>
</file>