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customXml/itemProps1.xml" ContentType="application/vnd.openxmlformats-officedocument.customXmlProperties+xml"/>
  <Override PartName="/customXml/itemProps2.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3.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4"/>
    <p:sldMasterId id="2147483650" r:id="rId5"/>
  </p:sldMasterIdLst>
  <p:sldIdLst>
    <p:sldId id="256" r:id="rId6"/>
  </p:sldIdLst>
  <p:sldSz cx="30279975" cy="21388388"/>
  <p:notesSz cx="9144000" cy="6858000"/>
  <p:defaultTextStyle>
    <a:defPPr>
      <a:defRPr lang="en-US"/>
    </a:defPPr>
    <a:lvl1pPr marL="0" algn="l" defTabSz="2480036" rtl="0" eaLnBrk="1" latinLnBrk="0" hangingPunct="1">
      <a:defRPr sz="4882" kern="1200">
        <a:solidFill>
          <a:schemeClr val="tx1"/>
        </a:solidFill>
        <a:latin typeface="+mn-lt"/>
        <a:ea typeface="+mn-ea"/>
        <a:cs typeface="+mn-cs"/>
      </a:defRPr>
    </a:lvl1pPr>
    <a:lvl2pPr marL="1240018" algn="l" defTabSz="2480036" rtl="0" eaLnBrk="1" latinLnBrk="0" hangingPunct="1">
      <a:defRPr sz="4882" kern="1200">
        <a:solidFill>
          <a:schemeClr val="tx1"/>
        </a:solidFill>
        <a:latin typeface="+mn-lt"/>
        <a:ea typeface="+mn-ea"/>
        <a:cs typeface="+mn-cs"/>
      </a:defRPr>
    </a:lvl2pPr>
    <a:lvl3pPr marL="2480036" algn="l" defTabSz="2480036" rtl="0" eaLnBrk="1" latinLnBrk="0" hangingPunct="1">
      <a:defRPr sz="4882" kern="1200">
        <a:solidFill>
          <a:schemeClr val="tx1"/>
        </a:solidFill>
        <a:latin typeface="+mn-lt"/>
        <a:ea typeface="+mn-ea"/>
        <a:cs typeface="+mn-cs"/>
      </a:defRPr>
    </a:lvl3pPr>
    <a:lvl4pPr marL="3720054" algn="l" defTabSz="2480036" rtl="0" eaLnBrk="1" latinLnBrk="0" hangingPunct="1">
      <a:defRPr sz="4882" kern="1200">
        <a:solidFill>
          <a:schemeClr val="tx1"/>
        </a:solidFill>
        <a:latin typeface="+mn-lt"/>
        <a:ea typeface="+mn-ea"/>
        <a:cs typeface="+mn-cs"/>
      </a:defRPr>
    </a:lvl4pPr>
    <a:lvl5pPr marL="4960071" algn="l" defTabSz="2480036" rtl="0" eaLnBrk="1" latinLnBrk="0" hangingPunct="1">
      <a:defRPr sz="4882" kern="1200">
        <a:solidFill>
          <a:schemeClr val="tx1"/>
        </a:solidFill>
        <a:latin typeface="+mn-lt"/>
        <a:ea typeface="+mn-ea"/>
        <a:cs typeface="+mn-cs"/>
      </a:defRPr>
    </a:lvl5pPr>
    <a:lvl6pPr marL="6200089" algn="l" defTabSz="2480036" rtl="0" eaLnBrk="1" latinLnBrk="0" hangingPunct="1">
      <a:defRPr sz="4882" kern="1200">
        <a:solidFill>
          <a:schemeClr val="tx1"/>
        </a:solidFill>
        <a:latin typeface="+mn-lt"/>
        <a:ea typeface="+mn-ea"/>
        <a:cs typeface="+mn-cs"/>
      </a:defRPr>
    </a:lvl6pPr>
    <a:lvl7pPr marL="7440107" algn="l" defTabSz="2480036" rtl="0" eaLnBrk="1" latinLnBrk="0" hangingPunct="1">
      <a:defRPr sz="4882" kern="1200">
        <a:solidFill>
          <a:schemeClr val="tx1"/>
        </a:solidFill>
        <a:latin typeface="+mn-lt"/>
        <a:ea typeface="+mn-ea"/>
        <a:cs typeface="+mn-cs"/>
      </a:defRPr>
    </a:lvl7pPr>
    <a:lvl8pPr marL="8680125" algn="l" defTabSz="2480036" rtl="0" eaLnBrk="1" latinLnBrk="0" hangingPunct="1">
      <a:defRPr sz="4882" kern="1200">
        <a:solidFill>
          <a:schemeClr val="tx1"/>
        </a:solidFill>
        <a:latin typeface="+mn-lt"/>
        <a:ea typeface="+mn-ea"/>
        <a:cs typeface="+mn-cs"/>
      </a:defRPr>
    </a:lvl8pPr>
    <a:lvl9pPr marL="9920143" algn="l" defTabSz="2480036" rtl="0" eaLnBrk="1" latinLnBrk="0" hangingPunct="1">
      <a:defRPr sz="4882"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0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5" autoAdjust="0"/>
    <p:restoredTop sz="94645"/>
  </p:normalViewPr>
  <p:slideViewPr>
    <p:cSldViewPr snapToGrid="0" snapToObjects="1">
      <p:cViewPr varScale="1">
        <p:scale>
          <a:sx n="42" d="100"/>
          <a:sy n="42" d="100"/>
        </p:scale>
        <p:origin x="30" y="114"/>
      </p:cViewPr>
      <p:guideLst/>
    </p:cSldViewPr>
  </p:slid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ustomXml" Target="../customXml/item4.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ranfield University">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143000" y="5657849"/>
            <a:ext cx="27946350" cy="11983029"/>
          </a:xfrm>
          <a:prstGeom prst="rect">
            <a:avLst/>
          </a:prstGeom>
        </p:spPr>
        <p:txBody>
          <a:bodyPr anchor="ctr"/>
          <a:lstStyle>
            <a:lvl1pPr algn="ctr">
              <a:defRPr sz="4238" baseline="0">
                <a:latin typeface="Arial" charset="0"/>
                <a:ea typeface="Arial" charset="0"/>
                <a:cs typeface="Arial" charset="0"/>
              </a:defRPr>
            </a:lvl1pPr>
          </a:lstStyle>
          <a:p>
            <a:r>
              <a:rPr lang="en-GB" dirty="0"/>
              <a:t>Click to edit content.</a:t>
            </a:r>
            <a:br>
              <a:rPr lang="en-GB" dirty="0"/>
            </a:br>
            <a:r>
              <a:rPr lang="en-GB" dirty="0"/>
              <a:t>Do not exceed the size of this box to ensure all of your content is printed.</a:t>
            </a:r>
            <a:endParaRPr lang="en-US" dirty="0"/>
          </a:p>
        </p:txBody>
      </p:sp>
      <p:sp>
        <p:nvSpPr>
          <p:cNvPr id="8" name="Text Placeholder 18"/>
          <p:cNvSpPr>
            <a:spLocks noGrp="1"/>
          </p:cNvSpPr>
          <p:nvPr>
            <p:ph type="body" sz="quarter" idx="10" hasCustomPrompt="1"/>
          </p:nvPr>
        </p:nvSpPr>
        <p:spPr>
          <a:xfrm>
            <a:off x="1143000" y="18025159"/>
            <a:ext cx="18288000" cy="834341"/>
          </a:xfrm>
          <a:prstGeom prst="rect">
            <a:avLst/>
          </a:prstGeom>
        </p:spPr>
        <p:txBody>
          <a:bodyPr/>
          <a:lstStyle>
            <a:lvl1pPr marL="0" indent="0">
              <a:buNone/>
              <a:defRPr sz="2544" baseline="0">
                <a:solidFill>
                  <a:srgbClr val="0C406D"/>
                </a:solidFill>
                <a:latin typeface="Arial" charset="0"/>
                <a:ea typeface="Arial" charset="0"/>
                <a:cs typeface="Arial" charset="0"/>
              </a:defRPr>
            </a:lvl1pPr>
            <a:lvl2pPr marL="566608" indent="0">
              <a:buNone/>
              <a:defRPr>
                <a:solidFill>
                  <a:srgbClr val="0C406D"/>
                </a:solidFill>
                <a:latin typeface="Arial" charset="0"/>
                <a:ea typeface="Arial" charset="0"/>
                <a:cs typeface="Arial" charset="0"/>
              </a:defRPr>
            </a:lvl2pPr>
            <a:lvl3pPr marL="1133216" indent="0">
              <a:buNone/>
              <a:defRPr>
                <a:solidFill>
                  <a:srgbClr val="0C406D"/>
                </a:solidFill>
                <a:latin typeface="Arial" charset="0"/>
                <a:ea typeface="Arial" charset="0"/>
                <a:cs typeface="Arial" charset="0"/>
              </a:defRPr>
            </a:lvl3pPr>
            <a:lvl4pPr marL="1699824" indent="0">
              <a:buNone/>
              <a:defRPr>
                <a:solidFill>
                  <a:srgbClr val="0C406D"/>
                </a:solidFill>
                <a:latin typeface="Arial" charset="0"/>
                <a:ea typeface="Arial" charset="0"/>
                <a:cs typeface="Arial" charset="0"/>
              </a:defRPr>
            </a:lvl4pPr>
            <a:lvl5pPr>
              <a:defRPr>
                <a:solidFill>
                  <a:srgbClr val="0C406D"/>
                </a:solidFill>
              </a:defRPr>
            </a:lvl5pPr>
          </a:lstStyle>
          <a:p>
            <a:pPr lvl="0"/>
            <a:r>
              <a:rPr lang="en-GB" dirty="0"/>
              <a:t>Author(s) Name(s): Title, First Name, Surname. Arial 36pt</a:t>
            </a:r>
            <a:endParaRPr lang="en-US" dirty="0"/>
          </a:p>
        </p:txBody>
      </p:sp>
      <p:sp>
        <p:nvSpPr>
          <p:cNvPr id="9" name="Text Placeholder 20"/>
          <p:cNvSpPr>
            <a:spLocks noGrp="1"/>
          </p:cNvSpPr>
          <p:nvPr>
            <p:ph type="body" sz="quarter" idx="11" hasCustomPrompt="1"/>
          </p:nvPr>
        </p:nvSpPr>
        <p:spPr>
          <a:xfrm>
            <a:off x="1143000" y="19186630"/>
            <a:ext cx="18288000" cy="724777"/>
          </a:xfrm>
          <a:prstGeom prst="rect">
            <a:avLst/>
          </a:prstGeom>
        </p:spPr>
        <p:txBody>
          <a:bodyPr/>
          <a:lstStyle>
            <a:lvl1pPr marL="0" indent="0">
              <a:buNone/>
              <a:defRPr sz="2544">
                <a:solidFill>
                  <a:srgbClr val="0C406D"/>
                </a:solidFill>
                <a:latin typeface="Arial" charset="0"/>
                <a:ea typeface="Arial" charset="0"/>
                <a:cs typeface="Arial" charset="0"/>
              </a:defRPr>
            </a:lvl1pPr>
            <a:lvl2pPr marL="566608" indent="0" algn="l">
              <a:buNone/>
              <a:defRPr sz="2260">
                <a:solidFill>
                  <a:srgbClr val="0C406D"/>
                </a:solidFill>
                <a:latin typeface="Arial" charset="0"/>
                <a:ea typeface="Arial" charset="0"/>
                <a:cs typeface="Arial" charset="0"/>
              </a:defRPr>
            </a:lvl2pPr>
            <a:lvl3pPr marL="1133216" indent="0" algn="l">
              <a:buNone/>
              <a:defRPr sz="2260">
                <a:solidFill>
                  <a:srgbClr val="0C406D"/>
                </a:solidFill>
                <a:latin typeface="Arial" charset="0"/>
                <a:ea typeface="Arial" charset="0"/>
                <a:cs typeface="Arial" charset="0"/>
              </a:defRPr>
            </a:lvl3pPr>
            <a:lvl4pPr marL="1699824" indent="0" algn="l">
              <a:buNone/>
              <a:defRPr sz="2260">
                <a:solidFill>
                  <a:srgbClr val="0C406D"/>
                </a:solidFill>
                <a:latin typeface="Arial" charset="0"/>
                <a:ea typeface="Arial" charset="0"/>
                <a:cs typeface="Arial" charset="0"/>
              </a:defRPr>
            </a:lvl4pPr>
            <a:lvl5pPr marL="2266432" indent="0" algn="l">
              <a:buNone/>
              <a:defRPr sz="2260">
                <a:solidFill>
                  <a:srgbClr val="0C406D"/>
                </a:solidFill>
                <a:latin typeface="Arial" charset="0"/>
                <a:ea typeface="Arial" charset="0"/>
                <a:cs typeface="Arial" charset="0"/>
              </a:defRPr>
            </a:lvl5pPr>
          </a:lstStyle>
          <a:p>
            <a:pPr lvl="0"/>
            <a:r>
              <a:rPr lang="en-GB" dirty="0"/>
              <a:t>Address and email address details. Arial 32pt</a:t>
            </a:r>
          </a:p>
        </p:txBody>
      </p:sp>
      <p:sp>
        <p:nvSpPr>
          <p:cNvPr id="10" name="Text Placeholder 22"/>
          <p:cNvSpPr>
            <a:spLocks noGrp="1"/>
          </p:cNvSpPr>
          <p:nvPr>
            <p:ph type="body" sz="quarter" idx="12" hasCustomPrompt="1"/>
          </p:nvPr>
        </p:nvSpPr>
        <p:spPr>
          <a:xfrm>
            <a:off x="21117096" y="17985130"/>
            <a:ext cx="7972254" cy="2804464"/>
          </a:xfrm>
          <a:prstGeom prst="rect">
            <a:avLst/>
          </a:prstGeom>
        </p:spPr>
        <p:txBody>
          <a:bodyPr anchor="ctr"/>
          <a:lstStyle>
            <a:lvl1pPr marL="283304" indent="0" algn="ctr">
              <a:buFont typeface="Arial" charset="0"/>
              <a:buNone/>
              <a:defRPr sz="2260">
                <a:solidFill>
                  <a:schemeClr val="bg1">
                    <a:lumMod val="65000"/>
                  </a:schemeClr>
                </a:solidFill>
                <a:latin typeface="Arial" charset="0"/>
                <a:ea typeface="Arial" charset="0"/>
                <a:cs typeface="Arial" charset="0"/>
              </a:defRPr>
            </a:lvl1pPr>
            <a:lvl2pPr marL="566608" indent="0" algn="l">
              <a:buFont typeface="Arial" charset="0"/>
              <a:buNone/>
              <a:defRPr sz="2260">
                <a:solidFill>
                  <a:schemeClr val="bg1">
                    <a:lumMod val="65000"/>
                  </a:schemeClr>
                </a:solidFill>
                <a:latin typeface="Arial" charset="0"/>
                <a:ea typeface="Arial" charset="0"/>
                <a:cs typeface="Arial" charset="0"/>
              </a:defRPr>
            </a:lvl2pPr>
          </a:lstStyle>
          <a:p>
            <a:pPr marL="566608" marR="0" lvl="0" indent="-283304" algn="l" defTabSz="1133216" rtl="0" eaLnBrk="1" fontAlgn="auto" latinLnBrk="0" hangingPunct="1">
              <a:lnSpc>
                <a:spcPct val="90000"/>
              </a:lnSpc>
              <a:spcBef>
                <a:spcPts val="620"/>
              </a:spcBef>
              <a:spcAft>
                <a:spcPts val="0"/>
              </a:spcAft>
              <a:buClrTx/>
              <a:buSzTx/>
              <a:tabLst/>
              <a:defRPr/>
            </a:pPr>
            <a:r>
              <a:rPr lang="en-US" dirty="0"/>
              <a:t>Sponsor’s details here</a:t>
            </a:r>
          </a:p>
        </p:txBody>
      </p:sp>
      <p:sp>
        <p:nvSpPr>
          <p:cNvPr id="13" name="Text Placeholder 3"/>
          <p:cNvSpPr>
            <a:spLocks noGrp="1"/>
          </p:cNvSpPr>
          <p:nvPr>
            <p:ph type="body" sz="quarter" idx="13" hasCustomPrompt="1"/>
          </p:nvPr>
        </p:nvSpPr>
        <p:spPr>
          <a:xfrm>
            <a:off x="6224588" y="1485898"/>
            <a:ext cx="22864762" cy="3228690"/>
          </a:xfrm>
          <a:prstGeom prst="rect">
            <a:avLst/>
          </a:prstGeom>
        </p:spPr>
        <p:txBody>
          <a:bodyPr anchor="ctr"/>
          <a:lstStyle>
            <a:lvl1pPr marL="0" indent="0">
              <a:buNone/>
              <a:defRPr sz="6800" b="1" baseline="0">
                <a:latin typeface="Arial" charset="0"/>
                <a:ea typeface="Arial" charset="0"/>
                <a:cs typeface="Arial" charset="0"/>
              </a:defRPr>
            </a:lvl1pPr>
          </a:lstStyle>
          <a:p>
            <a:pPr lvl="0"/>
            <a:r>
              <a:rPr lang="en-US" b="1" dirty="0">
                <a:latin typeface="Arial" charset="0"/>
                <a:ea typeface="Arial" charset="0"/>
                <a:cs typeface="Arial" charset="0"/>
              </a:rPr>
              <a:t>Title, Arial Bold 68pt</a:t>
            </a:r>
            <a:endParaRPr lang="en-US" dirty="0"/>
          </a:p>
        </p:txBody>
      </p:sp>
    </p:spTree>
    <p:extLst>
      <p:ext uri="{BB962C8B-B14F-4D97-AF65-F5344CB8AC3E}">
        <p14:creationId xmlns:p14="http://schemas.microsoft.com/office/powerpoint/2010/main" val="988993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chool of Managemen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143000" y="5657849"/>
            <a:ext cx="27946350" cy="11983029"/>
          </a:xfrm>
          <a:prstGeom prst="rect">
            <a:avLst/>
          </a:prstGeom>
        </p:spPr>
        <p:txBody>
          <a:bodyPr anchor="ctr"/>
          <a:lstStyle>
            <a:lvl1pPr algn="ctr">
              <a:defRPr sz="4238" baseline="0">
                <a:latin typeface="Arial" charset="0"/>
                <a:ea typeface="Arial" charset="0"/>
                <a:cs typeface="Arial" charset="0"/>
              </a:defRPr>
            </a:lvl1pPr>
          </a:lstStyle>
          <a:p>
            <a:r>
              <a:rPr lang="en-GB" dirty="0"/>
              <a:t>Click to edit content.</a:t>
            </a:r>
            <a:br>
              <a:rPr lang="en-GB" dirty="0"/>
            </a:br>
            <a:r>
              <a:rPr lang="en-GB" dirty="0"/>
              <a:t>Do not exceed the size of this box to ensure all of your content is printed.</a:t>
            </a:r>
            <a:endParaRPr lang="en-US" dirty="0"/>
          </a:p>
        </p:txBody>
      </p:sp>
      <p:sp>
        <p:nvSpPr>
          <p:cNvPr id="8" name="Text Placeholder 18"/>
          <p:cNvSpPr>
            <a:spLocks noGrp="1"/>
          </p:cNvSpPr>
          <p:nvPr>
            <p:ph type="body" sz="quarter" idx="10" hasCustomPrompt="1"/>
          </p:nvPr>
        </p:nvSpPr>
        <p:spPr>
          <a:xfrm>
            <a:off x="1143000" y="18025159"/>
            <a:ext cx="18288000" cy="834341"/>
          </a:xfrm>
          <a:prstGeom prst="rect">
            <a:avLst/>
          </a:prstGeom>
        </p:spPr>
        <p:txBody>
          <a:bodyPr/>
          <a:lstStyle>
            <a:lvl1pPr marL="0" indent="0">
              <a:buNone/>
              <a:defRPr sz="2544" baseline="0">
                <a:solidFill>
                  <a:srgbClr val="0C406D"/>
                </a:solidFill>
                <a:latin typeface="Arial" charset="0"/>
                <a:ea typeface="Arial" charset="0"/>
                <a:cs typeface="Arial" charset="0"/>
              </a:defRPr>
            </a:lvl1pPr>
            <a:lvl2pPr marL="566608" indent="0">
              <a:buNone/>
              <a:defRPr>
                <a:solidFill>
                  <a:srgbClr val="0C406D"/>
                </a:solidFill>
                <a:latin typeface="Arial" charset="0"/>
                <a:ea typeface="Arial" charset="0"/>
                <a:cs typeface="Arial" charset="0"/>
              </a:defRPr>
            </a:lvl2pPr>
            <a:lvl3pPr marL="1133216" indent="0">
              <a:buNone/>
              <a:defRPr>
                <a:solidFill>
                  <a:srgbClr val="0C406D"/>
                </a:solidFill>
                <a:latin typeface="Arial" charset="0"/>
                <a:ea typeface="Arial" charset="0"/>
                <a:cs typeface="Arial" charset="0"/>
              </a:defRPr>
            </a:lvl3pPr>
            <a:lvl4pPr marL="1699824" indent="0">
              <a:buNone/>
              <a:defRPr>
                <a:solidFill>
                  <a:srgbClr val="0C406D"/>
                </a:solidFill>
                <a:latin typeface="Arial" charset="0"/>
                <a:ea typeface="Arial" charset="0"/>
                <a:cs typeface="Arial" charset="0"/>
              </a:defRPr>
            </a:lvl4pPr>
            <a:lvl5pPr>
              <a:defRPr>
                <a:solidFill>
                  <a:srgbClr val="0C406D"/>
                </a:solidFill>
              </a:defRPr>
            </a:lvl5pPr>
          </a:lstStyle>
          <a:p>
            <a:pPr lvl="0"/>
            <a:r>
              <a:rPr lang="en-GB" dirty="0"/>
              <a:t>Author(s) Name(s): Title, First Name, Surname. Arial 36pt</a:t>
            </a:r>
            <a:endParaRPr lang="en-US" dirty="0"/>
          </a:p>
        </p:txBody>
      </p:sp>
      <p:sp>
        <p:nvSpPr>
          <p:cNvPr id="9" name="Text Placeholder 20"/>
          <p:cNvSpPr>
            <a:spLocks noGrp="1"/>
          </p:cNvSpPr>
          <p:nvPr>
            <p:ph type="body" sz="quarter" idx="11" hasCustomPrompt="1"/>
          </p:nvPr>
        </p:nvSpPr>
        <p:spPr>
          <a:xfrm>
            <a:off x="1143000" y="19186630"/>
            <a:ext cx="18288000" cy="724777"/>
          </a:xfrm>
          <a:prstGeom prst="rect">
            <a:avLst/>
          </a:prstGeom>
        </p:spPr>
        <p:txBody>
          <a:bodyPr/>
          <a:lstStyle>
            <a:lvl1pPr marL="0" indent="0">
              <a:buNone/>
              <a:defRPr sz="2544">
                <a:solidFill>
                  <a:srgbClr val="0C406D"/>
                </a:solidFill>
                <a:latin typeface="Arial" charset="0"/>
                <a:ea typeface="Arial" charset="0"/>
                <a:cs typeface="Arial" charset="0"/>
              </a:defRPr>
            </a:lvl1pPr>
            <a:lvl2pPr marL="566608" indent="0" algn="l">
              <a:buNone/>
              <a:defRPr sz="2260">
                <a:solidFill>
                  <a:srgbClr val="0C406D"/>
                </a:solidFill>
                <a:latin typeface="Arial" charset="0"/>
                <a:ea typeface="Arial" charset="0"/>
                <a:cs typeface="Arial" charset="0"/>
              </a:defRPr>
            </a:lvl2pPr>
            <a:lvl3pPr marL="1133216" indent="0" algn="l">
              <a:buNone/>
              <a:defRPr sz="2260">
                <a:solidFill>
                  <a:srgbClr val="0C406D"/>
                </a:solidFill>
                <a:latin typeface="Arial" charset="0"/>
                <a:ea typeface="Arial" charset="0"/>
                <a:cs typeface="Arial" charset="0"/>
              </a:defRPr>
            </a:lvl3pPr>
            <a:lvl4pPr marL="1699824" indent="0" algn="l">
              <a:buNone/>
              <a:defRPr sz="2260">
                <a:solidFill>
                  <a:srgbClr val="0C406D"/>
                </a:solidFill>
                <a:latin typeface="Arial" charset="0"/>
                <a:ea typeface="Arial" charset="0"/>
                <a:cs typeface="Arial" charset="0"/>
              </a:defRPr>
            </a:lvl4pPr>
            <a:lvl5pPr marL="2266432" indent="0" algn="l">
              <a:buNone/>
              <a:defRPr sz="2260">
                <a:solidFill>
                  <a:srgbClr val="0C406D"/>
                </a:solidFill>
                <a:latin typeface="Arial" charset="0"/>
                <a:ea typeface="Arial" charset="0"/>
                <a:cs typeface="Arial" charset="0"/>
              </a:defRPr>
            </a:lvl5pPr>
          </a:lstStyle>
          <a:p>
            <a:pPr lvl="0"/>
            <a:r>
              <a:rPr lang="en-GB" dirty="0"/>
              <a:t>Address and email address details. Arial 32pt</a:t>
            </a:r>
          </a:p>
        </p:txBody>
      </p:sp>
      <p:sp>
        <p:nvSpPr>
          <p:cNvPr id="10" name="Text Placeholder 22"/>
          <p:cNvSpPr>
            <a:spLocks noGrp="1"/>
          </p:cNvSpPr>
          <p:nvPr>
            <p:ph type="body" sz="quarter" idx="12" hasCustomPrompt="1"/>
          </p:nvPr>
        </p:nvSpPr>
        <p:spPr>
          <a:xfrm>
            <a:off x="21117096" y="17985130"/>
            <a:ext cx="7972254" cy="2804464"/>
          </a:xfrm>
          <a:prstGeom prst="rect">
            <a:avLst/>
          </a:prstGeom>
        </p:spPr>
        <p:txBody>
          <a:bodyPr anchor="ctr"/>
          <a:lstStyle>
            <a:lvl1pPr marL="283304" indent="0" algn="ctr">
              <a:buFont typeface="Arial" charset="0"/>
              <a:buNone/>
              <a:defRPr sz="2260" baseline="0">
                <a:solidFill>
                  <a:schemeClr val="bg1">
                    <a:lumMod val="65000"/>
                  </a:schemeClr>
                </a:solidFill>
                <a:latin typeface="Arial" charset="0"/>
                <a:ea typeface="Arial" charset="0"/>
                <a:cs typeface="Arial" charset="0"/>
              </a:defRPr>
            </a:lvl1pPr>
            <a:lvl2pPr marL="566608" indent="0" algn="l">
              <a:buFont typeface="Arial" charset="0"/>
              <a:buNone/>
              <a:defRPr sz="2260">
                <a:solidFill>
                  <a:schemeClr val="bg1">
                    <a:lumMod val="65000"/>
                  </a:schemeClr>
                </a:solidFill>
                <a:latin typeface="Arial" charset="0"/>
                <a:ea typeface="Arial" charset="0"/>
                <a:cs typeface="Arial" charset="0"/>
              </a:defRPr>
            </a:lvl2pPr>
          </a:lstStyle>
          <a:p>
            <a:pPr marL="566608" marR="0" lvl="0" indent="-283304" algn="l" defTabSz="1133216" rtl="0" eaLnBrk="1" fontAlgn="auto" latinLnBrk="0" hangingPunct="1">
              <a:lnSpc>
                <a:spcPct val="90000"/>
              </a:lnSpc>
              <a:spcBef>
                <a:spcPts val="620"/>
              </a:spcBef>
              <a:spcAft>
                <a:spcPts val="0"/>
              </a:spcAft>
              <a:buClrTx/>
              <a:buSzTx/>
              <a:tabLst/>
              <a:defRPr/>
            </a:pPr>
            <a:r>
              <a:rPr lang="en-US" dirty="0"/>
              <a:t>Sponsor’s details here</a:t>
            </a:r>
          </a:p>
        </p:txBody>
      </p:sp>
      <p:sp>
        <p:nvSpPr>
          <p:cNvPr id="13" name="Text Placeholder 3"/>
          <p:cNvSpPr>
            <a:spLocks noGrp="1"/>
          </p:cNvSpPr>
          <p:nvPr>
            <p:ph type="body" sz="quarter" idx="13" hasCustomPrompt="1"/>
          </p:nvPr>
        </p:nvSpPr>
        <p:spPr>
          <a:xfrm>
            <a:off x="6224588" y="1485898"/>
            <a:ext cx="22864762" cy="3228690"/>
          </a:xfrm>
          <a:prstGeom prst="rect">
            <a:avLst/>
          </a:prstGeom>
        </p:spPr>
        <p:txBody>
          <a:bodyPr anchor="ctr"/>
          <a:lstStyle>
            <a:lvl1pPr marL="0" indent="0">
              <a:buNone/>
              <a:defRPr sz="6800" b="1" baseline="0">
                <a:latin typeface="Arial" charset="0"/>
                <a:ea typeface="Arial" charset="0"/>
                <a:cs typeface="Arial" charset="0"/>
              </a:defRPr>
            </a:lvl1pPr>
          </a:lstStyle>
          <a:p>
            <a:pPr lvl="0"/>
            <a:r>
              <a:rPr lang="en-US" b="1" dirty="0">
                <a:latin typeface="Arial" charset="0"/>
                <a:ea typeface="Arial" charset="0"/>
                <a:cs typeface="Arial" charset="0"/>
              </a:rPr>
              <a:t>Title, Arial Bold 68pt</a:t>
            </a:r>
            <a:endParaRPr lang="en-US" dirty="0"/>
          </a:p>
        </p:txBody>
      </p:sp>
    </p:spTree>
    <p:extLst>
      <p:ext uri="{BB962C8B-B14F-4D97-AF65-F5344CB8AC3E}">
        <p14:creationId xmlns:p14="http://schemas.microsoft.com/office/powerpoint/2010/main" val="13812873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2000" y="1080000"/>
            <a:ext cx="3960000" cy="3960000"/>
          </a:xfrm>
          <a:prstGeom prst="rect">
            <a:avLst/>
          </a:prstGeom>
        </p:spPr>
      </p:pic>
      <p:sp>
        <p:nvSpPr>
          <p:cNvPr id="6" name="Text Box 17"/>
          <p:cNvSpPr txBox="1">
            <a:spLocks noChangeArrowheads="1"/>
          </p:cNvSpPr>
          <p:nvPr userDrawn="1"/>
        </p:nvSpPr>
        <p:spPr bwMode="auto">
          <a:xfrm>
            <a:off x="1152000" y="19945350"/>
            <a:ext cx="12774341" cy="63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884" tIns="22942" rIns="45884" bIns="22942">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3815" dirty="0" err="1">
                <a:solidFill>
                  <a:srgbClr val="0C406D"/>
                </a:solidFill>
                <a:cs typeface="Arial" panose="020B0604020202020204" pitchFamily="34" charset="0"/>
              </a:rPr>
              <a:t>www.cranfield.ac.uk</a:t>
            </a:r>
            <a:endParaRPr lang="en-US" altLang="en-US" sz="3815" dirty="0">
              <a:solidFill>
                <a:srgbClr val="0C406D"/>
              </a:solidFill>
              <a:cs typeface="Arial" panose="020B0604020202020204" pitchFamily="34" charset="0"/>
            </a:endParaRPr>
          </a:p>
        </p:txBody>
      </p:sp>
    </p:spTree>
    <p:extLst>
      <p:ext uri="{BB962C8B-B14F-4D97-AF65-F5344CB8AC3E}">
        <p14:creationId xmlns:p14="http://schemas.microsoft.com/office/powerpoint/2010/main" val="941084347"/>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1133216" rtl="0" eaLnBrk="1" latinLnBrk="0" hangingPunct="1">
        <a:lnSpc>
          <a:spcPct val="90000"/>
        </a:lnSpc>
        <a:spcBef>
          <a:spcPct val="0"/>
        </a:spcBef>
        <a:buNone/>
        <a:defRPr sz="5453" kern="1200">
          <a:solidFill>
            <a:schemeClr val="tx1"/>
          </a:solidFill>
          <a:latin typeface="+mj-lt"/>
          <a:ea typeface="+mj-ea"/>
          <a:cs typeface="+mj-cs"/>
        </a:defRPr>
      </a:lvl1pPr>
    </p:titleStyle>
    <p:bodyStyle>
      <a:lvl1pPr marL="283304" indent="-283304" algn="l" defTabSz="1133216" rtl="0" eaLnBrk="1" latinLnBrk="0" hangingPunct="1">
        <a:lnSpc>
          <a:spcPct val="90000"/>
        </a:lnSpc>
        <a:spcBef>
          <a:spcPts val="1239"/>
        </a:spcBef>
        <a:buFont typeface="Arial"/>
        <a:buChar char="•"/>
        <a:defRPr sz="3470" kern="1200">
          <a:solidFill>
            <a:schemeClr val="tx1"/>
          </a:solidFill>
          <a:latin typeface="+mn-lt"/>
          <a:ea typeface="+mn-ea"/>
          <a:cs typeface="+mn-cs"/>
        </a:defRPr>
      </a:lvl1pPr>
      <a:lvl2pPr marL="849912" indent="-283304" algn="l" defTabSz="1133216" rtl="0" eaLnBrk="1" latinLnBrk="0" hangingPunct="1">
        <a:lnSpc>
          <a:spcPct val="90000"/>
        </a:lnSpc>
        <a:spcBef>
          <a:spcPts val="620"/>
        </a:spcBef>
        <a:buFont typeface="Arial"/>
        <a:buChar char="•"/>
        <a:defRPr sz="2974" kern="1200">
          <a:solidFill>
            <a:schemeClr val="tx1"/>
          </a:solidFill>
          <a:latin typeface="+mn-lt"/>
          <a:ea typeface="+mn-ea"/>
          <a:cs typeface="+mn-cs"/>
        </a:defRPr>
      </a:lvl2pPr>
      <a:lvl3pPr marL="1416520" indent="-283304" algn="l" defTabSz="1133216" rtl="0" eaLnBrk="1" latinLnBrk="0" hangingPunct="1">
        <a:lnSpc>
          <a:spcPct val="90000"/>
        </a:lnSpc>
        <a:spcBef>
          <a:spcPts val="620"/>
        </a:spcBef>
        <a:buFont typeface="Arial"/>
        <a:buChar char="•"/>
        <a:defRPr sz="2479" kern="1200">
          <a:solidFill>
            <a:schemeClr val="tx1"/>
          </a:solidFill>
          <a:latin typeface="+mn-lt"/>
          <a:ea typeface="+mn-ea"/>
          <a:cs typeface="+mn-cs"/>
        </a:defRPr>
      </a:lvl3pPr>
      <a:lvl4pPr marL="1983128"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4pPr>
      <a:lvl5pPr marL="2549736"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5pPr>
      <a:lvl6pPr marL="3116344"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6pPr>
      <a:lvl7pPr marL="3682952"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7pPr>
      <a:lvl8pPr marL="4249560"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8pPr>
      <a:lvl9pPr marL="4816168"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9pPr>
    </p:bodyStyle>
    <p:otherStyle>
      <a:defPPr>
        <a:defRPr lang="en-US"/>
      </a:defPPr>
      <a:lvl1pPr marL="0" algn="l" defTabSz="1133216" rtl="0" eaLnBrk="1" latinLnBrk="0" hangingPunct="1">
        <a:defRPr sz="2231" kern="1200">
          <a:solidFill>
            <a:schemeClr val="tx1"/>
          </a:solidFill>
          <a:latin typeface="+mn-lt"/>
          <a:ea typeface="+mn-ea"/>
          <a:cs typeface="+mn-cs"/>
        </a:defRPr>
      </a:lvl1pPr>
      <a:lvl2pPr marL="566608" algn="l" defTabSz="1133216" rtl="0" eaLnBrk="1" latinLnBrk="0" hangingPunct="1">
        <a:defRPr sz="2231" kern="1200">
          <a:solidFill>
            <a:schemeClr val="tx1"/>
          </a:solidFill>
          <a:latin typeface="+mn-lt"/>
          <a:ea typeface="+mn-ea"/>
          <a:cs typeface="+mn-cs"/>
        </a:defRPr>
      </a:lvl2pPr>
      <a:lvl3pPr marL="1133216" algn="l" defTabSz="1133216" rtl="0" eaLnBrk="1" latinLnBrk="0" hangingPunct="1">
        <a:defRPr sz="2231" kern="1200">
          <a:solidFill>
            <a:schemeClr val="tx1"/>
          </a:solidFill>
          <a:latin typeface="+mn-lt"/>
          <a:ea typeface="+mn-ea"/>
          <a:cs typeface="+mn-cs"/>
        </a:defRPr>
      </a:lvl3pPr>
      <a:lvl4pPr marL="1699824" algn="l" defTabSz="1133216" rtl="0" eaLnBrk="1" latinLnBrk="0" hangingPunct="1">
        <a:defRPr sz="2231" kern="1200">
          <a:solidFill>
            <a:schemeClr val="tx1"/>
          </a:solidFill>
          <a:latin typeface="+mn-lt"/>
          <a:ea typeface="+mn-ea"/>
          <a:cs typeface="+mn-cs"/>
        </a:defRPr>
      </a:lvl4pPr>
      <a:lvl5pPr marL="2266432" algn="l" defTabSz="1133216" rtl="0" eaLnBrk="1" latinLnBrk="0" hangingPunct="1">
        <a:defRPr sz="2231" kern="1200">
          <a:solidFill>
            <a:schemeClr val="tx1"/>
          </a:solidFill>
          <a:latin typeface="+mn-lt"/>
          <a:ea typeface="+mn-ea"/>
          <a:cs typeface="+mn-cs"/>
        </a:defRPr>
      </a:lvl5pPr>
      <a:lvl6pPr marL="2833040" algn="l" defTabSz="1133216" rtl="0" eaLnBrk="1" latinLnBrk="0" hangingPunct="1">
        <a:defRPr sz="2231" kern="1200">
          <a:solidFill>
            <a:schemeClr val="tx1"/>
          </a:solidFill>
          <a:latin typeface="+mn-lt"/>
          <a:ea typeface="+mn-ea"/>
          <a:cs typeface="+mn-cs"/>
        </a:defRPr>
      </a:lvl6pPr>
      <a:lvl7pPr marL="3399648" algn="l" defTabSz="1133216" rtl="0" eaLnBrk="1" latinLnBrk="0" hangingPunct="1">
        <a:defRPr sz="2231" kern="1200">
          <a:solidFill>
            <a:schemeClr val="tx1"/>
          </a:solidFill>
          <a:latin typeface="+mn-lt"/>
          <a:ea typeface="+mn-ea"/>
          <a:cs typeface="+mn-cs"/>
        </a:defRPr>
      </a:lvl7pPr>
      <a:lvl8pPr marL="3966257" algn="l" defTabSz="1133216" rtl="0" eaLnBrk="1" latinLnBrk="0" hangingPunct="1">
        <a:defRPr sz="2231" kern="1200">
          <a:solidFill>
            <a:schemeClr val="tx1"/>
          </a:solidFill>
          <a:latin typeface="+mn-lt"/>
          <a:ea typeface="+mn-ea"/>
          <a:cs typeface="+mn-cs"/>
        </a:defRPr>
      </a:lvl8pPr>
      <a:lvl9pPr marL="4532864" algn="l" defTabSz="1133216" rtl="0" eaLnBrk="1" latinLnBrk="0" hangingPunct="1">
        <a:defRPr sz="22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2000" y="1080000"/>
            <a:ext cx="3960000" cy="3960000"/>
          </a:xfrm>
          <a:prstGeom prst="rect">
            <a:avLst/>
          </a:prstGeom>
        </p:spPr>
      </p:pic>
      <p:sp>
        <p:nvSpPr>
          <p:cNvPr id="6" name="Text Box 17"/>
          <p:cNvSpPr txBox="1">
            <a:spLocks noChangeArrowheads="1"/>
          </p:cNvSpPr>
          <p:nvPr userDrawn="1"/>
        </p:nvSpPr>
        <p:spPr bwMode="auto">
          <a:xfrm>
            <a:off x="1152000" y="19945350"/>
            <a:ext cx="12774341" cy="63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884" tIns="22942" rIns="45884" bIns="22942">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3815" dirty="0" err="1">
                <a:solidFill>
                  <a:srgbClr val="0C406D"/>
                </a:solidFill>
                <a:cs typeface="Arial" panose="020B0604020202020204" pitchFamily="34" charset="0"/>
              </a:rPr>
              <a:t>www.cranfield.ac.uk</a:t>
            </a:r>
            <a:r>
              <a:rPr lang="en-US" altLang="en-US" sz="3815" dirty="0">
                <a:solidFill>
                  <a:srgbClr val="0C406D"/>
                </a:solidFill>
                <a:cs typeface="Arial" panose="020B0604020202020204" pitchFamily="34" charset="0"/>
              </a:rPr>
              <a:t>/</a:t>
            </a:r>
            <a:r>
              <a:rPr lang="en-US" altLang="en-US" sz="3815" dirty="0" err="1">
                <a:solidFill>
                  <a:srgbClr val="0C406D"/>
                </a:solidFill>
                <a:cs typeface="Arial" panose="020B0604020202020204" pitchFamily="34" charset="0"/>
              </a:rPr>
              <a:t>som</a:t>
            </a:r>
            <a:endParaRPr lang="en-US" altLang="en-US" sz="3815" dirty="0">
              <a:solidFill>
                <a:srgbClr val="0C406D"/>
              </a:solidFill>
              <a:cs typeface="Arial" panose="020B0604020202020204" pitchFamily="34" charset="0"/>
            </a:endParaRPr>
          </a:p>
        </p:txBody>
      </p:sp>
    </p:spTree>
    <p:extLst>
      <p:ext uri="{BB962C8B-B14F-4D97-AF65-F5344CB8AC3E}">
        <p14:creationId xmlns:p14="http://schemas.microsoft.com/office/powerpoint/2010/main" val="1121159765"/>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1133216" rtl="0" eaLnBrk="1" latinLnBrk="0" hangingPunct="1">
        <a:lnSpc>
          <a:spcPct val="90000"/>
        </a:lnSpc>
        <a:spcBef>
          <a:spcPct val="0"/>
        </a:spcBef>
        <a:buNone/>
        <a:defRPr sz="5453" kern="1200">
          <a:solidFill>
            <a:schemeClr val="tx1"/>
          </a:solidFill>
          <a:latin typeface="+mj-lt"/>
          <a:ea typeface="+mj-ea"/>
          <a:cs typeface="+mj-cs"/>
        </a:defRPr>
      </a:lvl1pPr>
    </p:titleStyle>
    <p:bodyStyle>
      <a:lvl1pPr marL="283304" indent="-283304" algn="l" defTabSz="1133216" rtl="0" eaLnBrk="1" latinLnBrk="0" hangingPunct="1">
        <a:lnSpc>
          <a:spcPct val="90000"/>
        </a:lnSpc>
        <a:spcBef>
          <a:spcPts val="1239"/>
        </a:spcBef>
        <a:buFont typeface="Arial"/>
        <a:buChar char="•"/>
        <a:defRPr sz="3470" kern="1200">
          <a:solidFill>
            <a:schemeClr val="tx1"/>
          </a:solidFill>
          <a:latin typeface="+mn-lt"/>
          <a:ea typeface="+mn-ea"/>
          <a:cs typeface="+mn-cs"/>
        </a:defRPr>
      </a:lvl1pPr>
      <a:lvl2pPr marL="849912" indent="-283304" algn="l" defTabSz="1133216" rtl="0" eaLnBrk="1" latinLnBrk="0" hangingPunct="1">
        <a:lnSpc>
          <a:spcPct val="90000"/>
        </a:lnSpc>
        <a:spcBef>
          <a:spcPts val="620"/>
        </a:spcBef>
        <a:buFont typeface="Arial"/>
        <a:buChar char="•"/>
        <a:defRPr sz="2974" kern="1200">
          <a:solidFill>
            <a:schemeClr val="tx1"/>
          </a:solidFill>
          <a:latin typeface="+mn-lt"/>
          <a:ea typeface="+mn-ea"/>
          <a:cs typeface="+mn-cs"/>
        </a:defRPr>
      </a:lvl2pPr>
      <a:lvl3pPr marL="1416520" indent="-283304" algn="l" defTabSz="1133216" rtl="0" eaLnBrk="1" latinLnBrk="0" hangingPunct="1">
        <a:lnSpc>
          <a:spcPct val="90000"/>
        </a:lnSpc>
        <a:spcBef>
          <a:spcPts val="620"/>
        </a:spcBef>
        <a:buFont typeface="Arial"/>
        <a:buChar char="•"/>
        <a:defRPr sz="2479" kern="1200">
          <a:solidFill>
            <a:schemeClr val="tx1"/>
          </a:solidFill>
          <a:latin typeface="+mn-lt"/>
          <a:ea typeface="+mn-ea"/>
          <a:cs typeface="+mn-cs"/>
        </a:defRPr>
      </a:lvl3pPr>
      <a:lvl4pPr marL="1983128"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4pPr>
      <a:lvl5pPr marL="2549736"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5pPr>
      <a:lvl6pPr marL="3116344"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6pPr>
      <a:lvl7pPr marL="3682952"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7pPr>
      <a:lvl8pPr marL="4249560"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8pPr>
      <a:lvl9pPr marL="4816168" indent="-283304" algn="l" defTabSz="1133216" rtl="0" eaLnBrk="1" latinLnBrk="0" hangingPunct="1">
        <a:lnSpc>
          <a:spcPct val="90000"/>
        </a:lnSpc>
        <a:spcBef>
          <a:spcPts val="620"/>
        </a:spcBef>
        <a:buFont typeface="Arial"/>
        <a:buChar char="•"/>
        <a:defRPr sz="2231" kern="1200">
          <a:solidFill>
            <a:schemeClr val="tx1"/>
          </a:solidFill>
          <a:latin typeface="+mn-lt"/>
          <a:ea typeface="+mn-ea"/>
          <a:cs typeface="+mn-cs"/>
        </a:defRPr>
      </a:lvl9pPr>
    </p:bodyStyle>
    <p:otherStyle>
      <a:defPPr>
        <a:defRPr lang="en-US"/>
      </a:defPPr>
      <a:lvl1pPr marL="0" algn="l" defTabSz="1133216" rtl="0" eaLnBrk="1" latinLnBrk="0" hangingPunct="1">
        <a:defRPr sz="2231" kern="1200">
          <a:solidFill>
            <a:schemeClr val="tx1"/>
          </a:solidFill>
          <a:latin typeface="+mn-lt"/>
          <a:ea typeface="+mn-ea"/>
          <a:cs typeface="+mn-cs"/>
        </a:defRPr>
      </a:lvl1pPr>
      <a:lvl2pPr marL="566608" algn="l" defTabSz="1133216" rtl="0" eaLnBrk="1" latinLnBrk="0" hangingPunct="1">
        <a:defRPr sz="2231" kern="1200">
          <a:solidFill>
            <a:schemeClr val="tx1"/>
          </a:solidFill>
          <a:latin typeface="+mn-lt"/>
          <a:ea typeface="+mn-ea"/>
          <a:cs typeface="+mn-cs"/>
        </a:defRPr>
      </a:lvl2pPr>
      <a:lvl3pPr marL="1133216" algn="l" defTabSz="1133216" rtl="0" eaLnBrk="1" latinLnBrk="0" hangingPunct="1">
        <a:defRPr sz="2231" kern="1200">
          <a:solidFill>
            <a:schemeClr val="tx1"/>
          </a:solidFill>
          <a:latin typeface="+mn-lt"/>
          <a:ea typeface="+mn-ea"/>
          <a:cs typeface="+mn-cs"/>
        </a:defRPr>
      </a:lvl3pPr>
      <a:lvl4pPr marL="1699824" algn="l" defTabSz="1133216" rtl="0" eaLnBrk="1" latinLnBrk="0" hangingPunct="1">
        <a:defRPr sz="2231" kern="1200">
          <a:solidFill>
            <a:schemeClr val="tx1"/>
          </a:solidFill>
          <a:latin typeface="+mn-lt"/>
          <a:ea typeface="+mn-ea"/>
          <a:cs typeface="+mn-cs"/>
        </a:defRPr>
      </a:lvl4pPr>
      <a:lvl5pPr marL="2266432" algn="l" defTabSz="1133216" rtl="0" eaLnBrk="1" latinLnBrk="0" hangingPunct="1">
        <a:defRPr sz="2231" kern="1200">
          <a:solidFill>
            <a:schemeClr val="tx1"/>
          </a:solidFill>
          <a:latin typeface="+mn-lt"/>
          <a:ea typeface="+mn-ea"/>
          <a:cs typeface="+mn-cs"/>
        </a:defRPr>
      </a:lvl5pPr>
      <a:lvl6pPr marL="2833040" algn="l" defTabSz="1133216" rtl="0" eaLnBrk="1" latinLnBrk="0" hangingPunct="1">
        <a:defRPr sz="2231" kern="1200">
          <a:solidFill>
            <a:schemeClr val="tx1"/>
          </a:solidFill>
          <a:latin typeface="+mn-lt"/>
          <a:ea typeface="+mn-ea"/>
          <a:cs typeface="+mn-cs"/>
        </a:defRPr>
      </a:lvl6pPr>
      <a:lvl7pPr marL="3399648" algn="l" defTabSz="1133216" rtl="0" eaLnBrk="1" latinLnBrk="0" hangingPunct="1">
        <a:defRPr sz="2231" kern="1200">
          <a:solidFill>
            <a:schemeClr val="tx1"/>
          </a:solidFill>
          <a:latin typeface="+mn-lt"/>
          <a:ea typeface="+mn-ea"/>
          <a:cs typeface="+mn-cs"/>
        </a:defRPr>
      </a:lvl7pPr>
      <a:lvl8pPr marL="3966257" algn="l" defTabSz="1133216" rtl="0" eaLnBrk="1" latinLnBrk="0" hangingPunct="1">
        <a:defRPr sz="2231" kern="1200">
          <a:solidFill>
            <a:schemeClr val="tx1"/>
          </a:solidFill>
          <a:latin typeface="+mn-lt"/>
          <a:ea typeface="+mn-ea"/>
          <a:cs typeface="+mn-cs"/>
        </a:defRPr>
      </a:lvl8pPr>
      <a:lvl9pPr marL="4532864" algn="l" defTabSz="1133216" rtl="0" eaLnBrk="1" latinLnBrk="0" hangingPunct="1">
        <a:defRPr sz="22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hyperlink" Target="mailto:John-joseph.Stephenson@cranfield.ac.uk"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a:extLst>
              <a:ext uri="{FF2B5EF4-FFF2-40B4-BE49-F238E27FC236}">
                <a16:creationId xmlns:a16="http://schemas.microsoft.com/office/drawing/2014/main" id="{E53B235C-0AAC-4560-8FBE-3149AF9CD988}"/>
              </a:ext>
            </a:extLst>
          </p:cNvPr>
          <p:cNvSpPr txBox="1"/>
          <p:nvPr/>
        </p:nvSpPr>
        <p:spPr>
          <a:xfrm>
            <a:off x="-420601" y="787393"/>
            <a:ext cx="30279975" cy="215568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square" rtlCol="0">
            <a:spAutoFit/>
          </a:bodyPr>
          <a:lstStyle/>
          <a:p>
            <a:endParaRPr lang="en-GB" dirty="0"/>
          </a:p>
        </p:txBody>
      </p:sp>
      <p:sp>
        <p:nvSpPr>
          <p:cNvPr id="8" name="Text Placeholder 7"/>
          <p:cNvSpPr>
            <a:spLocks noGrp="1"/>
          </p:cNvSpPr>
          <p:nvPr>
            <p:ph type="body" sz="quarter" idx="10"/>
          </p:nvPr>
        </p:nvSpPr>
        <p:spPr>
          <a:xfrm>
            <a:off x="1159732" y="18260485"/>
            <a:ext cx="18288000" cy="834341"/>
          </a:xfrm>
        </p:spPr>
        <p:txBody>
          <a:bodyPr/>
          <a:lstStyle/>
          <a:p>
            <a:r>
              <a:rPr lang="en-US" sz="4000" dirty="0">
                <a:latin typeface="Segoe UI" panose="020B0502040204020203" pitchFamily="34" charset="0"/>
                <a:cs typeface="Segoe UI" panose="020B0502040204020203" pitchFamily="34" charset="0"/>
              </a:rPr>
              <a:t>Author: John-Joseph Stephenson </a:t>
            </a:r>
          </a:p>
        </p:txBody>
      </p:sp>
      <p:sp>
        <p:nvSpPr>
          <p:cNvPr id="9" name="Text Placeholder 8"/>
          <p:cNvSpPr>
            <a:spLocks noGrp="1"/>
          </p:cNvSpPr>
          <p:nvPr>
            <p:ph type="body" sz="quarter" idx="11"/>
          </p:nvPr>
        </p:nvSpPr>
        <p:spPr>
          <a:xfrm>
            <a:off x="1143000" y="18995479"/>
            <a:ext cx="18288000" cy="1413690"/>
          </a:xfrm>
        </p:spPr>
        <p:txBody>
          <a:bodyPr/>
          <a:lstStyle/>
          <a:p>
            <a:r>
              <a:rPr lang="en-US" dirty="0">
                <a:latin typeface="Segoe UI" panose="020B0502040204020203" pitchFamily="34" charset="0"/>
                <a:cs typeface="Segoe UI" panose="020B0502040204020203" pitchFamily="34" charset="0"/>
                <a:hlinkClick r:id="rId2"/>
              </a:rPr>
              <a:t>john-joseph.stephenson@cranfield.ac.uk</a:t>
            </a:r>
            <a:r>
              <a:rPr lang="en-US" dirty="0">
                <a:latin typeface="Segoe UI" panose="020B0502040204020203" pitchFamily="34" charset="0"/>
                <a:cs typeface="Segoe UI" panose="020B0502040204020203" pitchFamily="34" charset="0"/>
              </a:rPr>
              <a:t> </a:t>
            </a:r>
          </a:p>
          <a:p>
            <a:r>
              <a:rPr lang="en-US" dirty="0">
                <a:latin typeface="Segoe UI" panose="020B0502040204020203" pitchFamily="34" charset="0"/>
                <a:cs typeface="Segoe UI" panose="020B0502040204020203" pitchFamily="34" charset="0"/>
              </a:rPr>
              <a:t>Supervisors: Jonathan Painter, Gareth Appleby-Thomas </a:t>
            </a:r>
          </a:p>
        </p:txBody>
      </p:sp>
      <p:sp>
        <p:nvSpPr>
          <p:cNvPr id="10" name="Text Placeholder 9"/>
          <p:cNvSpPr>
            <a:spLocks noGrp="1"/>
          </p:cNvSpPr>
          <p:nvPr>
            <p:ph type="body" sz="quarter" idx="12"/>
          </p:nvPr>
        </p:nvSpPr>
        <p:spPr>
          <a:xfrm>
            <a:off x="24919074" y="18827335"/>
            <a:ext cx="2705430" cy="1010349"/>
          </a:xfrm>
        </p:spPr>
        <p:txBody>
          <a:bodyPr/>
          <a:lstStyle/>
          <a:p>
            <a:r>
              <a:rPr lang="en-US" dirty="0">
                <a:solidFill>
                  <a:schemeClr val="tx1"/>
                </a:solidFill>
              </a:rPr>
              <a:t>Sponsors:</a:t>
            </a:r>
          </a:p>
        </p:txBody>
      </p:sp>
      <p:sp>
        <p:nvSpPr>
          <p:cNvPr id="11" name="Text Placeholder 10"/>
          <p:cNvSpPr>
            <a:spLocks noGrp="1"/>
          </p:cNvSpPr>
          <p:nvPr>
            <p:ph type="body" sz="quarter" idx="13"/>
          </p:nvPr>
        </p:nvSpPr>
        <p:spPr>
          <a:xfrm>
            <a:off x="6224587" y="1485898"/>
            <a:ext cx="23407687" cy="3228690"/>
          </a:xfrm>
          <a:gradFill>
            <a:gsLst>
              <a:gs pos="18000">
                <a:schemeClr val="accent1">
                  <a:lumMod val="5000"/>
                  <a:lumOff val="95000"/>
                </a:schemeClr>
              </a:gs>
              <a:gs pos="68000">
                <a:schemeClr val="accent1">
                  <a:lumMod val="45000"/>
                  <a:lumOff val="55000"/>
                </a:schemeClr>
              </a:gs>
              <a:gs pos="83000">
                <a:schemeClr val="accent1">
                  <a:lumMod val="45000"/>
                  <a:lumOff val="55000"/>
                </a:schemeClr>
              </a:gs>
              <a:gs pos="100000">
                <a:schemeClr val="accent1">
                  <a:lumMod val="30000"/>
                  <a:lumOff val="70000"/>
                </a:schemeClr>
              </a:gs>
            </a:gsLst>
            <a:lin ang="7200000" scaled="0"/>
          </a:gradFill>
        </p:spPr>
        <p:txBody>
          <a:bodyPr/>
          <a:lstStyle/>
          <a:p>
            <a:r>
              <a:rPr lang="en-US" dirty="0"/>
              <a:t>	</a:t>
            </a:r>
            <a:r>
              <a:rPr lang="en-US" dirty="0">
                <a:latin typeface="Segoe UI" panose="020B0502040204020203" pitchFamily="34" charset="0"/>
                <a:cs typeface="Segoe UI" panose="020B0502040204020203" pitchFamily="34" charset="0"/>
              </a:rPr>
              <a:t>Metals in Extreme Environments: Design and 	Development of Passive recovery systems</a:t>
            </a:r>
          </a:p>
        </p:txBody>
      </p:sp>
      <p:sp>
        <p:nvSpPr>
          <p:cNvPr id="2" name="TextBox 1">
            <a:extLst>
              <a:ext uri="{FF2B5EF4-FFF2-40B4-BE49-F238E27FC236}">
                <a16:creationId xmlns:a16="http://schemas.microsoft.com/office/drawing/2014/main" id="{41D4B09C-71D2-433B-9E19-331784AE1B8B}"/>
              </a:ext>
            </a:extLst>
          </p:cNvPr>
          <p:cNvSpPr txBox="1"/>
          <p:nvPr/>
        </p:nvSpPr>
        <p:spPr>
          <a:xfrm>
            <a:off x="1143001" y="5597700"/>
            <a:ext cx="7114670" cy="13413544"/>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Introduction</a:t>
            </a:r>
          </a:p>
          <a:p>
            <a:endParaRPr lang="en-GB" sz="2400" dirty="0"/>
          </a:p>
          <a:p>
            <a:pPr algn="l" rtl="0" fontAlgn="base"/>
            <a:r>
              <a:rPr lang="en-GB" sz="2400" b="0" i="0" dirty="0">
                <a:solidFill>
                  <a:srgbClr val="000000"/>
                </a:solidFill>
                <a:effectLst/>
                <a:latin typeface="Calibri" panose="020F0502020204030204" pitchFamily="34" charset="0"/>
              </a:rPr>
              <a:t>Systems for the recovery of spalled and non-spalled samples have been used for several years</a:t>
            </a:r>
            <a:r>
              <a:rPr lang="en-GB" sz="2400" b="0" i="0" baseline="30000" dirty="0">
                <a:solidFill>
                  <a:srgbClr val="000000"/>
                </a:solidFill>
                <a:effectLst/>
                <a:latin typeface="Calibri" panose="020F0502020204030204" pitchFamily="34" charset="0"/>
              </a:rPr>
              <a:t>1</a:t>
            </a:r>
            <a:r>
              <a:rPr lang="en-GB" sz="2400" b="0" i="0" dirty="0">
                <a:solidFill>
                  <a:srgbClr val="000000"/>
                </a:solidFill>
                <a:effectLst/>
                <a:latin typeface="Calibri" panose="020F0502020204030204" pitchFamily="34" charset="0"/>
              </a:rPr>
              <a:t>. These tend to involve the sample and a series of interior spall plates at the rear of the target through which the shock wave can propagate and reflect. The geometry of these plates is intended to be such that the tension will not occur in the sample, thus preventing spall. </a:t>
            </a: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endParaRPr lang="en-GB" sz="2400" dirty="0">
              <a:solidFill>
                <a:srgbClr val="000000"/>
              </a:solidFill>
              <a:latin typeface="Calibri" panose="020F0502020204030204" pitchFamily="34" charset="0"/>
            </a:endParaRPr>
          </a:p>
          <a:p>
            <a:pPr algn="l" rtl="0" fontAlgn="base"/>
            <a:r>
              <a:rPr lang="en-GB" sz="2400" b="0" i="0" dirty="0">
                <a:solidFill>
                  <a:srgbClr val="000000"/>
                </a:solidFill>
                <a:effectLst/>
                <a:latin typeface="Calibri" panose="020F0502020204030204" pitchFamily="34" charset="0"/>
              </a:rPr>
              <a:t>The assembly of recovery targets requires great precision, and the construction of a single target can take close to 100-man hours. This work looks at developing a ‘passive’ recovery system with external spall plate attached to the target momentum ring. This would significantly reduce the number of man hours required to produce a target, reducing the cost of recovery shots and allowing for more recovery shots to be performed within an experimental run.</a:t>
            </a:r>
          </a:p>
          <a:p>
            <a:pPr algn="l" rtl="0" fontAlgn="base"/>
            <a:r>
              <a:rPr lang="en-GB" sz="2400" b="0" i="0" dirty="0">
                <a:solidFill>
                  <a:srgbClr val="000000"/>
                </a:solidFill>
                <a:effectLst/>
                <a:latin typeface="Calibri" panose="020F0502020204030204" pitchFamily="34" charset="0"/>
              </a:rPr>
              <a:t>    </a:t>
            </a:r>
            <a:endParaRPr lang="en-GB" sz="2400" b="0" i="0" dirty="0">
              <a:solidFill>
                <a:srgbClr val="000000"/>
              </a:solidFill>
              <a:effectLst/>
              <a:latin typeface="Segoe UI" panose="020B0502040204020203" pitchFamily="34" charset="0"/>
            </a:endParaRPr>
          </a:p>
          <a:p>
            <a:endParaRPr lang="en-GB" dirty="0"/>
          </a:p>
        </p:txBody>
      </p:sp>
      <p:sp>
        <p:nvSpPr>
          <p:cNvPr id="12" name="TextBox 11">
            <a:extLst>
              <a:ext uri="{FF2B5EF4-FFF2-40B4-BE49-F238E27FC236}">
                <a16:creationId xmlns:a16="http://schemas.microsoft.com/office/drawing/2014/main" id="{39F266D8-CF7A-4FD1-BD3C-3658A0076358}"/>
              </a:ext>
            </a:extLst>
          </p:cNvPr>
          <p:cNvSpPr txBox="1"/>
          <p:nvPr/>
        </p:nvSpPr>
        <p:spPr>
          <a:xfrm>
            <a:off x="9596458" y="5597700"/>
            <a:ext cx="10257577" cy="6766019"/>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Objectives</a:t>
            </a:r>
          </a:p>
          <a:p>
            <a:endParaRPr lang="en-GB" dirty="0"/>
          </a:p>
          <a:p>
            <a:pPr marL="457200" indent="-4572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Refine and simplify existing recovery geometry </a:t>
            </a:r>
          </a:p>
          <a:p>
            <a:pPr marL="457200" indent="-457200">
              <a:spcAft>
                <a:spcPts val="800"/>
              </a:spcAft>
              <a:buFont typeface="Arial" panose="020B0604020202020204" pitchFamily="34" charset="0"/>
              <a:buChar char="•"/>
            </a:pPr>
            <a:r>
              <a:rPr lang="en-GB" sz="2400" dirty="0">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Demonstrate void development through spall testing</a:t>
            </a:r>
          </a:p>
          <a:p>
            <a:pPr marL="457200" indent="-457200">
              <a:spcAft>
                <a:spcPts val="800"/>
              </a:spcAft>
              <a:buFont typeface="Arial" panose="020B0604020202020204" pitchFamily="34" charset="0"/>
              <a:buChar char="•"/>
            </a:pPr>
            <a:r>
              <a:rPr lang="en-GB" sz="2400" dirty="0">
                <a:solidFill>
                  <a:srgbClr val="000000"/>
                </a:solidFill>
                <a:latin typeface="Segoe UI" panose="020B0502040204020203" pitchFamily="34" charset="0"/>
                <a:ea typeface="Times New Roman" panose="02020603050405020304" pitchFamily="18" charset="0"/>
                <a:cs typeface="Times New Roman" panose="02020603050405020304" pitchFamily="18" charset="0"/>
              </a:rPr>
              <a:t>Demonstrate spall prevention through no-spall testing </a:t>
            </a:r>
          </a:p>
          <a:p>
            <a:pPr marL="457200" indent="-457200">
              <a:spcAft>
                <a:spcPts val="800"/>
              </a:spcAft>
              <a:buFont typeface="Arial" panose="020B0604020202020204" pitchFamily="34" charset="0"/>
              <a:buChar char="•"/>
            </a:pPr>
            <a:r>
              <a:rPr lang="en-GB" sz="2400" dirty="0">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Reassemble spalled samples for no-spall testing for phase 3 recompression shots</a:t>
            </a:r>
          </a:p>
          <a:p>
            <a:pPr marL="457200" indent="-457200">
              <a:spcAft>
                <a:spcPts val="800"/>
              </a:spcAft>
              <a:buFont typeface="Arial" panose="020B0604020202020204" pitchFamily="34" charset="0"/>
              <a:buChar char="•"/>
            </a:pPr>
            <a:r>
              <a:rPr lang="en-GB" sz="2400" dirty="0">
                <a:solidFill>
                  <a:srgbClr val="000000"/>
                </a:solidFill>
                <a:latin typeface="Segoe UI" panose="020B0502040204020203" pitchFamily="34" charset="0"/>
                <a:ea typeface="Times New Roman" panose="02020603050405020304" pitchFamily="18" charset="0"/>
                <a:cs typeface="Times New Roman" panose="02020603050405020304" pitchFamily="18" charset="0"/>
              </a:rPr>
              <a:t>Investigate recompaction</a:t>
            </a:r>
            <a:r>
              <a:rPr lang="en-GB" sz="2400" baseline="30000" dirty="0">
                <a:solidFill>
                  <a:srgbClr val="000000"/>
                </a:solidFill>
                <a:latin typeface="Segoe UI" panose="020B0502040204020203" pitchFamily="34" charset="0"/>
                <a:ea typeface="Times New Roman" panose="02020603050405020304" pitchFamily="18" charset="0"/>
                <a:cs typeface="Times New Roman" panose="02020603050405020304" pitchFamily="18" charset="0"/>
              </a:rPr>
              <a:t>2</a:t>
            </a:r>
            <a:r>
              <a:rPr lang="en-GB" sz="2400" dirty="0">
                <a:solidFill>
                  <a:srgbClr val="000000"/>
                </a:solidFill>
                <a:latin typeface="Segoe UI" panose="020B0502040204020203" pitchFamily="34" charset="0"/>
                <a:ea typeface="Times New Roman" panose="02020603050405020304" pitchFamily="18" charset="0"/>
                <a:cs typeface="Times New Roman" panose="02020603050405020304" pitchFamily="18" charset="0"/>
              </a:rPr>
              <a:t> using 2 stage shots</a:t>
            </a:r>
            <a:endParaRPr lang="en-GB" sz="2400" dirty="0">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en-GB" sz="2800" dirty="0">
              <a:solidFill>
                <a:srgbClr val="000000"/>
              </a:solidFill>
              <a:effectLst/>
              <a:latin typeface="Segoe UI" panose="020B0502040204020203"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Arial" panose="020B0604020202020204" pitchFamily="34" charset="0"/>
              <a:buChar char="•"/>
            </a:pPr>
            <a:endParaRPr lang="en-GB" sz="2800" dirty="0">
              <a:solidFill>
                <a:srgbClr val="000000"/>
              </a:solidFill>
              <a:latin typeface="Segoe UI" panose="020B0502040204020203"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3" name="TextBox 12">
            <a:extLst>
              <a:ext uri="{FF2B5EF4-FFF2-40B4-BE49-F238E27FC236}">
                <a16:creationId xmlns:a16="http://schemas.microsoft.com/office/drawing/2014/main" id="{D485E5D0-78F4-4C6F-AFF3-111CCBA11E66}"/>
              </a:ext>
            </a:extLst>
          </p:cNvPr>
          <p:cNvSpPr txBox="1"/>
          <p:nvPr/>
        </p:nvSpPr>
        <p:spPr>
          <a:xfrm>
            <a:off x="9596458" y="10491904"/>
            <a:ext cx="8543430" cy="6683496"/>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Completed Work</a:t>
            </a:r>
          </a:p>
          <a:p>
            <a:endParaRPr lang="en-GB" dirty="0"/>
          </a:p>
          <a:p>
            <a:pPr>
              <a:spcAft>
                <a:spcPts val="800"/>
              </a:spcAft>
            </a:pPr>
            <a:r>
              <a:rPr lang="en-GB" sz="2400" dirty="0">
                <a:latin typeface="Segoe UI" panose="020B0502040204020203" pitchFamily="34" charset="0"/>
                <a:cs typeface="Segoe UI" panose="020B0502040204020203" pitchFamily="34" charset="0"/>
              </a:rPr>
              <a:t>Phase 1: Spall testing – Approx 175m/s</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Impact test on tapered sample at incipient pressures </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Void development shown in expected region</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Demonstration of sample/momentum ring separation</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Quantify void percentage in sample</a:t>
            </a:r>
          </a:p>
          <a:p>
            <a:pPr>
              <a:spcAft>
                <a:spcPts val="800"/>
              </a:spcAft>
            </a:pPr>
            <a:endParaRPr lang="en-GB" sz="2400" dirty="0">
              <a:latin typeface="Segoe UI" panose="020B0502040204020203" pitchFamily="34" charset="0"/>
              <a:cs typeface="Segoe UI" panose="020B0502040204020203" pitchFamily="34" charset="0"/>
            </a:endParaRPr>
          </a:p>
          <a:p>
            <a:pPr marL="571500" indent="-571500">
              <a:spcAft>
                <a:spcPts val="800"/>
              </a:spcAft>
              <a:buFont typeface="Arial" panose="020B0604020202020204" pitchFamily="34" charset="0"/>
              <a:buChar char="•"/>
            </a:pPr>
            <a:endParaRPr lang="en-GB" sz="2400" dirty="0">
              <a:latin typeface="Segoe UI" panose="020B0502040204020203" pitchFamily="34" charset="0"/>
              <a:cs typeface="Segoe UI" panose="020B0502040204020203" pitchFamily="34" charset="0"/>
            </a:endParaRPr>
          </a:p>
          <a:p>
            <a:pPr>
              <a:spcAft>
                <a:spcPts val="800"/>
              </a:spcAft>
            </a:pPr>
            <a:r>
              <a:rPr lang="en-GB" sz="2400" dirty="0">
                <a:latin typeface="Segoe UI" panose="020B0502040204020203" pitchFamily="34" charset="0"/>
                <a:cs typeface="Segoe UI" panose="020B0502040204020203" pitchFamily="34" charset="0"/>
              </a:rPr>
              <a:t>Phase 2: No-Spall testing – Approx 175m/s</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Impact test using spall plates to prevent tension</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No void development in sample </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Demonstrates effectiveness of spall plates </a:t>
            </a:r>
          </a:p>
        </p:txBody>
      </p:sp>
      <p:pic>
        <p:nvPicPr>
          <p:cNvPr id="48" name="Picture 47">
            <a:extLst>
              <a:ext uri="{FF2B5EF4-FFF2-40B4-BE49-F238E27FC236}">
                <a16:creationId xmlns:a16="http://schemas.microsoft.com/office/drawing/2014/main" id="{E613C9F8-5DB7-4D5D-B5FC-1B7827ACBE6E}"/>
              </a:ext>
            </a:extLst>
          </p:cNvPr>
          <p:cNvPicPr>
            <a:picLocks noChangeAspect="1"/>
          </p:cNvPicPr>
          <p:nvPr/>
        </p:nvPicPr>
        <p:blipFill>
          <a:blip r:embed="rId3"/>
          <a:stretch>
            <a:fillRect/>
          </a:stretch>
        </p:blipFill>
        <p:spPr>
          <a:xfrm>
            <a:off x="25670846" y="19857676"/>
            <a:ext cx="3208298" cy="1181202"/>
          </a:xfrm>
          <a:prstGeom prst="rect">
            <a:avLst/>
          </a:prstGeom>
        </p:spPr>
      </p:pic>
      <p:sp>
        <p:nvSpPr>
          <p:cNvPr id="56" name="TextBox 55">
            <a:extLst>
              <a:ext uri="{FF2B5EF4-FFF2-40B4-BE49-F238E27FC236}">
                <a16:creationId xmlns:a16="http://schemas.microsoft.com/office/drawing/2014/main" id="{14E0120A-25F5-4E63-9A34-91F382E0BBCE}"/>
              </a:ext>
            </a:extLst>
          </p:cNvPr>
          <p:cNvSpPr txBox="1"/>
          <p:nvPr/>
        </p:nvSpPr>
        <p:spPr>
          <a:xfrm>
            <a:off x="19431000" y="5467135"/>
            <a:ext cx="8898450" cy="5788572"/>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Current/Future Work</a:t>
            </a:r>
          </a:p>
          <a:p>
            <a:endParaRPr lang="en-GB" sz="2800" dirty="0"/>
          </a:p>
          <a:p>
            <a:pPr>
              <a:spcAft>
                <a:spcPts val="800"/>
              </a:spcAft>
            </a:pPr>
            <a:r>
              <a:rPr lang="en-GB" sz="2400" dirty="0">
                <a:latin typeface="Segoe UI" panose="020B0502040204020203" pitchFamily="34" charset="0"/>
                <a:cs typeface="Segoe UI" panose="020B0502040204020203" pitchFamily="34" charset="0"/>
              </a:rPr>
              <a:t>Phase 2a: Quantifying Deformation</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How does Phase 1 deformation affect reassembly</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How does Phase 1 deformation compare to Phase 2</a:t>
            </a:r>
          </a:p>
          <a:p>
            <a:pPr marL="342900" indent="-342900">
              <a:spcAft>
                <a:spcPts val="800"/>
              </a:spcAft>
              <a:buFont typeface="Arial" panose="020B0604020202020204" pitchFamily="34" charset="0"/>
              <a:buChar char="•"/>
            </a:pPr>
            <a:endParaRPr lang="en-GB" sz="2400" dirty="0">
              <a:latin typeface="Segoe UI" panose="020B0502040204020203" pitchFamily="34" charset="0"/>
              <a:cs typeface="Segoe UI" panose="020B0502040204020203" pitchFamily="34" charset="0"/>
            </a:endParaRPr>
          </a:p>
          <a:p>
            <a:pPr>
              <a:spcAft>
                <a:spcPts val="800"/>
              </a:spcAft>
            </a:pPr>
            <a:r>
              <a:rPr lang="en-GB" sz="2400" dirty="0">
                <a:latin typeface="Segoe UI" panose="020B0502040204020203" pitchFamily="34" charset="0"/>
                <a:cs typeface="Segoe UI" panose="020B0502040204020203" pitchFamily="34" charset="0"/>
              </a:rPr>
              <a:t>Phase 3: </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Shots combining Phase 1 and Phase 2 shots   </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Phase 1 to generate spall, Phase 2 to close voids</a:t>
            </a:r>
          </a:p>
          <a:p>
            <a:pPr marL="342900" indent="-342900">
              <a:spcAft>
                <a:spcPts val="800"/>
              </a:spcAft>
              <a:buFont typeface="Arial" panose="020B0604020202020204" pitchFamily="34" charset="0"/>
              <a:buChar char="•"/>
            </a:pPr>
            <a:r>
              <a:rPr lang="en-GB" sz="2400" dirty="0">
                <a:latin typeface="Segoe UI" panose="020B0502040204020203" pitchFamily="34" charset="0"/>
                <a:cs typeface="Segoe UI" panose="020B0502040204020203" pitchFamily="34" charset="0"/>
              </a:rPr>
              <a:t>How does Phase 1 deformation affect Phase 3 shot </a:t>
            </a:r>
          </a:p>
          <a:p>
            <a:endParaRPr lang="en-GB" sz="2400" dirty="0">
              <a:latin typeface="Segoe UI" panose="020B0502040204020203" pitchFamily="34" charset="0"/>
              <a:cs typeface="Segoe UI" panose="020B0502040204020203" pitchFamily="34" charset="0"/>
            </a:endParaRPr>
          </a:p>
          <a:p>
            <a:pPr marL="457200" indent="-457200">
              <a:buFont typeface="Arial" panose="020B0604020202020204" pitchFamily="34" charset="0"/>
              <a:buChar char="•"/>
            </a:pPr>
            <a:endParaRPr lang="en-GB" sz="2400" dirty="0">
              <a:latin typeface="Segoe UI" panose="020B0502040204020203" pitchFamily="34" charset="0"/>
              <a:cs typeface="Segoe UI" panose="020B0502040204020203" pitchFamily="34" charset="0"/>
            </a:endParaRPr>
          </a:p>
        </p:txBody>
      </p:sp>
      <p:sp>
        <p:nvSpPr>
          <p:cNvPr id="62" name="TextBox 61">
            <a:extLst>
              <a:ext uri="{FF2B5EF4-FFF2-40B4-BE49-F238E27FC236}">
                <a16:creationId xmlns:a16="http://schemas.microsoft.com/office/drawing/2014/main" id="{2C11E4EE-F13C-4386-9CC9-6F3FE1116BAE}"/>
              </a:ext>
            </a:extLst>
          </p:cNvPr>
          <p:cNvSpPr txBox="1"/>
          <p:nvPr/>
        </p:nvSpPr>
        <p:spPr>
          <a:xfrm>
            <a:off x="9596458" y="18782762"/>
            <a:ext cx="8795084" cy="2474845"/>
          </a:xfrm>
          <a:prstGeom prst="rect">
            <a:avLst/>
          </a:prstGeom>
          <a:noFill/>
        </p:spPr>
        <p:txBody>
          <a:bodyPr wrap="square" rtlCol="0">
            <a:spAutoFit/>
          </a:bodyPr>
          <a:lstStyle/>
          <a:p>
            <a:r>
              <a:rPr lang="en-GB" dirty="0">
                <a:latin typeface="Segoe UI" panose="020B0502040204020203" pitchFamily="34" charset="0"/>
                <a:cs typeface="Segoe UI" panose="020B0502040204020203" pitchFamily="34" charset="0"/>
              </a:rPr>
              <a:t>References</a:t>
            </a:r>
          </a:p>
          <a:p>
            <a:pPr marL="342900" indent="-342900">
              <a:buAutoNum type="arabicPeriod"/>
            </a:pPr>
            <a:r>
              <a:rPr lang="en-GB" sz="1600" b="0" i="0" dirty="0">
                <a:solidFill>
                  <a:srgbClr val="000000"/>
                </a:solidFill>
                <a:effectLst/>
                <a:latin typeface="Segoe UI" panose="020B0502040204020203" pitchFamily="34" charset="0"/>
                <a:cs typeface="Segoe UI" panose="020B0502040204020203" pitchFamily="34" charset="0"/>
              </a:rPr>
              <a:t>Follansbee and Gray, </a:t>
            </a:r>
            <a:r>
              <a:rPr lang="en-GB" sz="1600" b="0" i="1" dirty="0">
                <a:solidFill>
                  <a:srgbClr val="000000"/>
                </a:solidFill>
                <a:effectLst/>
                <a:latin typeface="Segoe UI" panose="020B0502040204020203" pitchFamily="34" charset="0"/>
                <a:cs typeface="Segoe UI" panose="020B0502040204020203" pitchFamily="34" charset="0"/>
              </a:rPr>
              <a:t>“Dynamic deformation of shock </a:t>
            </a:r>
            <a:r>
              <a:rPr lang="en-GB" sz="1600" b="0" i="1" dirty="0" err="1">
                <a:solidFill>
                  <a:srgbClr val="000000"/>
                </a:solidFill>
                <a:effectLst/>
                <a:latin typeface="Segoe UI" panose="020B0502040204020203" pitchFamily="34" charset="0"/>
                <a:cs typeface="Segoe UI" panose="020B0502040204020203" pitchFamily="34" charset="0"/>
              </a:rPr>
              <a:t>prestrained</a:t>
            </a:r>
            <a:r>
              <a:rPr lang="en-GB" sz="1600" b="0" i="1" dirty="0">
                <a:solidFill>
                  <a:srgbClr val="000000"/>
                </a:solidFill>
                <a:effectLst/>
                <a:latin typeface="Segoe UI" panose="020B0502040204020203" pitchFamily="34" charset="0"/>
                <a:cs typeface="Segoe UI" panose="020B0502040204020203" pitchFamily="34" charset="0"/>
              </a:rPr>
              <a:t> copper” </a:t>
            </a:r>
            <a:r>
              <a:rPr lang="en-GB" sz="1600" b="0" dirty="0">
                <a:solidFill>
                  <a:srgbClr val="000000"/>
                </a:solidFill>
                <a:effectLst/>
                <a:latin typeface="Segoe UI" panose="020B0502040204020203" pitchFamily="34" charset="0"/>
                <a:cs typeface="Segoe UI" panose="020B0502040204020203" pitchFamily="34" charset="0"/>
              </a:rPr>
              <a:t>Materials and Science Engineering, </a:t>
            </a:r>
            <a:r>
              <a:rPr lang="en-GB" sz="1600" b="1" dirty="0">
                <a:solidFill>
                  <a:srgbClr val="000000"/>
                </a:solidFill>
                <a:effectLst/>
                <a:latin typeface="Segoe UI" panose="020B0502040204020203" pitchFamily="34" charset="0"/>
                <a:cs typeface="Segoe UI" panose="020B0502040204020203" pitchFamily="34" charset="0"/>
              </a:rPr>
              <a:t>138</a:t>
            </a:r>
            <a:r>
              <a:rPr lang="en-GB" sz="1600" b="0" dirty="0">
                <a:solidFill>
                  <a:srgbClr val="000000"/>
                </a:solidFill>
                <a:effectLst/>
                <a:latin typeface="Segoe UI" panose="020B0502040204020203" pitchFamily="34" charset="0"/>
                <a:cs typeface="Segoe UI" panose="020B0502040204020203" pitchFamily="34" charset="0"/>
              </a:rPr>
              <a:t>, 23-31 (1991)</a:t>
            </a:r>
            <a:endParaRPr lang="en-GB" sz="1600" b="0" i="1" dirty="0">
              <a:solidFill>
                <a:srgbClr val="000000"/>
              </a:solidFill>
              <a:effectLst/>
              <a:latin typeface="Segoe UI" panose="020B0502040204020203" pitchFamily="34" charset="0"/>
              <a:cs typeface="Segoe UI" panose="020B0502040204020203" pitchFamily="34" charset="0"/>
            </a:endParaRPr>
          </a:p>
          <a:p>
            <a:pPr marL="342900" indent="-342900">
              <a:buAutoNum type="arabicPeriod"/>
            </a:pPr>
            <a:r>
              <a:rPr lang="en-GB" sz="1600" b="0" i="0" dirty="0">
                <a:solidFill>
                  <a:srgbClr val="222222"/>
                </a:solidFill>
                <a:effectLst/>
                <a:latin typeface="Segoe UI" panose="020B0502040204020203" pitchFamily="34" charset="0"/>
                <a:cs typeface="Segoe UI" panose="020B0502040204020203" pitchFamily="34" charset="0"/>
              </a:rPr>
              <a:t>Hawkins, M.C., Hixson, R., Thomas, S. and </a:t>
            </a:r>
            <a:r>
              <a:rPr lang="en-GB" sz="1600" b="0" i="0" dirty="0" err="1">
                <a:solidFill>
                  <a:srgbClr val="222222"/>
                </a:solidFill>
                <a:effectLst/>
                <a:latin typeface="Segoe UI" panose="020B0502040204020203" pitchFamily="34" charset="0"/>
                <a:cs typeface="Segoe UI" panose="020B0502040204020203" pitchFamily="34" charset="0"/>
              </a:rPr>
              <a:t>Fensin</a:t>
            </a:r>
            <a:r>
              <a:rPr lang="en-GB" sz="1600" b="0" i="0" dirty="0">
                <a:solidFill>
                  <a:srgbClr val="222222"/>
                </a:solidFill>
                <a:effectLst/>
                <a:latin typeface="Segoe UI" panose="020B0502040204020203" pitchFamily="34" charset="0"/>
                <a:cs typeface="Segoe UI" panose="020B0502040204020203" pitchFamily="34" charset="0"/>
              </a:rPr>
              <a:t>, S., 2019. </a:t>
            </a:r>
            <a:r>
              <a:rPr lang="en-GB" sz="1600" b="0" i="1" dirty="0">
                <a:solidFill>
                  <a:srgbClr val="222222"/>
                </a:solidFill>
                <a:effectLst/>
                <a:latin typeface="Segoe UI" panose="020B0502040204020203" pitchFamily="34" charset="0"/>
                <a:cs typeface="Segoe UI" panose="020B0502040204020203" pitchFamily="34" charset="0"/>
              </a:rPr>
              <a:t>Spall and re-compaction in OFHC copper under high velocity impact</a:t>
            </a:r>
            <a:r>
              <a:rPr lang="en-GB" sz="1600" b="0" i="0" dirty="0">
                <a:solidFill>
                  <a:srgbClr val="222222"/>
                </a:solidFill>
                <a:effectLst/>
                <a:latin typeface="Segoe UI" panose="020B0502040204020203" pitchFamily="34" charset="0"/>
                <a:cs typeface="Segoe UI" panose="020B0502040204020203" pitchFamily="34" charset="0"/>
              </a:rPr>
              <a:t> (No. DOE/NV/03624-0536).</a:t>
            </a:r>
            <a:endParaRPr lang="en-GB" sz="1400" b="0" i="0" dirty="0">
              <a:solidFill>
                <a:srgbClr val="000000"/>
              </a:solidFill>
              <a:effectLst/>
              <a:latin typeface="Segoe UI" panose="020B0502040204020203" pitchFamily="34" charset="0"/>
              <a:cs typeface="Segoe UI" panose="020B0502040204020203" pitchFamily="34" charset="0"/>
            </a:endParaRPr>
          </a:p>
          <a:p>
            <a:pPr marL="342900" indent="-342900">
              <a:buAutoNum type="arabicPeriod"/>
            </a:pPr>
            <a:endParaRPr lang="en-GB" sz="1800" dirty="0">
              <a:latin typeface="Segoe UI" panose="020B0502040204020203" pitchFamily="34" charset="0"/>
              <a:cs typeface="Segoe UI" panose="020B0502040204020203" pitchFamily="34" charset="0"/>
            </a:endParaRPr>
          </a:p>
          <a:p>
            <a:pPr algn="ctr"/>
            <a:r>
              <a:rPr lang="en-GB" sz="2400" b="0" i="0" u="none" strike="noStrike" baseline="0" dirty="0">
                <a:latin typeface="Frutiger-Light"/>
              </a:rPr>
              <a:t>© British Crown Copyright 2022/AWE</a:t>
            </a:r>
            <a:endParaRPr lang="en-GB" sz="2400" dirty="0">
              <a:latin typeface="Segoe UI" panose="020B0502040204020203" pitchFamily="34" charset="0"/>
              <a:cs typeface="Segoe UI" panose="020B0502040204020203" pitchFamily="34" charset="0"/>
            </a:endParaRPr>
          </a:p>
        </p:txBody>
      </p:sp>
      <p:grpSp>
        <p:nvGrpSpPr>
          <p:cNvPr id="7" name="Group 6">
            <a:extLst>
              <a:ext uri="{FF2B5EF4-FFF2-40B4-BE49-F238E27FC236}">
                <a16:creationId xmlns:a16="http://schemas.microsoft.com/office/drawing/2014/main" id="{14222FB4-56E2-FA76-8931-A030B8D87D5A}"/>
              </a:ext>
            </a:extLst>
          </p:cNvPr>
          <p:cNvGrpSpPr/>
          <p:nvPr/>
        </p:nvGrpSpPr>
        <p:grpSpPr>
          <a:xfrm>
            <a:off x="18894840" y="10956236"/>
            <a:ext cx="9007832" cy="8029247"/>
            <a:chOff x="18829330" y="11195572"/>
            <a:chExt cx="9007832" cy="8029247"/>
          </a:xfrm>
        </p:grpSpPr>
        <p:grpSp>
          <p:nvGrpSpPr>
            <p:cNvPr id="49" name="Group 48">
              <a:extLst>
                <a:ext uri="{FF2B5EF4-FFF2-40B4-BE49-F238E27FC236}">
                  <a16:creationId xmlns:a16="http://schemas.microsoft.com/office/drawing/2014/main" id="{D858DC3E-FFF2-F8FB-D38D-635954B13A00}"/>
                </a:ext>
              </a:extLst>
            </p:cNvPr>
            <p:cNvGrpSpPr/>
            <p:nvPr/>
          </p:nvGrpSpPr>
          <p:grpSpPr>
            <a:xfrm>
              <a:off x="18829330" y="11195572"/>
              <a:ext cx="9007832" cy="7411727"/>
              <a:chOff x="26448596" y="6998135"/>
              <a:chExt cx="6892726" cy="6149821"/>
            </a:xfrm>
          </p:grpSpPr>
          <p:grpSp>
            <p:nvGrpSpPr>
              <p:cNvPr id="29" name="Group 28">
                <a:extLst>
                  <a:ext uri="{FF2B5EF4-FFF2-40B4-BE49-F238E27FC236}">
                    <a16:creationId xmlns:a16="http://schemas.microsoft.com/office/drawing/2014/main" id="{6F8FCF67-1BFF-8DA4-BB71-1DD64841C59F}"/>
                  </a:ext>
                </a:extLst>
              </p:cNvPr>
              <p:cNvGrpSpPr/>
              <p:nvPr/>
            </p:nvGrpSpPr>
            <p:grpSpPr>
              <a:xfrm>
                <a:off x="26603854" y="6998135"/>
                <a:ext cx="6737468" cy="2798160"/>
                <a:chOff x="23513493" y="10103125"/>
                <a:chExt cx="6737468" cy="2798160"/>
              </a:xfrm>
            </p:grpSpPr>
            <p:pic>
              <p:nvPicPr>
                <p:cNvPr id="25" name="Picture 24">
                  <a:extLst>
                    <a:ext uri="{FF2B5EF4-FFF2-40B4-BE49-F238E27FC236}">
                      <a16:creationId xmlns:a16="http://schemas.microsoft.com/office/drawing/2014/main" id="{727B06B1-87F9-F509-2FFB-70211CA26C67}"/>
                    </a:ext>
                  </a:extLst>
                </p:cNvPr>
                <p:cNvPicPr>
                  <a:picLocks noChangeAspect="1"/>
                </p:cNvPicPr>
                <p:nvPr/>
              </p:nvPicPr>
              <p:blipFill>
                <a:blip r:embed="rId4"/>
                <a:stretch>
                  <a:fillRect/>
                </a:stretch>
              </p:blipFill>
              <p:spPr>
                <a:xfrm>
                  <a:off x="23513493" y="10103125"/>
                  <a:ext cx="1453747" cy="2798160"/>
                </a:xfrm>
                <a:prstGeom prst="rect">
                  <a:avLst/>
                </a:prstGeom>
              </p:spPr>
            </p:pic>
            <p:pic>
              <p:nvPicPr>
                <p:cNvPr id="26" name="Picture 25" descr="A picture containing text, building material&#10;&#10;Description automatically generated">
                  <a:extLst>
                    <a:ext uri="{FF2B5EF4-FFF2-40B4-BE49-F238E27FC236}">
                      <a16:creationId xmlns:a16="http://schemas.microsoft.com/office/drawing/2014/main" id="{98EF1EEF-7982-F74E-8675-A01952445D71}"/>
                    </a:ext>
                  </a:extLst>
                </p:cNvPr>
                <p:cNvPicPr>
                  <a:picLocks noChangeAspect="1"/>
                </p:cNvPicPr>
                <p:nvPr/>
              </p:nvPicPr>
              <p:blipFill>
                <a:blip r:embed="rId5"/>
                <a:stretch>
                  <a:fillRect/>
                </a:stretch>
              </p:blipFill>
              <p:spPr>
                <a:xfrm>
                  <a:off x="25412551" y="10103125"/>
                  <a:ext cx="4838410" cy="2745132"/>
                </a:xfrm>
                <a:prstGeom prst="rect">
                  <a:avLst/>
                </a:prstGeom>
              </p:spPr>
            </p:pic>
          </p:grpSp>
          <p:pic>
            <p:nvPicPr>
              <p:cNvPr id="32" name="Picture 31">
                <a:extLst>
                  <a:ext uri="{FF2B5EF4-FFF2-40B4-BE49-F238E27FC236}">
                    <a16:creationId xmlns:a16="http://schemas.microsoft.com/office/drawing/2014/main" id="{0C8FC3D6-2A02-953D-7894-C0366D5542C4}"/>
                  </a:ext>
                </a:extLst>
              </p:cNvPr>
              <p:cNvPicPr>
                <a:picLocks noChangeAspect="1"/>
              </p:cNvPicPr>
              <p:nvPr/>
            </p:nvPicPr>
            <p:blipFill>
              <a:blip r:embed="rId6"/>
              <a:stretch>
                <a:fillRect/>
              </a:stretch>
            </p:blipFill>
            <p:spPr>
              <a:xfrm>
                <a:off x="26448596" y="10334467"/>
                <a:ext cx="1607106" cy="2798160"/>
              </a:xfrm>
              <a:prstGeom prst="rect">
                <a:avLst/>
              </a:prstGeom>
            </p:spPr>
          </p:pic>
          <p:pic>
            <p:nvPicPr>
              <p:cNvPr id="36" name="Picture 35" descr="A picture containing text&#10;&#10;Description automatically generated">
                <a:extLst>
                  <a:ext uri="{FF2B5EF4-FFF2-40B4-BE49-F238E27FC236}">
                    <a16:creationId xmlns:a16="http://schemas.microsoft.com/office/drawing/2014/main" id="{765DA3DE-B787-C52B-3296-F43FA2BAF3F0}"/>
                  </a:ext>
                </a:extLst>
              </p:cNvPr>
              <p:cNvPicPr>
                <a:picLocks noChangeAspect="1"/>
              </p:cNvPicPr>
              <p:nvPr/>
            </p:nvPicPr>
            <p:blipFill>
              <a:blip r:embed="rId7"/>
              <a:stretch>
                <a:fillRect/>
              </a:stretch>
            </p:blipFill>
            <p:spPr>
              <a:xfrm>
                <a:off x="28502912" y="10333187"/>
                <a:ext cx="4838410" cy="2814769"/>
              </a:xfrm>
              <a:prstGeom prst="rect">
                <a:avLst/>
              </a:prstGeom>
            </p:spPr>
          </p:pic>
        </p:grpSp>
        <p:sp>
          <p:nvSpPr>
            <p:cNvPr id="3" name="TextBox 2">
              <a:extLst>
                <a:ext uri="{FF2B5EF4-FFF2-40B4-BE49-F238E27FC236}">
                  <a16:creationId xmlns:a16="http://schemas.microsoft.com/office/drawing/2014/main" id="{E974CE97-7CEB-563B-C6B0-6592F12A1B8F}"/>
                </a:ext>
              </a:extLst>
            </p:cNvPr>
            <p:cNvSpPr txBox="1"/>
            <p:nvPr/>
          </p:nvSpPr>
          <p:spPr>
            <a:xfrm>
              <a:off x="20012737" y="14567897"/>
              <a:ext cx="7114670" cy="461665"/>
            </a:xfrm>
            <a:prstGeom prst="rect">
              <a:avLst/>
            </a:prstGeom>
            <a:noFill/>
          </p:spPr>
          <p:txBody>
            <a:bodyPr wrap="square" rtlCol="0">
              <a:spAutoFit/>
            </a:bodyPr>
            <a:lstStyle/>
            <a:p>
              <a:r>
                <a:rPr lang="en-GB" sz="2400" dirty="0"/>
                <a:t>Sample geometry and micrograph for Phase 1 testing</a:t>
              </a:r>
            </a:p>
          </p:txBody>
        </p:sp>
        <p:sp>
          <p:nvSpPr>
            <p:cNvPr id="6" name="TextBox 5">
              <a:extLst>
                <a:ext uri="{FF2B5EF4-FFF2-40B4-BE49-F238E27FC236}">
                  <a16:creationId xmlns:a16="http://schemas.microsoft.com/office/drawing/2014/main" id="{3F33A38F-1F63-5028-A986-4158D5D82F9A}"/>
                </a:ext>
              </a:extLst>
            </p:cNvPr>
            <p:cNvSpPr txBox="1"/>
            <p:nvPr/>
          </p:nvSpPr>
          <p:spPr>
            <a:xfrm>
              <a:off x="19879462" y="18763154"/>
              <a:ext cx="7114670" cy="461665"/>
            </a:xfrm>
            <a:prstGeom prst="rect">
              <a:avLst/>
            </a:prstGeom>
            <a:noFill/>
          </p:spPr>
          <p:txBody>
            <a:bodyPr wrap="square" rtlCol="0">
              <a:spAutoFit/>
            </a:bodyPr>
            <a:lstStyle/>
            <a:p>
              <a:r>
                <a:rPr lang="en-GB" sz="2400" dirty="0"/>
                <a:t>Sample geometry and micrograph for Phase 2 testing</a:t>
              </a:r>
            </a:p>
          </p:txBody>
        </p:sp>
      </p:grpSp>
      <p:pic>
        <p:nvPicPr>
          <p:cNvPr id="21" name="Picture 20">
            <a:extLst>
              <a:ext uri="{FF2B5EF4-FFF2-40B4-BE49-F238E27FC236}">
                <a16:creationId xmlns:a16="http://schemas.microsoft.com/office/drawing/2014/main" id="{51844D7A-AAF8-914D-04C6-9D6ECF996D2E}"/>
              </a:ext>
            </a:extLst>
          </p:cNvPr>
          <p:cNvPicPr>
            <a:picLocks noChangeAspect="1"/>
          </p:cNvPicPr>
          <p:nvPr/>
        </p:nvPicPr>
        <p:blipFill>
          <a:blip r:embed="rId8"/>
          <a:stretch>
            <a:fillRect/>
          </a:stretch>
        </p:blipFill>
        <p:spPr>
          <a:xfrm>
            <a:off x="2725302" y="9444302"/>
            <a:ext cx="3197273" cy="3622809"/>
          </a:xfrm>
          <a:prstGeom prst="rect">
            <a:avLst/>
          </a:prstGeom>
        </p:spPr>
      </p:pic>
      <p:sp>
        <p:nvSpPr>
          <p:cNvPr id="22" name="TextBox 21">
            <a:extLst>
              <a:ext uri="{FF2B5EF4-FFF2-40B4-BE49-F238E27FC236}">
                <a16:creationId xmlns:a16="http://schemas.microsoft.com/office/drawing/2014/main" id="{355C8EF6-7ACF-C7F2-0273-96330A680982}"/>
              </a:ext>
            </a:extLst>
          </p:cNvPr>
          <p:cNvSpPr txBox="1"/>
          <p:nvPr/>
        </p:nvSpPr>
        <p:spPr>
          <a:xfrm>
            <a:off x="1533832" y="13067111"/>
            <a:ext cx="5574891" cy="461665"/>
          </a:xfrm>
          <a:prstGeom prst="rect">
            <a:avLst/>
          </a:prstGeom>
          <a:noFill/>
        </p:spPr>
        <p:txBody>
          <a:bodyPr wrap="square" rtlCol="0">
            <a:spAutoFit/>
          </a:bodyPr>
          <a:lstStyle/>
          <a:p>
            <a:r>
              <a:rPr lang="en-GB" sz="2400" dirty="0"/>
              <a:t>Geometry of a ‘typical’ recovery shot</a:t>
            </a:r>
          </a:p>
        </p:txBody>
      </p:sp>
    </p:spTree>
    <p:extLst>
      <p:ext uri="{BB962C8B-B14F-4D97-AF65-F5344CB8AC3E}">
        <p14:creationId xmlns:p14="http://schemas.microsoft.com/office/powerpoint/2010/main" val="186553672"/>
      </p:ext>
    </p:extLst>
  </p:cSld>
  <p:clrMapOvr>
    <a:masterClrMapping/>
  </p:clrMapOvr>
</p:sld>
</file>

<file path=ppt/theme/theme1.xml><?xml version="1.0" encoding="utf-8"?>
<a:theme xmlns:a="http://schemas.openxmlformats.org/drawingml/2006/main" name="Cranfield University 2016">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chool of Management 2016">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b23f4bd6-92e6-49eb-a7e9-323548f63770">
      <Terms xmlns="http://schemas.microsoft.com/office/infopath/2007/PartnerControls"/>
    </lcf76f155ced4ddcb4097134ff3c332f>
    <_ip_UnifiedCompliancePolicyProperties xmlns="http://schemas.microsoft.com/sharepoint/v3" xsi:nil="true"/>
    <TaxCatchAll xmlns="8befa8e6-0c44-4bfe-9779-8d7a84fb3175" xsi:nil="true"/>
    <_dlc_DocId xmlns="8befa8e6-0c44-4bfe-9779-8d7a84fb3175">ZNTPA22U26M5-508161713-236525</_dlc_DocId>
    <_dlc_DocIdUrl xmlns="8befa8e6-0c44-4bfe-9779-8d7a84fb3175">
      <Url>https://cranfield.sharepoint.com/sites/CDSShare/_layouts/15/DocIdRedir.aspx?ID=ZNTPA22U26M5-508161713-236525</Url>
      <Description>ZNTPA22U26M5-508161713-236525</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FD6B55E92C21B4CB6E510D8EA572678" ma:contentTypeVersion="26940" ma:contentTypeDescription="Create a new document." ma:contentTypeScope="" ma:versionID="edd31c693fe2c7b4da0e47ee2daa985d">
  <xsd:schema xmlns:xsd="http://www.w3.org/2001/XMLSchema" xmlns:xs="http://www.w3.org/2001/XMLSchema" xmlns:p="http://schemas.microsoft.com/office/2006/metadata/properties" xmlns:ns1="http://schemas.microsoft.com/sharepoint/v3" xmlns:ns2="8befa8e6-0c44-4bfe-9779-8d7a84fb3175" xmlns:ns3="b23f4bd6-92e6-49eb-a7e9-323548f63770" targetNamespace="http://schemas.microsoft.com/office/2006/metadata/properties" ma:root="true" ma:fieldsID="a3b4ea3285c5e21e1037aa5aee8eff6b" ns1:_="" ns2:_="" ns3:_="">
    <xsd:import namespace="http://schemas.microsoft.com/sharepoint/v3"/>
    <xsd:import namespace="8befa8e6-0c44-4bfe-9779-8d7a84fb3175"/>
    <xsd:import namespace="b23f4bd6-92e6-49eb-a7e9-323548f6377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2:SharedWithUsers" minOccurs="0"/>
                <xsd:element ref="ns2:SharedWithDetails" minOccurs="0"/>
                <xsd:element ref="ns1:_ip_UnifiedCompliancePolicyProperties" minOccurs="0"/>
                <xsd:element ref="ns1:_ip_UnifiedCompliancePolicyUIAc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8" nillable="true" ma:displayName="Taxonomy Catch All Column" ma:hidden="true" ma:list="{4e490a84-a50f-48a3-bfd6-26970d6e8beb}" ma:internalName="TaxCatchAll" ma:showField="CatchAllData" ma:web="8befa8e6-0c44-4bfe-9779-8d7a84fb317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23f4bd6-92e6-49eb-a7e9-323548f6377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4ed3f799-2585-429a-ae92-38aec2d16af3"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78FB481-5AB3-484A-9EBC-AF3EF27B8AE8}">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89B8E10C-FA65-46E7-A0E5-41A2CA4C2A7D}"/>
</file>

<file path=customXml/itemProps3.xml><?xml version="1.0" encoding="utf-8"?>
<ds:datastoreItem xmlns:ds="http://schemas.openxmlformats.org/officeDocument/2006/customXml" ds:itemID="{0E9EBC65-999A-42CC-9942-4DE703DB91C6}">
  <ds:schemaRefs>
    <ds:schemaRef ds:uri="http://schemas.microsoft.com/sharepoint/v3/contenttype/forms"/>
  </ds:schemaRefs>
</ds:datastoreItem>
</file>

<file path=customXml/itemProps4.xml><?xml version="1.0" encoding="utf-8"?>
<ds:datastoreItem xmlns:ds="http://schemas.openxmlformats.org/officeDocument/2006/customXml" ds:itemID="{59DAD807-CEEA-44E6-A696-A3D9A167EBF3}"/>
</file>

<file path=docProps/app.xml><?xml version="1.0" encoding="utf-8"?>
<Properties xmlns="http://schemas.openxmlformats.org/officeDocument/2006/extended-properties" xmlns:vt="http://schemas.openxmlformats.org/officeDocument/2006/docPropsVTypes">
  <TotalTime>1820</TotalTime>
  <Words>440</Words>
  <Application>Microsoft Office PowerPoint</Application>
  <PresentationFormat>Custom</PresentationFormat>
  <Paragraphs>63</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Cranfield University 2016</vt:lpstr>
      <vt:lpstr>School of Management 2016</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Millett Jeremy AWE</cp:lastModifiedBy>
  <cp:revision>58</cp:revision>
  <dcterms:created xsi:type="dcterms:W3CDTF">2016-01-22T08:47:26Z</dcterms:created>
  <dcterms:modified xsi:type="dcterms:W3CDTF">2022-10-17T13:55:08Z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0x0101002FEF57B1D3A3004BA1E55A77FC712826</vt:lpwstr>
  </property>
  <property fmtid="{D5CDD505-2E9C-101B-9397-08002B2CF9AE}" pid="3" name="MediaServiceImageTags">
    <vt:lpwstr/>
  </property>
  <property fmtid="{D5CDD505-2E9C-101B-9397-08002B2CF9AE}" pid="4" name="_dlc_DocIdItemGuid">
    <vt:lpwstr>dc187e87-253f-4200-8f27-43e4e5c9a7e0</vt:lpwstr>
  </property>
</Properties>
</file>