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1">
  <p:sldMasterIdLst>
    <p:sldMasterId id="2147483660" r:id="rId1"/>
    <p:sldMasterId id="2147483672" r:id="rId2"/>
    <p:sldMasterId id="2147483696" r:id="rId3"/>
  </p:sldMasterIdLst>
  <p:notesMasterIdLst>
    <p:notesMasterId r:id="rId17"/>
  </p:notesMasterIdLst>
  <p:handoutMasterIdLst>
    <p:handoutMasterId r:id="rId18"/>
  </p:handoutMasterIdLst>
  <p:sldIdLst>
    <p:sldId id="330" r:id="rId4"/>
    <p:sldId id="378" r:id="rId5"/>
    <p:sldId id="379" r:id="rId6"/>
    <p:sldId id="380" r:id="rId7"/>
    <p:sldId id="381" r:id="rId8"/>
    <p:sldId id="382" r:id="rId9"/>
    <p:sldId id="383" r:id="rId10"/>
    <p:sldId id="384" r:id="rId11"/>
    <p:sldId id="391" r:id="rId12"/>
    <p:sldId id="390" r:id="rId13"/>
    <p:sldId id="389" r:id="rId14"/>
    <p:sldId id="388" r:id="rId15"/>
    <p:sldId id="38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6600"/>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0" autoAdjust="0"/>
    <p:restoredTop sz="86477" autoAdjust="0"/>
  </p:normalViewPr>
  <p:slideViewPr>
    <p:cSldViewPr>
      <p:cViewPr>
        <p:scale>
          <a:sx n="60" d="100"/>
          <a:sy n="60" d="100"/>
        </p:scale>
        <p:origin x="-1164" y="-82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7512"/>
    </p:cViewPr>
  </p:sorterViewPr>
  <p:notesViewPr>
    <p:cSldViewPr>
      <p:cViewPr varScale="1">
        <p:scale>
          <a:sx n="57" d="100"/>
          <a:sy n="57" d="100"/>
        </p:scale>
        <p:origin x="283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D049176-52A9-4674-BF9B-D7A0CD2DAC2B}" type="datetimeFigureOut">
              <a:rPr lang="en-GB" smtClean="0"/>
              <a:t>28/08/2014</a:t>
            </a:fld>
            <a:endParaRPr lang="en-GB"/>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5E34B5D-37D9-4331-9411-CD61FC5B5E24}" type="slidenum">
              <a:rPr lang="en-GB" smtClean="0"/>
              <a:t>‹#›</a:t>
            </a:fld>
            <a:endParaRPr lang="en-GB"/>
          </a:p>
        </p:txBody>
      </p:sp>
    </p:spTree>
    <p:extLst>
      <p:ext uri="{BB962C8B-B14F-4D97-AF65-F5344CB8AC3E}">
        <p14:creationId xmlns:p14="http://schemas.microsoft.com/office/powerpoint/2010/main" val="1333816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EF90AE-203D-47BB-85FD-5533E1EDB22E}" type="datetimeFigureOut">
              <a:rPr lang="en-GB" smtClean="0"/>
              <a:t>28/08/2014</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B3BE8-B4FE-4F03-A67E-16AD446AF75E}" type="slidenum">
              <a:rPr lang="en-GB" smtClean="0"/>
              <a:t>‹#›</a:t>
            </a:fld>
            <a:endParaRPr lang="en-GB" dirty="0"/>
          </a:p>
        </p:txBody>
      </p:sp>
    </p:spTree>
    <p:extLst>
      <p:ext uri="{BB962C8B-B14F-4D97-AF65-F5344CB8AC3E}">
        <p14:creationId xmlns:p14="http://schemas.microsoft.com/office/powerpoint/2010/main" val="285130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GB" dirty="0"/>
          </a:p>
        </p:txBody>
      </p:sp>
      <p:sp>
        <p:nvSpPr>
          <p:cNvPr id="4" name="灯片编号占位符 3"/>
          <p:cNvSpPr>
            <a:spLocks noGrp="1"/>
          </p:cNvSpPr>
          <p:nvPr>
            <p:ph type="sldNum" sz="quarter" idx="10"/>
          </p:nvPr>
        </p:nvSpPr>
        <p:spPr/>
        <p:txBody>
          <a:bodyPr/>
          <a:lstStyle/>
          <a:p>
            <a:fld id="{7E0B3BE8-B4FE-4F03-A67E-16AD446AF75E}" type="slidenum">
              <a:rPr lang="en-GB" smtClean="0"/>
              <a:t>1</a:t>
            </a:fld>
            <a:endParaRPr lang="en-GB" dirty="0"/>
          </a:p>
        </p:txBody>
      </p:sp>
    </p:spTree>
    <p:extLst>
      <p:ext uri="{BB962C8B-B14F-4D97-AF65-F5344CB8AC3E}">
        <p14:creationId xmlns:p14="http://schemas.microsoft.com/office/powerpoint/2010/main" val="2715575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E0B3BE8-B4FE-4F03-A67E-16AD446AF75E}" type="slidenum">
              <a:rPr lang="en-GB" smtClean="0"/>
              <a:t>3</a:t>
            </a:fld>
            <a:endParaRPr lang="en-GB" dirty="0"/>
          </a:p>
        </p:txBody>
      </p:sp>
    </p:spTree>
    <p:extLst>
      <p:ext uri="{BB962C8B-B14F-4D97-AF65-F5344CB8AC3E}">
        <p14:creationId xmlns:p14="http://schemas.microsoft.com/office/powerpoint/2010/main" val="4002036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E0B3BE8-B4FE-4F03-A67E-16AD446AF75E}" type="slidenum">
              <a:rPr lang="en-GB" smtClean="0"/>
              <a:t>4</a:t>
            </a:fld>
            <a:endParaRPr lang="en-GB" dirty="0"/>
          </a:p>
        </p:txBody>
      </p:sp>
    </p:spTree>
    <p:extLst>
      <p:ext uri="{BB962C8B-B14F-4D97-AF65-F5344CB8AC3E}">
        <p14:creationId xmlns:p14="http://schemas.microsoft.com/office/powerpoint/2010/main" val="4002036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E0B3BE8-B4FE-4F03-A67E-16AD446AF75E}" type="slidenum">
              <a:rPr lang="en-GB" smtClean="0"/>
              <a:t>5</a:t>
            </a:fld>
            <a:endParaRPr lang="en-GB" dirty="0"/>
          </a:p>
        </p:txBody>
      </p:sp>
    </p:spTree>
    <p:extLst>
      <p:ext uri="{BB962C8B-B14F-4D97-AF65-F5344CB8AC3E}">
        <p14:creationId xmlns:p14="http://schemas.microsoft.com/office/powerpoint/2010/main" val="40020364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E0B3BE8-B4FE-4F03-A67E-16AD446AF75E}" type="slidenum">
              <a:rPr lang="en-GB" smtClean="0"/>
              <a:t>6</a:t>
            </a:fld>
            <a:endParaRPr lang="en-GB" dirty="0"/>
          </a:p>
        </p:txBody>
      </p:sp>
    </p:spTree>
    <p:extLst>
      <p:ext uri="{BB962C8B-B14F-4D97-AF65-F5344CB8AC3E}">
        <p14:creationId xmlns:p14="http://schemas.microsoft.com/office/powerpoint/2010/main" val="4002036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E0B3BE8-B4FE-4F03-A67E-16AD446AF75E}" type="slidenum">
              <a:rPr lang="en-GB" smtClean="0"/>
              <a:t>7</a:t>
            </a:fld>
            <a:endParaRPr lang="en-GB" dirty="0"/>
          </a:p>
        </p:txBody>
      </p:sp>
    </p:spTree>
    <p:extLst>
      <p:ext uri="{BB962C8B-B14F-4D97-AF65-F5344CB8AC3E}">
        <p14:creationId xmlns:p14="http://schemas.microsoft.com/office/powerpoint/2010/main" val="40020364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E0B3BE8-B4FE-4F03-A67E-16AD446AF75E}" type="slidenum">
              <a:rPr lang="en-GB" smtClean="0"/>
              <a:t>8</a:t>
            </a:fld>
            <a:endParaRPr lang="en-GB" dirty="0"/>
          </a:p>
        </p:txBody>
      </p:sp>
    </p:spTree>
    <p:extLst>
      <p:ext uri="{BB962C8B-B14F-4D97-AF65-F5344CB8AC3E}">
        <p14:creationId xmlns:p14="http://schemas.microsoft.com/office/powerpoint/2010/main" val="4002036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E0B3BE8-B4FE-4F03-A67E-16AD446AF75E}" type="slidenum">
              <a:rPr lang="en-GB" smtClean="0"/>
              <a:t>13</a:t>
            </a:fld>
            <a:endParaRPr lang="en-GB" dirty="0"/>
          </a:p>
        </p:txBody>
      </p:sp>
    </p:spTree>
    <p:extLst>
      <p:ext uri="{BB962C8B-B14F-4D97-AF65-F5344CB8AC3E}">
        <p14:creationId xmlns:p14="http://schemas.microsoft.com/office/powerpoint/2010/main" val="40020364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pic>
          <p:nvPicPr>
            <p:cNvPr id="5" name="Picture 3" descr="bg_keylin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useBgFill="1">
          <p:nvSpPr>
            <p:cNvPr id="6" name="Rectangle 4"/>
            <p:cNvSpPr>
              <a:spLocks noChangeArrowheads="1"/>
            </p:cNvSpPr>
            <p:nvPr userDrawn="1"/>
          </p:nvSpPr>
          <p:spPr bwMode="auto">
            <a:xfrm>
              <a:off x="4354" y="4109"/>
              <a:ext cx="286" cy="114"/>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z="1800" dirty="0" smtClean="0">
                <a:solidFill>
                  <a:srgbClr val="000000"/>
                </a:solidFill>
                <a:cs typeface="Arial" charset="0"/>
              </a:endParaRPr>
            </a:p>
          </p:txBody>
        </p:sp>
      </p:grpSp>
      <p:sp>
        <p:nvSpPr>
          <p:cNvPr id="18437" name="Rectangle 5"/>
          <p:cNvSpPr>
            <a:spLocks noGrp="1" noChangeArrowheads="1"/>
          </p:cNvSpPr>
          <p:nvPr>
            <p:ph type="ctrTitle"/>
          </p:nvPr>
        </p:nvSpPr>
        <p:spPr>
          <a:xfrm>
            <a:off x="179389" y="258763"/>
            <a:ext cx="4178300" cy="1727200"/>
          </a:xfrm>
        </p:spPr>
        <p:txBody>
          <a:bodyPr/>
          <a:lstStyle>
            <a:lvl1pPr>
              <a:defRPr sz="3200">
                <a:solidFill>
                  <a:schemeClr val="bg1"/>
                </a:solidFill>
              </a:defRPr>
            </a:lvl1pPr>
          </a:lstStyle>
          <a:p>
            <a:r>
              <a:rPr lang="en-GB"/>
              <a:t>Click to edit Master title style</a:t>
            </a:r>
          </a:p>
        </p:txBody>
      </p:sp>
      <p:sp>
        <p:nvSpPr>
          <p:cNvPr id="18438" name="Rectangle 6"/>
          <p:cNvSpPr>
            <a:spLocks noGrp="1" noChangeArrowheads="1"/>
          </p:cNvSpPr>
          <p:nvPr>
            <p:ph type="subTitle" idx="1"/>
          </p:nvPr>
        </p:nvSpPr>
        <p:spPr>
          <a:xfrm>
            <a:off x="176213" y="3852863"/>
            <a:ext cx="4992687" cy="1752600"/>
          </a:xfrm>
        </p:spPr>
        <p:txBody>
          <a:bodyPr/>
          <a:lstStyle>
            <a:lvl1pPr marL="0" indent="0">
              <a:buFontTx/>
              <a:buNone/>
              <a:defRPr sz="2300">
                <a:latin typeface="DefusedLight" pitchFamily="2" charset="0"/>
              </a:defRPr>
            </a:lvl1pPr>
          </a:lstStyle>
          <a:p>
            <a:r>
              <a:rPr lang="en-GB"/>
              <a:t>Click to edit Master subtitle style</a:t>
            </a:r>
          </a:p>
        </p:txBody>
      </p:sp>
    </p:spTree>
    <p:extLst>
      <p:ext uri="{BB962C8B-B14F-4D97-AF65-F5344CB8AC3E}">
        <p14:creationId xmlns:p14="http://schemas.microsoft.com/office/powerpoint/2010/main" val="810184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9449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6713" y="131763"/>
            <a:ext cx="2189162" cy="59928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46051" y="131763"/>
            <a:ext cx="6418263" cy="5992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173608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pic>
          <p:nvPicPr>
            <p:cNvPr id="5" name="Picture 3" descr="bg_keyline"/>
            <p:cNvPicPr>
              <a:picLocks noChangeAspect="1" noChangeArrowheads="1"/>
            </p:cNvPicPr>
            <p:nvPr userDrawn="1"/>
          </p:nvPicPr>
          <p:blipFill>
            <a:blip r:embed="rId2" cstate="print"/>
            <a:srcRect/>
            <a:stretch>
              <a:fillRect/>
            </a:stretch>
          </p:blipFill>
          <p:spPr bwMode="auto">
            <a:xfrm>
              <a:off x="0" y="0"/>
              <a:ext cx="5760" cy="4320"/>
            </a:xfrm>
            <a:prstGeom prst="rect">
              <a:avLst/>
            </a:prstGeom>
            <a:noFill/>
            <a:ln w="9525">
              <a:noFill/>
              <a:miter lim="800000"/>
              <a:headEnd/>
              <a:tailEnd/>
            </a:ln>
          </p:spPr>
        </p:pic>
        <p:sp useBgFill="1">
          <p:nvSpPr>
            <p:cNvPr id="6" name="Rectangle 4"/>
            <p:cNvSpPr>
              <a:spLocks noChangeArrowheads="1"/>
            </p:cNvSpPr>
            <p:nvPr userDrawn="1"/>
          </p:nvSpPr>
          <p:spPr bwMode="auto">
            <a:xfrm>
              <a:off x="4354" y="4109"/>
              <a:ext cx="286" cy="114"/>
            </a:xfrm>
            <a:prstGeom prst="rect">
              <a:avLst/>
            </a:prstGeom>
            <a:ln w="9525">
              <a:noFill/>
              <a:miter lim="800000"/>
              <a:headEnd/>
              <a:tailEnd/>
            </a:ln>
          </p:spPr>
          <p:txBody>
            <a:bodyPr wrap="none" anchor="ctr"/>
            <a:lstStyle/>
            <a:p>
              <a:pPr fontAlgn="base">
                <a:spcBef>
                  <a:spcPct val="0"/>
                </a:spcBef>
                <a:spcAft>
                  <a:spcPct val="0"/>
                </a:spcAft>
              </a:pPr>
              <a:endParaRPr lang="en-US" sz="1800" dirty="0">
                <a:solidFill>
                  <a:srgbClr val="000000"/>
                </a:solidFill>
                <a:cs typeface="Arial" pitchFamily="34" charset="0"/>
              </a:endParaRPr>
            </a:p>
          </p:txBody>
        </p:sp>
      </p:grpSp>
      <p:sp>
        <p:nvSpPr>
          <p:cNvPr id="18437" name="Rectangle 5"/>
          <p:cNvSpPr>
            <a:spLocks noGrp="1" noChangeArrowheads="1"/>
          </p:cNvSpPr>
          <p:nvPr>
            <p:ph type="ctrTitle"/>
          </p:nvPr>
        </p:nvSpPr>
        <p:spPr>
          <a:xfrm>
            <a:off x="179389" y="258764"/>
            <a:ext cx="4178300" cy="1727200"/>
          </a:xfrm>
        </p:spPr>
        <p:txBody>
          <a:bodyPr/>
          <a:lstStyle>
            <a:lvl1pPr>
              <a:defRPr sz="3200">
                <a:solidFill>
                  <a:schemeClr val="bg1"/>
                </a:solidFill>
              </a:defRPr>
            </a:lvl1pPr>
          </a:lstStyle>
          <a:p>
            <a:r>
              <a:rPr lang="en-GB"/>
              <a:t>Click to edit Master title style</a:t>
            </a:r>
          </a:p>
        </p:txBody>
      </p:sp>
      <p:sp>
        <p:nvSpPr>
          <p:cNvPr id="18438" name="Rectangle 6"/>
          <p:cNvSpPr>
            <a:spLocks noGrp="1" noChangeArrowheads="1"/>
          </p:cNvSpPr>
          <p:nvPr>
            <p:ph type="subTitle" idx="1"/>
          </p:nvPr>
        </p:nvSpPr>
        <p:spPr>
          <a:xfrm>
            <a:off x="176215" y="3852863"/>
            <a:ext cx="4992687" cy="1752600"/>
          </a:xfrm>
        </p:spPr>
        <p:txBody>
          <a:bodyPr/>
          <a:lstStyle>
            <a:lvl1pPr marL="0" indent="0">
              <a:buFontTx/>
              <a:buNone/>
              <a:defRPr sz="2300">
                <a:latin typeface="DefusedLight" pitchFamily="2" charset="0"/>
              </a:defRPr>
            </a:lvl1pPr>
          </a:lstStyle>
          <a:p>
            <a:r>
              <a:rPr lang="en-GB"/>
              <a:t>Click to edit Master subtitle style</a:t>
            </a:r>
          </a:p>
        </p:txBody>
      </p:sp>
    </p:spTree>
    <p:extLst>
      <p:ext uri="{BB962C8B-B14F-4D97-AF65-F5344CB8AC3E}">
        <p14:creationId xmlns:p14="http://schemas.microsoft.com/office/powerpoint/2010/main" val="134409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84015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48302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71501" y="2133601"/>
            <a:ext cx="4090988" cy="3990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14890" y="2133601"/>
            <a:ext cx="4090987" cy="3990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97932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49524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5891750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72917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8994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4168086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188619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266142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6714" y="131763"/>
            <a:ext cx="2189163" cy="59928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46051" y="131763"/>
            <a:ext cx="6418263" cy="5992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408378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2000" y="116632"/>
            <a:ext cx="6120200" cy="1470025"/>
          </a:xfrm>
        </p:spPr>
        <p:txBody>
          <a:bodyPr>
            <a:normAutofit/>
          </a:bodyPr>
          <a:lstStyle>
            <a:lvl1pPr algn="l">
              <a:defRPr sz="3200">
                <a:solidFill>
                  <a:schemeClr val="bg1"/>
                </a:solidFill>
                <a:latin typeface="DefusedLight" panose="00000400000000000000" pitchFamily="2" charset="0"/>
              </a:defRPr>
            </a:lvl1pPr>
          </a:lstStyle>
          <a:p>
            <a:r>
              <a:rPr lang="en-US" dirty="0" smtClean="0"/>
              <a:t>Presentation title, DefusedLight 32pt</a:t>
            </a:r>
            <a:endParaRPr lang="en-GB" dirty="0"/>
          </a:p>
        </p:txBody>
      </p:sp>
      <p:sp>
        <p:nvSpPr>
          <p:cNvPr id="3" name="Subtitle 2"/>
          <p:cNvSpPr>
            <a:spLocks noGrp="1"/>
          </p:cNvSpPr>
          <p:nvPr>
            <p:ph type="subTitle" idx="1" hasCustomPrompt="1"/>
          </p:nvPr>
        </p:nvSpPr>
        <p:spPr>
          <a:xfrm>
            <a:off x="1691680" y="5249416"/>
            <a:ext cx="7192888" cy="915888"/>
          </a:xfrm>
        </p:spPr>
        <p:txBody>
          <a:bodyPr>
            <a:normAutofit/>
          </a:bodyPr>
          <a:lstStyle>
            <a:lvl1pPr marL="0" indent="0" algn="r">
              <a:spcAft>
                <a:spcPts val="600"/>
              </a:spcAft>
              <a:buNone/>
              <a:defRPr sz="2000">
                <a:solidFill>
                  <a:schemeClr val="bg1"/>
                </a:solidFill>
                <a:latin typeface="DefusedLight" panose="00000400000000000000" pitchFamily="2"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Presenter’s Full Name and title, DefusedLight 24pt</a:t>
            </a:r>
          </a:p>
          <a:p>
            <a:r>
              <a:rPr lang="en-US" dirty="0" smtClean="0"/>
              <a:t>Date, DefusedLight 20pt </a:t>
            </a:r>
            <a:endParaRPr lang="en-GB" dirty="0"/>
          </a:p>
        </p:txBody>
      </p:sp>
    </p:spTree>
    <p:extLst>
      <p:ext uri="{BB962C8B-B14F-4D97-AF65-F5344CB8AC3E}">
        <p14:creationId xmlns:p14="http://schemas.microsoft.com/office/powerpoint/2010/main" val="257443250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Content with band">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Slide title, DefusedLight 32pt</a:t>
            </a:r>
            <a:endParaRPr lang="en-GB" dirty="0"/>
          </a:p>
        </p:txBody>
      </p:sp>
      <p:sp>
        <p:nvSpPr>
          <p:cNvPr id="3" name="Content Placeholder 2"/>
          <p:cNvSpPr>
            <a:spLocks noGrp="1"/>
          </p:cNvSpPr>
          <p:nvPr>
            <p:ph idx="1" hasCustomPrompt="1"/>
          </p:nvPr>
        </p:nvSpPr>
        <p:spPr/>
        <p:txBody>
          <a:bodyPr/>
          <a:lstStyle>
            <a:lvl1pPr>
              <a:defRPr/>
            </a:lvl1pPr>
          </a:lstStyle>
          <a:p>
            <a:pPr lvl="0"/>
            <a:r>
              <a:rPr lang="en-US" dirty="0" smtClean="0"/>
              <a:t>Body copy, Arial 20pt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94611241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ntent with ban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45600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 preserve="1">
  <p:cSld name="Content without ba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Slide title, DefusedLight 32pt</a:t>
            </a:r>
            <a:endParaRPr lang="en-GB" dirty="0"/>
          </a:p>
        </p:txBody>
      </p:sp>
      <p:sp>
        <p:nvSpPr>
          <p:cNvPr id="3" name="Content Placeholder 2"/>
          <p:cNvSpPr>
            <a:spLocks noGrp="1"/>
          </p:cNvSpPr>
          <p:nvPr>
            <p:ph idx="1" hasCustomPrompt="1"/>
          </p:nvPr>
        </p:nvSpPr>
        <p:spPr>
          <a:xfrm>
            <a:off x="360000" y="1844823"/>
            <a:ext cx="8604000" cy="4464497"/>
          </a:xfrm>
        </p:spPr>
        <p:txBody>
          <a:bodyPr/>
          <a:lstStyle>
            <a:lvl1pPr>
              <a:defRPr/>
            </a:lvl1pPr>
          </a:lstStyle>
          <a:p>
            <a:pPr lvl="0"/>
            <a:r>
              <a:rPr lang="en-US" dirty="0" smtClean="0"/>
              <a:t>Body copy, Arial 20pt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88291243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without ba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Slide title, DefusedLight 32pt</a:t>
            </a:r>
            <a:endParaRPr lang="en-GB" dirty="0"/>
          </a:p>
        </p:txBody>
      </p:sp>
      <p:sp>
        <p:nvSpPr>
          <p:cNvPr id="3" name="Content Placeholder 2"/>
          <p:cNvSpPr>
            <a:spLocks noGrp="1"/>
          </p:cNvSpPr>
          <p:nvPr>
            <p:ph sz="half" idx="1"/>
          </p:nvPr>
        </p:nvSpPr>
        <p:spPr>
          <a:xfrm>
            <a:off x="457200" y="1844824"/>
            <a:ext cx="4038600" cy="4281339"/>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GB" dirty="0"/>
          </a:p>
        </p:txBody>
      </p:sp>
      <p:sp>
        <p:nvSpPr>
          <p:cNvPr id="4" name="Content Placeholder 3"/>
          <p:cNvSpPr>
            <a:spLocks noGrp="1"/>
          </p:cNvSpPr>
          <p:nvPr>
            <p:ph sz="half" idx="2"/>
          </p:nvPr>
        </p:nvSpPr>
        <p:spPr>
          <a:xfrm>
            <a:off x="4648200" y="1844824"/>
            <a:ext cx="4038600" cy="4281339"/>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GB"/>
          </a:p>
        </p:txBody>
      </p:sp>
    </p:spTree>
    <p:extLst>
      <p:ext uri="{BB962C8B-B14F-4D97-AF65-F5344CB8AC3E}">
        <p14:creationId xmlns:p14="http://schemas.microsoft.com/office/powerpoint/2010/main" val="2723580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Two Content without ba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6319452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Content with band and Impact imag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Slide title, DefusedLight 32pt</a:t>
            </a:r>
            <a:endParaRPr lang="en-GB" dirty="0"/>
          </a:p>
        </p:txBody>
      </p:sp>
      <p:sp>
        <p:nvSpPr>
          <p:cNvPr id="3" name="Content Placeholder 2"/>
          <p:cNvSpPr>
            <a:spLocks noGrp="1"/>
          </p:cNvSpPr>
          <p:nvPr>
            <p:ph idx="1" hasCustomPrompt="1"/>
          </p:nvPr>
        </p:nvSpPr>
        <p:spPr/>
        <p:txBody>
          <a:bodyPr/>
          <a:lstStyle>
            <a:lvl1pPr>
              <a:defRPr/>
            </a:lvl1pPr>
          </a:lstStyle>
          <a:p>
            <a:pPr lvl="0"/>
            <a:r>
              <a:rPr lang="en-US" dirty="0" smtClean="0"/>
              <a:t>Body copy, Arial 20pt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665144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418529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Content with band and Learning imag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Slide title, DefusedLight 32pt</a:t>
            </a:r>
            <a:endParaRPr lang="en-GB" dirty="0"/>
          </a:p>
        </p:txBody>
      </p:sp>
      <p:sp>
        <p:nvSpPr>
          <p:cNvPr id="3" name="Content Placeholder 2"/>
          <p:cNvSpPr>
            <a:spLocks noGrp="1"/>
          </p:cNvSpPr>
          <p:nvPr>
            <p:ph idx="1" hasCustomPrompt="1"/>
          </p:nvPr>
        </p:nvSpPr>
        <p:spPr/>
        <p:txBody>
          <a:bodyPr/>
          <a:lstStyle>
            <a:lvl1pPr>
              <a:defRPr/>
            </a:lvl1pPr>
          </a:lstStyle>
          <a:p>
            <a:pPr lvl="0"/>
            <a:r>
              <a:rPr lang="en-US" dirty="0" smtClean="0"/>
              <a:t>Body copy, Arial 20pt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9274906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Content with band and Research imag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Slide title, DefusedLight 32pt</a:t>
            </a:r>
            <a:endParaRPr lang="en-GB" dirty="0"/>
          </a:p>
        </p:txBody>
      </p:sp>
      <p:sp>
        <p:nvSpPr>
          <p:cNvPr id="3" name="Content Placeholder 2"/>
          <p:cNvSpPr>
            <a:spLocks noGrp="1"/>
          </p:cNvSpPr>
          <p:nvPr>
            <p:ph idx="1" hasCustomPrompt="1"/>
          </p:nvPr>
        </p:nvSpPr>
        <p:spPr/>
        <p:txBody>
          <a:bodyPr/>
          <a:lstStyle>
            <a:lvl1pPr>
              <a:defRPr/>
            </a:lvl1pPr>
          </a:lstStyle>
          <a:p>
            <a:pPr lvl="0"/>
            <a:r>
              <a:rPr lang="en-US" dirty="0" smtClean="0"/>
              <a:t>Body copy, Arial 20pt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7961333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Final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2000" y="116632"/>
            <a:ext cx="6120000" cy="1470025"/>
          </a:xfrm>
        </p:spPr>
        <p:txBody>
          <a:bodyPr>
            <a:normAutofit/>
          </a:bodyPr>
          <a:lstStyle>
            <a:lvl1pPr algn="l">
              <a:defRPr sz="3200" baseline="0">
                <a:solidFill>
                  <a:schemeClr val="bg1"/>
                </a:solidFill>
                <a:latin typeface="DefusedLight" panose="00000400000000000000" pitchFamily="2" charset="0"/>
              </a:defRPr>
            </a:lvl1pPr>
          </a:lstStyle>
          <a:p>
            <a:r>
              <a:rPr lang="en-US" dirty="0" smtClean="0"/>
              <a:t>Final slide title, DefusedLight 32pt</a:t>
            </a:r>
            <a:endParaRPr lang="en-GB" dirty="0"/>
          </a:p>
        </p:txBody>
      </p:sp>
      <p:sp>
        <p:nvSpPr>
          <p:cNvPr id="6" name="Content Placeholder 2"/>
          <p:cNvSpPr>
            <a:spLocks noGrp="1"/>
          </p:cNvSpPr>
          <p:nvPr>
            <p:ph idx="1" hasCustomPrompt="1"/>
          </p:nvPr>
        </p:nvSpPr>
        <p:spPr>
          <a:xfrm>
            <a:off x="360000" y="1844823"/>
            <a:ext cx="8604000" cy="3168353"/>
          </a:xfrm>
        </p:spPr>
        <p:txBody>
          <a:bodyPr/>
          <a:lstStyle>
            <a:lvl1pPr>
              <a:defRPr/>
            </a:lvl1pPr>
          </a:lstStyle>
          <a:p>
            <a:pPr lvl="0"/>
            <a:r>
              <a:rPr lang="en-US" dirty="0" smtClean="0"/>
              <a:t>Body copy, Arial 20pt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566135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8/28/2014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33235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71501" y="2133600"/>
            <a:ext cx="4090988" cy="3990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14889" y="2133600"/>
            <a:ext cx="4090987" cy="3990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74843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8231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75205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66247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2270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21161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9144000" cy="6858000"/>
            <a:chOff x="0" y="0"/>
            <a:chExt cx="5760" cy="4320"/>
          </a:xfrm>
        </p:grpSpPr>
        <p:grpSp>
          <p:nvGrpSpPr>
            <p:cNvPr id="2053" name="Group 3"/>
            <p:cNvGrpSpPr>
              <a:grpSpLocks/>
            </p:cNvGrpSpPr>
            <p:nvPr userDrawn="1"/>
          </p:nvGrpSpPr>
          <p:grpSpPr bwMode="auto">
            <a:xfrm>
              <a:off x="0" y="0"/>
              <a:ext cx="5760" cy="4320"/>
              <a:chOff x="0" y="0"/>
              <a:chExt cx="5760" cy="4320"/>
            </a:xfrm>
          </p:grpSpPr>
          <p:pic>
            <p:nvPicPr>
              <p:cNvPr id="2055" name="Picture 4" descr="bg_standard"/>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useBgFill="1">
            <p:nvSpPr>
              <p:cNvPr id="2056" name="Rectangle 5"/>
              <p:cNvSpPr>
                <a:spLocks noChangeArrowheads="1"/>
              </p:cNvSpPr>
              <p:nvPr userDrawn="1"/>
            </p:nvSpPr>
            <p:spPr bwMode="auto">
              <a:xfrm>
                <a:off x="4354" y="4109"/>
                <a:ext cx="286" cy="114"/>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z="1800" dirty="0" smtClean="0">
                  <a:solidFill>
                    <a:srgbClr val="000000"/>
                  </a:solidFill>
                  <a:cs typeface="Arial" charset="0"/>
                </a:endParaRPr>
              </a:p>
            </p:txBody>
          </p:sp>
        </p:grpSp>
        <p:sp useBgFill="1">
          <p:nvSpPr>
            <p:cNvPr id="2054" name="Rectangle 6"/>
            <p:cNvSpPr>
              <a:spLocks noChangeArrowheads="1"/>
            </p:cNvSpPr>
            <p:nvPr userDrawn="1"/>
          </p:nvSpPr>
          <p:spPr bwMode="auto">
            <a:xfrm>
              <a:off x="0" y="0"/>
              <a:ext cx="2880" cy="1533"/>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en-US" sz="1800" dirty="0" smtClean="0">
                <a:solidFill>
                  <a:srgbClr val="000000"/>
                </a:solidFill>
                <a:cs typeface="Arial" charset="0"/>
              </a:endParaRPr>
            </a:p>
          </p:txBody>
        </p:sp>
      </p:grpSp>
      <p:sp>
        <p:nvSpPr>
          <p:cNvPr id="2051" name="Rectangle 7"/>
          <p:cNvSpPr>
            <a:spLocks noGrp="1" noChangeArrowheads="1"/>
          </p:cNvSpPr>
          <p:nvPr>
            <p:ph type="title"/>
          </p:nvPr>
        </p:nvSpPr>
        <p:spPr bwMode="auto">
          <a:xfrm>
            <a:off x="146051" y="131763"/>
            <a:ext cx="65817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052" name="Rectangle 8"/>
          <p:cNvSpPr>
            <a:spLocks noGrp="1" noChangeArrowheads="1"/>
          </p:cNvSpPr>
          <p:nvPr>
            <p:ph type="body" idx="1"/>
          </p:nvPr>
        </p:nvSpPr>
        <p:spPr bwMode="auto">
          <a:xfrm>
            <a:off x="571501" y="2133600"/>
            <a:ext cx="8334375"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Click to edit Master text styles</a:t>
            </a:r>
          </a:p>
          <a:p>
            <a:pPr lvl="2"/>
            <a:r>
              <a:rPr lang="en-GB" smtClean="0"/>
              <a:t>Click to edit Master text styles</a:t>
            </a:r>
          </a:p>
          <a:p>
            <a:pPr lvl="3"/>
            <a:r>
              <a:rPr lang="en-GB" smtClean="0"/>
              <a:t>Click to edit Master text styles</a:t>
            </a:r>
          </a:p>
          <a:p>
            <a:pPr lvl="4"/>
            <a:r>
              <a:rPr lang="en-GB" smtClean="0"/>
              <a:t>Click to edit Master text styles</a:t>
            </a:r>
          </a:p>
        </p:txBody>
      </p:sp>
    </p:spTree>
    <p:extLst>
      <p:ext uri="{BB962C8B-B14F-4D97-AF65-F5344CB8AC3E}">
        <p14:creationId xmlns:p14="http://schemas.microsoft.com/office/powerpoint/2010/main" val="16262102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3000">
          <a:solidFill>
            <a:srgbClr val="777777"/>
          </a:solidFill>
          <a:latin typeface="+mj-lt"/>
          <a:ea typeface="+mj-ea"/>
          <a:cs typeface="+mj-cs"/>
        </a:defRPr>
      </a:lvl1pPr>
      <a:lvl2pPr algn="l" rtl="0" eaLnBrk="0" fontAlgn="base" hangingPunct="0">
        <a:spcBef>
          <a:spcPct val="0"/>
        </a:spcBef>
        <a:spcAft>
          <a:spcPct val="0"/>
        </a:spcAft>
        <a:defRPr sz="3000">
          <a:solidFill>
            <a:srgbClr val="777777"/>
          </a:solidFill>
          <a:latin typeface="DefusedLight" pitchFamily="2" charset="0"/>
        </a:defRPr>
      </a:lvl2pPr>
      <a:lvl3pPr algn="l" rtl="0" eaLnBrk="0" fontAlgn="base" hangingPunct="0">
        <a:spcBef>
          <a:spcPct val="0"/>
        </a:spcBef>
        <a:spcAft>
          <a:spcPct val="0"/>
        </a:spcAft>
        <a:defRPr sz="3000">
          <a:solidFill>
            <a:srgbClr val="777777"/>
          </a:solidFill>
          <a:latin typeface="DefusedLight" pitchFamily="2" charset="0"/>
        </a:defRPr>
      </a:lvl3pPr>
      <a:lvl4pPr algn="l" rtl="0" eaLnBrk="0" fontAlgn="base" hangingPunct="0">
        <a:spcBef>
          <a:spcPct val="0"/>
        </a:spcBef>
        <a:spcAft>
          <a:spcPct val="0"/>
        </a:spcAft>
        <a:defRPr sz="3000">
          <a:solidFill>
            <a:srgbClr val="777777"/>
          </a:solidFill>
          <a:latin typeface="DefusedLight" pitchFamily="2" charset="0"/>
        </a:defRPr>
      </a:lvl4pPr>
      <a:lvl5pPr algn="l" rtl="0" eaLnBrk="0" fontAlgn="base" hangingPunct="0">
        <a:spcBef>
          <a:spcPct val="0"/>
        </a:spcBef>
        <a:spcAft>
          <a:spcPct val="0"/>
        </a:spcAft>
        <a:defRPr sz="3000">
          <a:solidFill>
            <a:srgbClr val="777777"/>
          </a:solidFill>
          <a:latin typeface="DefusedLight" pitchFamily="2" charset="0"/>
        </a:defRPr>
      </a:lvl5pPr>
      <a:lvl6pPr marL="457200" algn="l" rtl="0" fontAlgn="base">
        <a:spcBef>
          <a:spcPct val="0"/>
        </a:spcBef>
        <a:spcAft>
          <a:spcPct val="0"/>
        </a:spcAft>
        <a:defRPr sz="3000">
          <a:solidFill>
            <a:srgbClr val="777777"/>
          </a:solidFill>
          <a:latin typeface="DefusedLight" pitchFamily="2" charset="0"/>
        </a:defRPr>
      </a:lvl6pPr>
      <a:lvl7pPr marL="914400" algn="l" rtl="0" fontAlgn="base">
        <a:spcBef>
          <a:spcPct val="0"/>
        </a:spcBef>
        <a:spcAft>
          <a:spcPct val="0"/>
        </a:spcAft>
        <a:defRPr sz="3000">
          <a:solidFill>
            <a:srgbClr val="777777"/>
          </a:solidFill>
          <a:latin typeface="DefusedLight" pitchFamily="2" charset="0"/>
        </a:defRPr>
      </a:lvl7pPr>
      <a:lvl8pPr marL="1371600" algn="l" rtl="0" fontAlgn="base">
        <a:spcBef>
          <a:spcPct val="0"/>
        </a:spcBef>
        <a:spcAft>
          <a:spcPct val="0"/>
        </a:spcAft>
        <a:defRPr sz="3000">
          <a:solidFill>
            <a:srgbClr val="777777"/>
          </a:solidFill>
          <a:latin typeface="DefusedLight" pitchFamily="2" charset="0"/>
        </a:defRPr>
      </a:lvl8pPr>
      <a:lvl9pPr marL="1828800" algn="l" rtl="0" fontAlgn="base">
        <a:spcBef>
          <a:spcPct val="0"/>
        </a:spcBef>
        <a:spcAft>
          <a:spcPct val="0"/>
        </a:spcAft>
        <a:defRPr sz="3000">
          <a:solidFill>
            <a:srgbClr val="777777"/>
          </a:solidFill>
          <a:latin typeface="DefusedLight" pitchFamily="2" charset="0"/>
        </a:defRPr>
      </a:lvl9pPr>
    </p:titleStyle>
    <p:bodyStyle>
      <a:lvl1pPr marL="269875" indent="-269875" algn="l" rtl="0" eaLnBrk="0" fontAlgn="base" hangingPunct="0">
        <a:spcBef>
          <a:spcPct val="20000"/>
        </a:spcBef>
        <a:spcAft>
          <a:spcPct val="0"/>
        </a:spcAft>
        <a:buChar char="•"/>
        <a:defRPr sz="2600">
          <a:solidFill>
            <a:srgbClr val="808080"/>
          </a:solidFill>
          <a:latin typeface="+mn-lt"/>
          <a:ea typeface="+mn-ea"/>
          <a:cs typeface="+mn-cs"/>
        </a:defRPr>
      </a:lvl1pPr>
      <a:lvl2pPr marL="825500" indent="-285750" algn="l" rtl="0" eaLnBrk="0" fontAlgn="base" hangingPunct="0">
        <a:spcBef>
          <a:spcPct val="20000"/>
        </a:spcBef>
        <a:spcAft>
          <a:spcPct val="0"/>
        </a:spcAft>
        <a:buChar char="•"/>
        <a:defRPr sz="2600">
          <a:solidFill>
            <a:srgbClr val="808080"/>
          </a:solidFill>
          <a:latin typeface="+mn-lt"/>
        </a:defRPr>
      </a:lvl2pPr>
      <a:lvl3pPr marL="1233488" indent="-228600" algn="l" rtl="0" eaLnBrk="0" fontAlgn="base" hangingPunct="0">
        <a:spcBef>
          <a:spcPct val="20000"/>
        </a:spcBef>
        <a:spcAft>
          <a:spcPct val="0"/>
        </a:spcAft>
        <a:buChar char="•"/>
        <a:defRPr sz="2400">
          <a:solidFill>
            <a:srgbClr val="808080"/>
          </a:solidFill>
          <a:latin typeface="+mn-lt"/>
        </a:defRPr>
      </a:lvl3pPr>
      <a:lvl4pPr marL="1641475" indent="-228600" algn="l" rtl="0" eaLnBrk="0" fontAlgn="base" hangingPunct="0">
        <a:spcBef>
          <a:spcPct val="20000"/>
        </a:spcBef>
        <a:spcAft>
          <a:spcPct val="0"/>
        </a:spcAft>
        <a:buChar char="–"/>
        <a:defRPr sz="2000">
          <a:solidFill>
            <a:srgbClr val="808080"/>
          </a:solidFill>
          <a:latin typeface="+mn-lt"/>
        </a:defRPr>
      </a:lvl4pPr>
      <a:lvl5pPr marL="2057400" indent="-228600" algn="l" rtl="0" eaLnBrk="0" fontAlgn="base" hangingPunct="0">
        <a:spcBef>
          <a:spcPct val="20000"/>
        </a:spcBef>
        <a:spcAft>
          <a:spcPct val="0"/>
        </a:spcAft>
        <a:buChar char="»"/>
        <a:defRPr sz="2000">
          <a:solidFill>
            <a:srgbClr val="808080"/>
          </a:solidFill>
          <a:latin typeface="+mn-lt"/>
        </a:defRPr>
      </a:lvl5pPr>
      <a:lvl6pPr marL="2514600" indent="-228600" algn="l" rtl="0" fontAlgn="base">
        <a:spcBef>
          <a:spcPct val="20000"/>
        </a:spcBef>
        <a:spcAft>
          <a:spcPct val="0"/>
        </a:spcAft>
        <a:buChar char="»"/>
        <a:defRPr sz="2000">
          <a:solidFill>
            <a:srgbClr val="808080"/>
          </a:solidFill>
          <a:latin typeface="+mn-lt"/>
        </a:defRPr>
      </a:lvl6pPr>
      <a:lvl7pPr marL="2971800" indent="-228600" algn="l" rtl="0" fontAlgn="base">
        <a:spcBef>
          <a:spcPct val="20000"/>
        </a:spcBef>
        <a:spcAft>
          <a:spcPct val="0"/>
        </a:spcAft>
        <a:buChar char="»"/>
        <a:defRPr sz="2000">
          <a:solidFill>
            <a:srgbClr val="808080"/>
          </a:solidFill>
          <a:latin typeface="+mn-lt"/>
        </a:defRPr>
      </a:lvl7pPr>
      <a:lvl8pPr marL="3429000" indent="-228600" algn="l" rtl="0" fontAlgn="base">
        <a:spcBef>
          <a:spcPct val="20000"/>
        </a:spcBef>
        <a:spcAft>
          <a:spcPct val="0"/>
        </a:spcAft>
        <a:buChar char="»"/>
        <a:defRPr sz="2000">
          <a:solidFill>
            <a:srgbClr val="808080"/>
          </a:solidFill>
          <a:latin typeface="+mn-lt"/>
        </a:defRPr>
      </a:lvl8pPr>
      <a:lvl9pPr marL="3886200" indent="-228600" algn="l" rtl="0" fontAlgn="base">
        <a:spcBef>
          <a:spcPct val="20000"/>
        </a:spcBef>
        <a:spcAft>
          <a:spcPct val="0"/>
        </a:spcAft>
        <a:buChar char="»"/>
        <a:defRPr sz="2000">
          <a:solidFill>
            <a:srgbClr val="80808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9144000" cy="6858000"/>
            <a:chOff x="0" y="0"/>
            <a:chExt cx="5760" cy="4320"/>
          </a:xfrm>
        </p:grpSpPr>
        <p:grpSp>
          <p:nvGrpSpPr>
            <p:cNvPr id="2053" name="Group 3"/>
            <p:cNvGrpSpPr>
              <a:grpSpLocks/>
            </p:cNvGrpSpPr>
            <p:nvPr userDrawn="1"/>
          </p:nvGrpSpPr>
          <p:grpSpPr bwMode="auto">
            <a:xfrm>
              <a:off x="0" y="0"/>
              <a:ext cx="5760" cy="4320"/>
              <a:chOff x="0" y="0"/>
              <a:chExt cx="5760" cy="4320"/>
            </a:xfrm>
          </p:grpSpPr>
          <p:pic>
            <p:nvPicPr>
              <p:cNvPr id="2055" name="Picture 4" descr="bg_standard"/>
              <p:cNvPicPr>
                <a:picLocks noChangeAspect="1" noChangeArrowheads="1"/>
              </p:cNvPicPr>
              <p:nvPr userDrawn="1"/>
            </p:nvPicPr>
            <p:blipFill>
              <a:blip r:embed="rId13" cstate="print"/>
              <a:srcRect/>
              <a:stretch>
                <a:fillRect/>
              </a:stretch>
            </p:blipFill>
            <p:spPr bwMode="auto">
              <a:xfrm>
                <a:off x="0" y="0"/>
                <a:ext cx="5760" cy="4320"/>
              </a:xfrm>
              <a:prstGeom prst="rect">
                <a:avLst/>
              </a:prstGeom>
              <a:noFill/>
              <a:ln w="9525">
                <a:noFill/>
                <a:miter lim="800000"/>
                <a:headEnd/>
                <a:tailEnd/>
              </a:ln>
            </p:spPr>
          </p:pic>
          <p:sp useBgFill="1">
            <p:nvSpPr>
              <p:cNvPr id="2056" name="Rectangle 5"/>
              <p:cNvSpPr>
                <a:spLocks noChangeArrowheads="1"/>
              </p:cNvSpPr>
              <p:nvPr userDrawn="1"/>
            </p:nvSpPr>
            <p:spPr bwMode="auto">
              <a:xfrm>
                <a:off x="4354" y="4109"/>
                <a:ext cx="286" cy="114"/>
              </a:xfrm>
              <a:prstGeom prst="rect">
                <a:avLst/>
              </a:prstGeom>
              <a:ln w="9525">
                <a:noFill/>
                <a:miter lim="800000"/>
                <a:headEnd/>
                <a:tailEnd/>
              </a:ln>
            </p:spPr>
            <p:txBody>
              <a:bodyPr wrap="none" anchor="ctr"/>
              <a:lstStyle/>
              <a:p>
                <a:pPr fontAlgn="base">
                  <a:spcBef>
                    <a:spcPct val="0"/>
                  </a:spcBef>
                  <a:spcAft>
                    <a:spcPct val="0"/>
                  </a:spcAft>
                </a:pPr>
                <a:endParaRPr lang="en-US" sz="1800" dirty="0">
                  <a:solidFill>
                    <a:srgbClr val="000000"/>
                  </a:solidFill>
                  <a:cs typeface="Arial" pitchFamily="34" charset="0"/>
                </a:endParaRPr>
              </a:p>
            </p:txBody>
          </p:sp>
        </p:grpSp>
        <p:sp useBgFill="1">
          <p:nvSpPr>
            <p:cNvPr id="2054" name="Rectangle 6"/>
            <p:cNvSpPr>
              <a:spLocks noChangeArrowheads="1"/>
            </p:cNvSpPr>
            <p:nvPr userDrawn="1"/>
          </p:nvSpPr>
          <p:spPr bwMode="auto">
            <a:xfrm>
              <a:off x="0" y="0"/>
              <a:ext cx="2880" cy="1533"/>
            </a:xfrm>
            <a:prstGeom prst="rect">
              <a:avLst/>
            </a:prstGeom>
            <a:ln w="9525">
              <a:noFill/>
              <a:miter lim="800000"/>
              <a:headEnd/>
              <a:tailEnd/>
            </a:ln>
          </p:spPr>
          <p:txBody>
            <a:bodyPr wrap="none" anchor="ctr"/>
            <a:lstStyle/>
            <a:p>
              <a:pPr fontAlgn="base">
                <a:spcBef>
                  <a:spcPct val="0"/>
                </a:spcBef>
                <a:spcAft>
                  <a:spcPct val="0"/>
                </a:spcAft>
              </a:pPr>
              <a:endParaRPr lang="en-US" sz="1800" dirty="0">
                <a:solidFill>
                  <a:srgbClr val="000000"/>
                </a:solidFill>
                <a:cs typeface="Arial" pitchFamily="34" charset="0"/>
              </a:endParaRPr>
            </a:p>
          </p:txBody>
        </p:sp>
      </p:grpSp>
      <p:sp>
        <p:nvSpPr>
          <p:cNvPr id="2051" name="Rectangle 7"/>
          <p:cNvSpPr>
            <a:spLocks noGrp="1" noChangeArrowheads="1"/>
          </p:cNvSpPr>
          <p:nvPr>
            <p:ph type="title"/>
          </p:nvPr>
        </p:nvSpPr>
        <p:spPr bwMode="auto">
          <a:xfrm>
            <a:off x="146051" y="131763"/>
            <a:ext cx="65817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052" name="Rectangle 8"/>
          <p:cNvSpPr>
            <a:spLocks noGrp="1" noChangeArrowheads="1"/>
          </p:cNvSpPr>
          <p:nvPr>
            <p:ph type="body" idx="1"/>
          </p:nvPr>
        </p:nvSpPr>
        <p:spPr bwMode="auto">
          <a:xfrm>
            <a:off x="571501" y="2133600"/>
            <a:ext cx="8334375" cy="3990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Click to edit Master text styles</a:t>
            </a:r>
          </a:p>
          <a:p>
            <a:pPr lvl="2"/>
            <a:r>
              <a:rPr lang="en-GB" smtClean="0"/>
              <a:t>Click to edit Master text styles</a:t>
            </a:r>
          </a:p>
          <a:p>
            <a:pPr lvl="3"/>
            <a:r>
              <a:rPr lang="en-GB" smtClean="0"/>
              <a:t>Click to edit Master text styles</a:t>
            </a:r>
          </a:p>
          <a:p>
            <a:pPr lvl="4"/>
            <a:r>
              <a:rPr lang="en-GB" smtClean="0"/>
              <a:t>Click to edit Master text styles</a:t>
            </a:r>
          </a:p>
        </p:txBody>
      </p:sp>
    </p:spTree>
    <p:extLst>
      <p:ext uri="{BB962C8B-B14F-4D97-AF65-F5344CB8AC3E}">
        <p14:creationId xmlns:p14="http://schemas.microsoft.com/office/powerpoint/2010/main" val="15887209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3000">
          <a:solidFill>
            <a:srgbClr val="777777"/>
          </a:solidFill>
          <a:latin typeface="+mj-lt"/>
          <a:ea typeface="+mj-ea"/>
          <a:cs typeface="+mj-cs"/>
        </a:defRPr>
      </a:lvl1pPr>
      <a:lvl2pPr algn="l" rtl="0" eaLnBrk="0" fontAlgn="base" hangingPunct="0">
        <a:spcBef>
          <a:spcPct val="0"/>
        </a:spcBef>
        <a:spcAft>
          <a:spcPct val="0"/>
        </a:spcAft>
        <a:defRPr sz="3000">
          <a:solidFill>
            <a:srgbClr val="777777"/>
          </a:solidFill>
          <a:latin typeface="DefusedLight" pitchFamily="2" charset="0"/>
        </a:defRPr>
      </a:lvl2pPr>
      <a:lvl3pPr algn="l" rtl="0" eaLnBrk="0" fontAlgn="base" hangingPunct="0">
        <a:spcBef>
          <a:spcPct val="0"/>
        </a:spcBef>
        <a:spcAft>
          <a:spcPct val="0"/>
        </a:spcAft>
        <a:defRPr sz="3000">
          <a:solidFill>
            <a:srgbClr val="777777"/>
          </a:solidFill>
          <a:latin typeface="DefusedLight" pitchFamily="2" charset="0"/>
        </a:defRPr>
      </a:lvl3pPr>
      <a:lvl4pPr algn="l" rtl="0" eaLnBrk="0" fontAlgn="base" hangingPunct="0">
        <a:spcBef>
          <a:spcPct val="0"/>
        </a:spcBef>
        <a:spcAft>
          <a:spcPct val="0"/>
        </a:spcAft>
        <a:defRPr sz="3000">
          <a:solidFill>
            <a:srgbClr val="777777"/>
          </a:solidFill>
          <a:latin typeface="DefusedLight" pitchFamily="2" charset="0"/>
        </a:defRPr>
      </a:lvl4pPr>
      <a:lvl5pPr algn="l" rtl="0" eaLnBrk="0" fontAlgn="base" hangingPunct="0">
        <a:spcBef>
          <a:spcPct val="0"/>
        </a:spcBef>
        <a:spcAft>
          <a:spcPct val="0"/>
        </a:spcAft>
        <a:defRPr sz="3000">
          <a:solidFill>
            <a:srgbClr val="777777"/>
          </a:solidFill>
          <a:latin typeface="DefusedLight" pitchFamily="2" charset="0"/>
        </a:defRPr>
      </a:lvl5pPr>
      <a:lvl6pPr marL="457200" algn="l" rtl="0" fontAlgn="base">
        <a:spcBef>
          <a:spcPct val="0"/>
        </a:spcBef>
        <a:spcAft>
          <a:spcPct val="0"/>
        </a:spcAft>
        <a:defRPr sz="3000">
          <a:solidFill>
            <a:srgbClr val="777777"/>
          </a:solidFill>
          <a:latin typeface="DefusedLight" pitchFamily="2" charset="0"/>
        </a:defRPr>
      </a:lvl6pPr>
      <a:lvl7pPr marL="914400" algn="l" rtl="0" fontAlgn="base">
        <a:spcBef>
          <a:spcPct val="0"/>
        </a:spcBef>
        <a:spcAft>
          <a:spcPct val="0"/>
        </a:spcAft>
        <a:defRPr sz="3000">
          <a:solidFill>
            <a:srgbClr val="777777"/>
          </a:solidFill>
          <a:latin typeface="DefusedLight" pitchFamily="2" charset="0"/>
        </a:defRPr>
      </a:lvl7pPr>
      <a:lvl8pPr marL="1371600" algn="l" rtl="0" fontAlgn="base">
        <a:spcBef>
          <a:spcPct val="0"/>
        </a:spcBef>
        <a:spcAft>
          <a:spcPct val="0"/>
        </a:spcAft>
        <a:defRPr sz="3000">
          <a:solidFill>
            <a:srgbClr val="777777"/>
          </a:solidFill>
          <a:latin typeface="DefusedLight" pitchFamily="2" charset="0"/>
        </a:defRPr>
      </a:lvl8pPr>
      <a:lvl9pPr marL="1828800" algn="l" rtl="0" fontAlgn="base">
        <a:spcBef>
          <a:spcPct val="0"/>
        </a:spcBef>
        <a:spcAft>
          <a:spcPct val="0"/>
        </a:spcAft>
        <a:defRPr sz="3000">
          <a:solidFill>
            <a:srgbClr val="777777"/>
          </a:solidFill>
          <a:latin typeface="DefusedLight" pitchFamily="2" charset="0"/>
        </a:defRPr>
      </a:lvl9pPr>
    </p:titleStyle>
    <p:bodyStyle>
      <a:lvl1pPr marL="269875" indent="-269875" algn="l" rtl="0" eaLnBrk="0" fontAlgn="base" hangingPunct="0">
        <a:spcBef>
          <a:spcPct val="20000"/>
        </a:spcBef>
        <a:spcAft>
          <a:spcPct val="0"/>
        </a:spcAft>
        <a:buChar char="•"/>
        <a:defRPr sz="2600">
          <a:solidFill>
            <a:srgbClr val="808080"/>
          </a:solidFill>
          <a:latin typeface="+mn-lt"/>
          <a:ea typeface="+mn-ea"/>
          <a:cs typeface="+mn-cs"/>
        </a:defRPr>
      </a:lvl1pPr>
      <a:lvl2pPr marL="825500" indent="-285750" algn="l" rtl="0" eaLnBrk="0" fontAlgn="base" hangingPunct="0">
        <a:spcBef>
          <a:spcPct val="20000"/>
        </a:spcBef>
        <a:spcAft>
          <a:spcPct val="0"/>
        </a:spcAft>
        <a:buChar char="•"/>
        <a:defRPr sz="2600">
          <a:solidFill>
            <a:srgbClr val="808080"/>
          </a:solidFill>
          <a:latin typeface="+mn-lt"/>
        </a:defRPr>
      </a:lvl2pPr>
      <a:lvl3pPr marL="1233488" indent="-228600" algn="l" rtl="0" eaLnBrk="0" fontAlgn="base" hangingPunct="0">
        <a:spcBef>
          <a:spcPct val="20000"/>
        </a:spcBef>
        <a:spcAft>
          <a:spcPct val="0"/>
        </a:spcAft>
        <a:buChar char="•"/>
        <a:defRPr sz="2400">
          <a:solidFill>
            <a:srgbClr val="808080"/>
          </a:solidFill>
          <a:latin typeface="+mn-lt"/>
        </a:defRPr>
      </a:lvl3pPr>
      <a:lvl4pPr marL="1641475" indent="-228600" algn="l" rtl="0" eaLnBrk="0" fontAlgn="base" hangingPunct="0">
        <a:spcBef>
          <a:spcPct val="20000"/>
        </a:spcBef>
        <a:spcAft>
          <a:spcPct val="0"/>
        </a:spcAft>
        <a:buChar char="–"/>
        <a:defRPr sz="2000">
          <a:solidFill>
            <a:srgbClr val="808080"/>
          </a:solidFill>
          <a:latin typeface="+mn-lt"/>
        </a:defRPr>
      </a:lvl4pPr>
      <a:lvl5pPr marL="2057400" indent="-228600" algn="l" rtl="0" eaLnBrk="0" fontAlgn="base" hangingPunct="0">
        <a:spcBef>
          <a:spcPct val="20000"/>
        </a:spcBef>
        <a:spcAft>
          <a:spcPct val="0"/>
        </a:spcAft>
        <a:buChar char="»"/>
        <a:defRPr sz="2000">
          <a:solidFill>
            <a:srgbClr val="808080"/>
          </a:solidFill>
          <a:latin typeface="+mn-lt"/>
        </a:defRPr>
      </a:lvl5pPr>
      <a:lvl6pPr marL="2514600" indent="-228600" algn="l" rtl="0" fontAlgn="base">
        <a:spcBef>
          <a:spcPct val="20000"/>
        </a:spcBef>
        <a:spcAft>
          <a:spcPct val="0"/>
        </a:spcAft>
        <a:buChar char="»"/>
        <a:defRPr sz="2000">
          <a:solidFill>
            <a:srgbClr val="808080"/>
          </a:solidFill>
          <a:latin typeface="+mn-lt"/>
        </a:defRPr>
      </a:lvl6pPr>
      <a:lvl7pPr marL="2971800" indent="-228600" algn="l" rtl="0" fontAlgn="base">
        <a:spcBef>
          <a:spcPct val="20000"/>
        </a:spcBef>
        <a:spcAft>
          <a:spcPct val="0"/>
        </a:spcAft>
        <a:buChar char="»"/>
        <a:defRPr sz="2000">
          <a:solidFill>
            <a:srgbClr val="808080"/>
          </a:solidFill>
          <a:latin typeface="+mn-lt"/>
        </a:defRPr>
      </a:lvl7pPr>
      <a:lvl8pPr marL="3429000" indent="-228600" algn="l" rtl="0" fontAlgn="base">
        <a:spcBef>
          <a:spcPct val="20000"/>
        </a:spcBef>
        <a:spcAft>
          <a:spcPct val="0"/>
        </a:spcAft>
        <a:buChar char="»"/>
        <a:defRPr sz="2000">
          <a:solidFill>
            <a:srgbClr val="808080"/>
          </a:solidFill>
          <a:latin typeface="+mn-lt"/>
        </a:defRPr>
      </a:lvl8pPr>
      <a:lvl9pPr marL="3886200" indent="-228600" algn="l" rtl="0" fontAlgn="base">
        <a:spcBef>
          <a:spcPct val="20000"/>
        </a:spcBef>
        <a:spcAft>
          <a:spcPct val="0"/>
        </a:spcAft>
        <a:buChar char="»"/>
        <a:defRPr sz="2000">
          <a:solidFill>
            <a:srgbClr val="80808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1" y="115200"/>
            <a:ext cx="6120200" cy="1468800"/>
          </a:xfrm>
          <a:prstGeom prst="rect">
            <a:avLst/>
          </a:prstGeom>
        </p:spPr>
        <p:txBody>
          <a:bodyPr vert="horz" lIns="91440" tIns="45720" rIns="91440" bIns="45720" rtlCol="0" anchor="ctr">
            <a:normAutofit/>
          </a:bodyPr>
          <a:lstStyle/>
          <a:p>
            <a:r>
              <a:rPr lang="en-US" dirty="0" smtClean="0"/>
              <a:t>Slide title, DefusedLight 32pt</a:t>
            </a:r>
            <a:endParaRPr lang="en-GB" dirty="0"/>
          </a:p>
        </p:txBody>
      </p:sp>
      <p:sp>
        <p:nvSpPr>
          <p:cNvPr id="3" name="Text Placeholder 2"/>
          <p:cNvSpPr>
            <a:spLocks noGrp="1"/>
          </p:cNvSpPr>
          <p:nvPr>
            <p:ph type="body" idx="1"/>
          </p:nvPr>
        </p:nvSpPr>
        <p:spPr>
          <a:xfrm>
            <a:off x="360000" y="1844823"/>
            <a:ext cx="8604613" cy="3168353"/>
          </a:xfrm>
          <a:prstGeom prst="rect">
            <a:avLst/>
          </a:prstGeom>
        </p:spPr>
        <p:txBody>
          <a:bodyPr vert="horz" lIns="91440" tIns="45720" rIns="91440" bIns="45720" rtlCol="0">
            <a:normAutofit/>
          </a:bodyPr>
          <a:lstStyle/>
          <a:p>
            <a:pPr lvl="0"/>
            <a:r>
              <a:rPr lang="en-US" dirty="0" smtClean="0"/>
              <a:t>Body copy, Arial 20pt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17316728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706" r:id="rId3"/>
    <p:sldLayoutId id="2147483699" r:id="rId4"/>
    <p:sldLayoutId id="2147483700" r:id="rId5"/>
    <p:sldLayoutId id="2147483707" r:id="rId6"/>
    <p:sldLayoutId id="2147483701" r:id="rId7"/>
    <p:sldLayoutId id="2147483702" r:id="rId8"/>
    <p:sldLayoutId id="2147483703" r:id="rId9"/>
    <p:sldLayoutId id="2147483704" r:id="rId10"/>
    <p:sldLayoutId id="2147483708" r:id="rId11"/>
  </p:sldLayoutIdLst>
  <p:timing>
    <p:tnLst>
      <p:par>
        <p:cTn id="1" dur="indefinite" restart="never" nodeType="tmRoot"/>
      </p:par>
    </p:tnLst>
  </p:timing>
  <p:txStyles>
    <p:titleStyle>
      <a:lvl1pPr algn="l" defTabSz="914400" rtl="0" eaLnBrk="1" latinLnBrk="0" hangingPunct="1">
        <a:spcBef>
          <a:spcPct val="0"/>
        </a:spcBef>
        <a:buNone/>
        <a:defRPr sz="3200" kern="1200">
          <a:solidFill>
            <a:schemeClr val="bg1"/>
          </a:solidFill>
          <a:latin typeface="DefusedLight" panose="00000400000000000000" pitchFamily="2" charset="0"/>
          <a:ea typeface="+mj-ea"/>
          <a:cs typeface="+mj-cs"/>
        </a:defRPr>
      </a:lvl1pPr>
    </p:titleStyle>
    <p:bodyStyle>
      <a:lvl1pPr marL="342900" indent="-342900" algn="l" defTabSz="914400" rtl="0" eaLnBrk="1" latinLnBrk="0" hangingPunct="1">
        <a:spcBef>
          <a:spcPct val="20000"/>
        </a:spcBef>
        <a:buClr>
          <a:srgbClr val="00B0F0"/>
        </a:buClr>
        <a:buFont typeface="Arial" panose="020B0604020202020204" pitchFamily="34" charset="0"/>
        <a:buChar char="•"/>
        <a:defRPr sz="2000" kern="1200">
          <a:solidFill>
            <a:srgbClr val="666666"/>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B0F0"/>
        </a:buClr>
        <a:buFont typeface="Arial" panose="020B0604020202020204" pitchFamily="34" charset="0"/>
        <a:buChar char="–"/>
        <a:defRPr sz="2000" kern="1200">
          <a:solidFill>
            <a:srgbClr val="666666"/>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B0F0"/>
        </a:buClr>
        <a:buFont typeface="Arial" panose="020B0604020202020204" pitchFamily="34" charset="0"/>
        <a:buChar char="•"/>
        <a:defRPr sz="2000" kern="1200">
          <a:solidFill>
            <a:srgbClr val="66666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00B0F0"/>
        </a:buClr>
        <a:buFont typeface="Arial" panose="020B0604020202020204" pitchFamily="34" charset="0"/>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00B0F0"/>
        </a:buClr>
        <a:buFont typeface="Arial" panose="020B0604020202020204" pitchFamily="34"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26840" b="24861"/>
          <a:stretch/>
        </p:blipFill>
        <p:spPr>
          <a:xfrm>
            <a:off x="0" y="1772815"/>
            <a:ext cx="9144000" cy="3312369"/>
          </a:xfrm>
        </p:spPr>
      </p:pic>
      <p:sp>
        <p:nvSpPr>
          <p:cNvPr id="4" name="Rectangle 2"/>
          <p:cNvSpPr txBox="1">
            <a:spLocks noChangeArrowheads="1"/>
          </p:cNvSpPr>
          <p:nvPr/>
        </p:nvSpPr>
        <p:spPr>
          <a:xfrm>
            <a:off x="179512" y="116632"/>
            <a:ext cx="7560840" cy="1600200"/>
          </a:xfrm>
          <a:prstGeom prst="rect">
            <a:avLst/>
          </a:prstGeom>
        </p:spPr>
        <p:txBody>
          <a:bodyPr vert="horz" lIns="91440" tIns="45720" rIns="91440" bIns="45720" rtlCol="0" anchor="ctr">
            <a:normAutofit/>
          </a:bodyPr>
          <a:lstStyle>
            <a:lvl1pPr>
              <a:spcBef>
                <a:spcPct val="0"/>
              </a:spcBef>
              <a:buNone/>
              <a:defRPr sz="3200">
                <a:solidFill>
                  <a:schemeClr val="bg1"/>
                </a:solidFill>
                <a:latin typeface="DefusedLight" panose="00000400000000000000" pitchFamily="2" charset="0"/>
                <a:ea typeface="+mj-ea"/>
                <a:cs typeface="+mj-cs"/>
              </a:defRPr>
            </a:lvl1pPr>
          </a:lstStyle>
          <a:p>
            <a:r>
              <a:rPr lang="en-US" dirty="0"/>
              <a:t>Estimating the cost of </a:t>
            </a:r>
          </a:p>
          <a:p>
            <a:r>
              <a:rPr lang="en-US" dirty="0"/>
              <a:t>no fault </a:t>
            </a:r>
            <a:r>
              <a:rPr lang="en-US" dirty="0" smtClean="0"/>
              <a:t>found (Input and Output)</a:t>
            </a:r>
            <a:endParaRPr lang="en-GB" dirty="0"/>
          </a:p>
        </p:txBody>
      </p:sp>
      <p:sp>
        <p:nvSpPr>
          <p:cNvPr id="6" name="Rectangle 3"/>
          <p:cNvSpPr txBox="1">
            <a:spLocks noChangeArrowheads="1"/>
          </p:cNvSpPr>
          <p:nvPr/>
        </p:nvSpPr>
        <p:spPr>
          <a:xfrm>
            <a:off x="3275856" y="5108031"/>
            <a:ext cx="5845669" cy="11361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00B0F0"/>
              </a:buClr>
              <a:buFont typeface="Arial" panose="020B0604020202020204" pitchFamily="34" charset="0"/>
              <a:buChar char="•"/>
              <a:defRPr sz="2000" kern="1200">
                <a:solidFill>
                  <a:srgbClr val="666666"/>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00B0F0"/>
              </a:buClr>
              <a:buFont typeface="Arial" panose="020B0604020202020204" pitchFamily="34" charset="0"/>
              <a:buChar char="–"/>
              <a:defRPr sz="2000" kern="1200">
                <a:solidFill>
                  <a:srgbClr val="666666"/>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00B0F0"/>
              </a:buClr>
              <a:buFont typeface="Arial" panose="020B0604020202020204" pitchFamily="34" charset="0"/>
              <a:buChar char="•"/>
              <a:defRPr sz="2000" kern="1200">
                <a:solidFill>
                  <a:srgbClr val="66666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00B0F0"/>
              </a:buClr>
              <a:buFont typeface="Arial" panose="020B0604020202020204" pitchFamily="34" charset="0"/>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00B0F0"/>
              </a:buClr>
              <a:buFont typeface="Arial" panose="020B0604020202020204" pitchFamily="34" charset="0"/>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buNone/>
            </a:pPr>
            <a:r>
              <a:rPr lang="en-GB" sz="2400" dirty="0" smtClean="0">
                <a:solidFill>
                  <a:schemeClr val="bg1"/>
                </a:solidFill>
                <a:latin typeface="DefusedLight"/>
              </a:rPr>
              <a:t>Syed Mohammed </a:t>
            </a:r>
            <a:r>
              <a:rPr lang="en-GB" sz="2400" dirty="0" err="1" smtClean="0">
                <a:solidFill>
                  <a:schemeClr val="bg1"/>
                </a:solidFill>
                <a:latin typeface="DefusedLight"/>
              </a:rPr>
              <a:t>Fazal</a:t>
            </a:r>
            <a:r>
              <a:rPr lang="en-GB" sz="2400" dirty="0" smtClean="0">
                <a:solidFill>
                  <a:schemeClr val="bg1"/>
                </a:solidFill>
                <a:latin typeface="DefusedLight"/>
              </a:rPr>
              <a:t> Hussain, </a:t>
            </a:r>
          </a:p>
          <a:p>
            <a:pPr marL="0" indent="0">
              <a:lnSpc>
                <a:spcPct val="150000"/>
              </a:lnSpc>
              <a:buNone/>
            </a:pPr>
            <a:r>
              <a:rPr lang="en-GB" sz="2400" dirty="0" smtClean="0">
                <a:solidFill>
                  <a:schemeClr val="bg1"/>
                </a:solidFill>
                <a:latin typeface="DefusedLight"/>
              </a:rPr>
              <a:t>MSc EMMS</a:t>
            </a:r>
            <a:r>
              <a:rPr lang="en-US" sz="2400" dirty="0" smtClean="0">
                <a:solidFill>
                  <a:schemeClr val="bg1"/>
                </a:solidFill>
                <a:latin typeface="DefusedLight"/>
              </a:rPr>
              <a:t> </a:t>
            </a:r>
          </a:p>
        </p:txBody>
      </p:sp>
    </p:spTree>
    <p:extLst>
      <p:ext uri="{BB962C8B-B14F-4D97-AF65-F5344CB8AC3E}">
        <p14:creationId xmlns:p14="http://schemas.microsoft.com/office/powerpoint/2010/main" val="8912108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2492896"/>
            <a:ext cx="8604250" cy="2878595"/>
          </a:xfrm>
        </p:spPr>
      </p:pic>
      <p:sp>
        <p:nvSpPr>
          <p:cNvPr id="5" name="Title 4"/>
          <p:cNvSpPr txBox="1">
            <a:spLocks noGrp="1"/>
          </p:cNvSpPr>
          <p:nvPr>
            <p:ph type="title"/>
          </p:nvPr>
        </p:nvSpPr>
        <p:spPr>
          <a:xfrm>
            <a:off x="252001" y="310991"/>
            <a:ext cx="5812873" cy="1077218"/>
          </a:xfrm>
          <a:prstGeom prst="rect">
            <a:avLst/>
          </a:prstGeom>
          <a:noFill/>
        </p:spPr>
        <p:txBody>
          <a:bodyPr wrap="none" rtlCol="0">
            <a:spAutoFit/>
          </a:bodyPr>
          <a:lstStyle/>
          <a:p>
            <a:r>
              <a:rPr lang="en-US" sz="3200" dirty="0" smtClean="0">
                <a:solidFill>
                  <a:schemeClr val="bg1"/>
                </a:solidFill>
                <a:latin typeface="+mj-lt"/>
              </a:rPr>
              <a:t>Default values of the </a:t>
            </a:r>
            <a:r>
              <a:rPr lang="en-US" sz="3200" dirty="0" smtClean="0">
                <a:solidFill>
                  <a:schemeClr val="bg1"/>
                </a:solidFill>
                <a:latin typeface="+mj-lt"/>
              </a:rPr>
              <a:t>parameter</a:t>
            </a:r>
            <a:br>
              <a:rPr lang="en-US" sz="3200" dirty="0" smtClean="0">
                <a:solidFill>
                  <a:schemeClr val="bg1"/>
                </a:solidFill>
                <a:latin typeface="+mj-lt"/>
              </a:rPr>
            </a:br>
            <a:r>
              <a:rPr lang="en-US" dirty="0" smtClean="0">
                <a:latin typeface="+mj-lt"/>
              </a:rPr>
              <a:t>(OEM Cost Drivers)</a:t>
            </a:r>
            <a:endParaRPr lang="en-GB" sz="3200" dirty="0">
              <a:solidFill>
                <a:schemeClr val="bg1"/>
              </a:solidFill>
              <a:latin typeface="+mj-lt"/>
            </a:endParaRPr>
          </a:p>
        </p:txBody>
      </p:sp>
    </p:spTree>
    <p:extLst>
      <p:ext uri="{BB962C8B-B14F-4D97-AF65-F5344CB8AC3E}">
        <p14:creationId xmlns:p14="http://schemas.microsoft.com/office/powerpoint/2010/main" val="496374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0363" y="2276872"/>
            <a:ext cx="8604250" cy="2817251"/>
          </a:xfrm>
        </p:spPr>
      </p:pic>
      <p:sp>
        <p:nvSpPr>
          <p:cNvPr id="5" name="Title 4"/>
          <p:cNvSpPr txBox="1">
            <a:spLocks noGrp="1"/>
          </p:cNvSpPr>
          <p:nvPr>
            <p:ph type="title"/>
          </p:nvPr>
        </p:nvSpPr>
        <p:spPr>
          <a:xfrm>
            <a:off x="252001" y="310991"/>
            <a:ext cx="5812873" cy="1077218"/>
          </a:xfrm>
          <a:prstGeom prst="rect">
            <a:avLst/>
          </a:prstGeom>
          <a:noFill/>
        </p:spPr>
        <p:txBody>
          <a:bodyPr wrap="none" rtlCol="0">
            <a:spAutoFit/>
          </a:bodyPr>
          <a:lstStyle/>
          <a:p>
            <a:r>
              <a:rPr lang="en-US" sz="3200" dirty="0" smtClean="0">
                <a:solidFill>
                  <a:schemeClr val="bg1"/>
                </a:solidFill>
                <a:latin typeface="+mj-lt"/>
              </a:rPr>
              <a:t>Default values of the </a:t>
            </a:r>
            <a:r>
              <a:rPr lang="en-US" sz="3200" dirty="0" smtClean="0">
                <a:solidFill>
                  <a:schemeClr val="bg1"/>
                </a:solidFill>
                <a:latin typeface="+mj-lt"/>
              </a:rPr>
              <a:t>parameter</a:t>
            </a:r>
            <a:br>
              <a:rPr lang="en-US" sz="3200" dirty="0" smtClean="0">
                <a:solidFill>
                  <a:schemeClr val="bg1"/>
                </a:solidFill>
                <a:latin typeface="+mj-lt"/>
              </a:rPr>
            </a:br>
            <a:r>
              <a:rPr lang="en-US" dirty="0" smtClean="0">
                <a:latin typeface="+mj-lt"/>
              </a:rPr>
              <a:t>(Supply Chain Cost Drivers)</a:t>
            </a:r>
            <a:endParaRPr lang="en-GB" sz="3200" dirty="0">
              <a:solidFill>
                <a:schemeClr val="bg1"/>
              </a:solidFill>
              <a:latin typeface="+mj-lt"/>
            </a:endParaRPr>
          </a:p>
        </p:txBody>
      </p:sp>
    </p:spTree>
    <p:extLst>
      <p:ext uri="{BB962C8B-B14F-4D97-AF65-F5344CB8AC3E}">
        <p14:creationId xmlns:p14="http://schemas.microsoft.com/office/powerpoint/2010/main" val="3956277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0363" y="2354978"/>
            <a:ext cx="8604250" cy="3443443"/>
          </a:xfrm>
        </p:spPr>
      </p:pic>
      <p:sp>
        <p:nvSpPr>
          <p:cNvPr id="5" name="Title 4"/>
          <p:cNvSpPr txBox="1">
            <a:spLocks noGrp="1"/>
          </p:cNvSpPr>
          <p:nvPr>
            <p:ph type="title"/>
          </p:nvPr>
        </p:nvSpPr>
        <p:spPr>
          <a:xfrm>
            <a:off x="252001" y="310991"/>
            <a:ext cx="5812873" cy="1077218"/>
          </a:xfrm>
          <a:prstGeom prst="rect">
            <a:avLst/>
          </a:prstGeom>
          <a:noFill/>
        </p:spPr>
        <p:txBody>
          <a:bodyPr wrap="none" rtlCol="0">
            <a:spAutoFit/>
          </a:bodyPr>
          <a:lstStyle/>
          <a:p>
            <a:r>
              <a:rPr lang="en-US" sz="3200" dirty="0" smtClean="0">
                <a:solidFill>
                  <a:schemeClr val="bg1"/>
                </a:solidFill>
                <a:latin typeface="+mj-lt"/>
              </a:rPr>
              <a:t>Default values of the </a:t>
            </a:r>
            <a:r>
              <a:rPr lang="en-US" sz="3200" dirty="0" smtClean="0">
                <a:solidFill>
                  <a:schemeClr val="bg1"/>
                </a:solidFill>
                <a:latin typeface="+mj-lt"/>
              </a:rPr>
              <a:t>parameter</a:t>
            </a:r>
            <a:br>
              <a:rPr lang="en-US" sz="3200" dirty="0" smtClean="0">
                <a:solidFill>
                  <a:schemeClr val="bg1"/>
                </a:solidFill>
                <a:latin typeface="+mj-lt"/>
              </a:rPr>
            </a:br>
            <a:r>
              <a:rPr lang="en-US" dirty="0" smtClean="0">
                <a:latin typeface="+mj-lt"/>
              </a:rPr>
              <a:t>(Customer Cost Drivers)</a:t>
            </a:r>
            <a:endParaRPr lang="en-GB" sz="3200" dirty="0">
              <a:solidFill>
                <a:schemeClr val="bg1"/>
              </a:solidFill>
              <a:latin typeface="+mj-lt"/>
            </a:endParaRPr>
          </a:p>
        </p:txBody>
      </p:sp>
    </p:spTree>
    <p:extLst>
      <p:ext uri="{BB962C8B-B14F-4D97-AF65-F5344CB8AC3E}">
        <p14:creationId xmlns:p14="http://schemas.microsoft.com/office/powerpoint/2010/main" val="931613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2316"/>
            <a:ext cx="5734711" cy="584775"/>
          </a:xfrm>
          <a:prstGeom prst="rect">
            <a:avLst/>
          </a:prstGeom>
          <a:noFill/>
        </p:spPr>
        <p:txBody>
          <a:bodyPr wrap="none" rtlCol="0">
            <a:spAutoFit/>
          </a:bodyPr>
          <a:lstStyle/>
          <a:p>
            <a:r>
              <a:rPr lang="en-US" sz="3200" dirty="0" err="1" smtClean="0">
                <a:solidFill>
                  <a:schemeClr val="bg1"/>
                </a:solidFill>
                <a:latin typeface="+mj-lt"/>
              </a:rPr>
              <a:t>Optimisation</a:t>
            </a:r>
            <a:r>
              <a:rPr lang="en-US" sz="3200" dirty="0" smtClean="0">
                <a:solidFill>
                  <a:schemeClr val="bg1"/>
                </a:solidFill>
                <a:latin typeface="+mj-lt"/>
              </a:rPr>
              <a:t> of the parameters</a:t>
            </a:r>
            <a:endParaRPr lang="en-GB" sz="3200" dirty="0">
              <a:solidFill>
                <a:schemeClr val="bg1"/>
              </a:solidFill>
              <a:latin typeface="+mj-lt"/>
            </a:endParaRPr>
          </a:p>
        </p:txBody>
      </p:sp>
      <p:sp>
        <p:nvSpPr>
          <p:cNvPr id="4" name="TextBox 3"/>
          <p:cNvSpPr txBox="1"/>
          <p:nvPr/>
        </p:nvSpPr>
        <p:spPr>
          <a:xfrm>
            <a:off x="437711" y="1782176"/>
            <a:ext cx="8592418" cy="578876"/>
          </a:xfrm>
          <a:prstGeom prst="rect">
            <a:avLst/>
          </a:prstGeom>
          <a:noFill/>
        </p:spPr>
        <p:txBody>
          <a:bodyPr wrap="square" rtlCol="0">
            <a:spAutoFit/>
          </a:bodyPr>
          <a:lstStyle/>
          <a:p>
            <a:pPr>
              <a:lnSpc>
                <a:spcPct val="150000"/>
              </a:lnSpc>
            </a:pPr>
            <a:r>
              <a:rPr lang="en-US" sz="2400" b="1" dirty="0" smtClean="0">
                <a:solidFill>
                  <a:schemeClr val="tx1">
                    <a:lumMod val="50000"/>
                    <a:lumOff val="50000"/>
                  </a:schemeClr>
                </a:solidFill>
                <a:latin typeface="+mj-lt"/>
              </a:rPr>
              <a:t>Optimal values of the parameters are calculated as below </a:t>
            </a:r>
            <a:endParaRPr lang="en-US" sz="2400" b="1" dirty="0">
              <a:solidFill>
                <a:schemeClr val="tx1">
                  <a:lumMod val="50000"/>
                  <a:lumOff val="50000"/>
                </a:schemeClr>
              </a:solidFill>
              <a:latin typeface="+mj-lt"/>
            </a:endParaRPr>
          </a:p>
        </p:txBody>
      </p:sp>
      <p:sp>
        <p:nvSpPr>
          <p:cNvPr id="5" name="Rectangle 1"/>
          <p:cNvSpPr>
            <a:spLocks noChangeArrowheads="1"/>
          </p:cNvSpPr>
          <p:nvPr/>
        </p:nvSpPr>
        <p:spPr bwMode="auto">
          <a:xfrm>
            <a:off x="2001838" y="2743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2"/>
          <p:cNvSpPr>
            <a:spLocks noChangeArrowheads="1"/>
          </p:cNvSpPr>
          <p:nvPr/>
        </p:nvSpPr>
        <p:spPr bwMode="auto">
          <a:xfrm>
            <a:off x="3455988" y="31543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2412741"/>
            <a:ext cx="5760640" cy="2224629"/>
          </a:xfrm>
          <a:prstGeom prst="rect">
            <a:avLst/>
          </a:prstGeom>
          <a:noFill/>
          <a:ln>
            <a:noFill/>
          </a:ln>
        </p:spPr>
      </p:pic>
      <p:graphicFrame>
        <p:nvGraphicFramePr>
          <p:cNvPr id="3" name="Table 2"/>
          <p:cNvGraphicFramePr>
            <a:graphicFrameLocks noGrp="1"/>
          </p:cNvGraphicFramePr>
          <p:nvPr>
            <p:extLst>
              <p:ext uri="{D42A27DB-BD31-4B8C-83A1-F6EECF244321}">
                <p14:modId xmlns:p14="http://schemas.microsoft.com/office/powerpoint/2010/main" val="574287820"/>
              </p:ext>
            </p:extLst>
          </p:nvPr>
        </p:nvGraphicFramePr>
        <p:xfrm>
          <a:off x="2001838" y="4797152"/>
          <a:ext cx="5090669" cy="2057400"/>
        </p:xfrm>
        <a:graphic>
          <a:graphicData uri="http://schemas.openxmlformats.org/drawingml/2006/table">
            <a:tbl>
              <a:tblPr firstRow="1" firstCol="1" bandRow="1">
                <a:tableStyleId>{5C22544A-7EE6-4342-B048-85BDC9FD1C3A}</a:tableStyleId>
              </a:tblPr>
              <a:tblGrid>
                <a:gridCol w="1602862"/>
                <a:gridCol w="1619559"/>
                <a:gridCol w="1868248"/>
              </a:tblGrid>
              <a:tr h="333109">
                <a:tc>
                  <a:txBody>
                    <a:bodyPr/>
                    <a:lstStyle/>
                    <a:p>
                      <a:pPr algn="l">
                        <a:lnSpc>
                          <a:spcPct val="150000"/>
                        </a:lnSpc>
                        <a:spcBef>
                          <a:spcPts val="900"/>
                        </a:spcBef>
                        <a:spcAft>
                          <a:spcPts val="0"/>
                        </a:spcAft>
                      </a:pPr>
                      <a:r>
                        <a:rPr lang="en-GB" sz="1800" dirty="0">
                          <a:effectLst/>
                        </a:rPr>
                        <a:t>Parameter</a:t>
                      </a:r>
                      <a:endParaRPr lang="en-GB" sz="1800" dirty="0">
                        <a:effectLst/>
                        <a:latin typeface="Arial"/>
                        <a:ea typeface="Times New Roman"/>
                        <a:cs typeface="Times New Roman"/>
                      </a:endParaRPr>
                    </a:p>
                  </a:txBody>
                  <a:tcPr marL="68580" marR="68580" marT="0" marB="0" anchor="b"/>
                </a:tc>
                <a:tc>
                  <a:txBody>
                    <a:bodyPr/>
                    <a:lstStyle/>
                    <a:p>
                      <a:pPr algn="l">
                        <a:lnSpc>
                          <a:spcPct val="150000"/>
                        </a:lnSpc>
                        <a:spcBef>
                          <a:spcPts val="900"/>
                        </a:spcBef>
                        <a:spcAft>
                          <a:spcPts val="0"/>
                        </a:spcAft>
                      </a:pPr>
                      <a:r>
                        <a:rPr lang="en-GB" sz="1800">
                          <a:effectLst/>
                        </a:rPr>
                        <a:t>Default Value</a:t>
                      </a:r>
                      <a:endParaRPr lang="en-GB" sz="1800">
                        <a:effectLst/>
                        <a:latin typeface="Arial"/>
                        <a:ea typeface="Times New Roman"/>
                        <a:cs typeface="Times New Roman"/>
                      </a:endParaRPr>
                    </a:p>
                  </a:txBody>
                  <a:tcPr marL="68580" marR="68580" marT="0" marB="0" anchor="b"/>
                </a:tc>
                <a:tc>
                  <a:txBody>
                    <a:bodyPr/>
                    <a:lstStyle/>
                    <a:p>
                      <a:pPr algn="l">
                        <a:lnSpc>
                          <a:spcPct val="150000"/>
                        </a:lnSpc>
                        <a:spcBef>
                          <a:spcPts val="900"/>
                        </a:spcBef>
                        <a:spcAft>
                          <a:spcPts val="0"/>
                        </a:spcAft>
                      </a:pPr>
                      <a:r>
                        <a:rPr lang="en-GB" sz="1800" dirty="0">
                          <a:effectLst/>
                        </a:rPr>
                        <a:t>Best Solution</a:t>
                      </a:r>
                      <a:endParaRPr lang="en-GB" sz="1800" dirty="0">
                        <a:effectLst/>
                        <a:latin typeface="Arial"/>
                        <a:ea typeface="Times New Roman"/>
                        <a:cs typeface="Times New Roman"/>
                      </a:endParaRPr>
                    </a:p>
                  </a:txBody>
                  <a:tcPr marL="68580" marR="68580" marT="0" marB="0" anchor="b"/>
                </a:tc>
              </a:tr>
              <a:tr h="333109">
                <a:tc>
                  <a:txBody>
                    <a:bodyPr/>
                    <a:lstStyle/>
                    <a:p>
                      <a:pPr algn="l">
                        <a:lnSpc>
                          <a:spcPct val="150000"/>
                        </a:lnSpc>
                        <a:spcBef>
                          <a:spcPts val="900"/>
                        </a:spcBef>
                        <a:spcAft>
                          <a:spcPts val="0"/>
                        </a:spcAft>
                      </a:pPr>
                      <a:r>
                        <a:rPr lang="en-GB" sz="1800" dirty="0">
                          <a:effectLst/>
                        </a:rPr>
                        <a:t>OEM</a:t>
                      </a:r>
                      <a:endParaRPr lang="en-GB" sz="1800" dirty="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800">
                          <a:effectLst/>
                        </a:rPr>
                        <a:t>0.3</a:t>
                      </a:r>
                      <a:endParaRPr lang="en-GB" sz="18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800" dirty="0">
                          <a:effectLst/>
                        </a:rPr>
                        <a:t>0.40</a:t>
                      </a:r>
                      <a:endParaRPr lang="en-GB" sz="1800" dirty="0">
                        <a:effectLst/>
                        <a:latin typeface="Arial"/>
                        <a:ea typeface="Times New Roman"/>
                        <a:cs typeface="Times New Roman"/>
                      </a:endParaRPr>
                    </a:p>
                  </a:txBody>
                  <a:tcPr marL="68580" marR="68580" marT="0" marB="0" anchor="b"/>
                </a:tc>
              </a:tr>
              <a:tr h="333109">
                <a:tc>
                  <a:txBody>
                    <a:bodyPr/>
                    <a:lstStyle/>
                    <a:p>
                      <a:pPr algn="l">
                        <a:lnSpc>
                          <a:spcPct val="150000"/>
                        </a:lnSpc>
                        <a:spcBef>
                          <a:spcPts val="900"/>
                        </a:spcBef>
                        <a:spcAft>
                          <a:spcPts val="0"/>
                        </a:spcAft>
                      </a:pPr>
                      <a:r>
                        <a:rPr lang="en-GB" sz="1800">
                          <a:effectLst/>
                        </a:rPr>
                        <a:t>Supply Chain</a:t>
                      </a:r>
                      <a:endParaRPr lang="en-GB" sz="18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800">
                          <a:effectLst/>
                        </a:rPr>
                        <a:t>0.2</a:t>
                      </a:r>
                      <a:endParaRPr lang="en-GB" sz="18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800">
                          <a:effectLst/>
                        </a:rPr>
                        <a:t>0.15</a:t>
                      </a:r>
                      <a:endParaRPr lang="en-GB" sz="1800">
                        <a:effectLst/>
                        <a:latin typeface="Arial"/>
                        <a:ea typeface="Times New Roman"/>
                        <a:cs typeface="Times New Roman"/>
                      </a:endParaRPr>
                    </a:p>
                  </a:txBody>
                  <a:tcPr marL="68580" marR="68580" marT="0" marB="0" anchor="b"/>
                </a:tc>
              </a:tr>
              <a:tr h="333109">
                <a:tc>
                  <a:txBody>
                    <a:bodyPr/>
                    <a:lstStyle/>
                    <a:p>
                      <a:pPr algn="l">
                        <a:lnSpc>
                          <a:spcPct val="150000"/>
                        </a:lnSpc>
                        <a:spcBef>
                          <a:spcPts val="900"/>
                        </a:spcBef>
                        <a:spcAft>
                          <a:spcPts val="0"/>
                        </a:spcAft>
                      </a:pPr>
                      <a:r>
                        <a:rPr lang="en-GB" sz="1800">
                          <a:effectLst/>
                        </a:rPr>
                        <a:t>Factor</a:t>
                      </a:r>
                      <a:endParaRPr lang="en-GB" sz="18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800">
                          <a:effectLst/>
                        </a:rPr>
                        <a:t>0.8</a:t>
                      </a:r>
                      <a:endParaRPr lang="en-GB" sz="18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800">
                          <a:effectLst/>
                        </a:rPr>
                        <a:t>0.998</a:t>
                      </a:r>
                      <a:endParaRPr lang="en-GB" sz="1800">
                        <a:effectLst/>
                        <a:latin typeface="Arial"/>
                        <a:ea typeface="Times New Roman"/>
                        <a:cs typeface="Times New Roman"/>
                      </a:endParaRPr>
                    </a:p>
                  </a:txBody>
                  <a:tcPr marL="68580" marR="68580" marT="0" marB="0" anchor="b"/>
                </a:tc>
              </a:tr>
              <a:tr h="333109">
                <a:tc>
                  <a:txBody>
                    <a:bodyPr/>
                    <a:lstStyle/>
                    <a:p>
                      <a:pPr algn="l">
                        <a:lnSpc>
                          <a:spcPct val="150000"/>
                        </a:lnSpc>
                        <a:spcBef>
                          <a:spcPts val="900"/>
                        </a:spcBef>
                        <a:spcAft>
                          <a:spcPts val="0"/>
                        </a:spcAft>
                      </a:pPr>
                      <a:r>
                        <a:rPr lang="en-GB" sz="1800">
                          <a:effectLst/>
                        </a:rPr>
                        <a:t>Customer</a:t>
                      </a:r>
                      <a:endParaRPr lang="en-GB" sz="18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800">
                          <a:effectLst/>
                        </a:rPr>
                        <a:t>0.5</a:t>
                      </a:r>
                      <a:endParaRPr lang="en-GB" sz="18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800" dirty="0">
                          <a:effectLst/>
                        </a:rPr>
                        <a:t>0.55</a:t>
                      </a:r>
                      <a:endParaRPr lang="en-GB" sz="1800" dirty="0">
                        <a:effectLst/>
                        <a:latin typeface="Arial"/>
                        <a:ea typeface="Times New Roman"/>
                        <a:cs typeface="Times New Roman"/>
                      </a:endParaRPr>
                    </a:p>
                  </a:txBody>
                  <a:tcPr marL="68580" marR="68580" marT="0" marB="0" anchor="b"/>
                </a:tc>
              </a:tr>
            </a:tbl>
          </a:graphicData>
        </a:graphic>
      </p:graphicFrame>
    </p:spTree>
    <p:extLst>
      <p:ext uri="{BB962C8B-B14F-4D97-AF65-F5344CB8AC3E}">
        <p14:creationId xmlns:p14="http://schemas.microsoft.com/office/powerpoint/2010/main" val="3498913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2316"/>
            <a:ext cx="3461012" cy="584775"/>
          </a:xfrm>
          <a:prstGeom prst="rect">
            <a:avLst/>
          </a:prstGeom>
          <a:noFill/>
        </p:spPr>
        <p:txBody>
          <a:bodyPr wrap="none" rtlCol="0">
            <a:spAutoFit/>
          </a:bodyPr>
          <a:lstStyle/>
          <a:p>
            <a:r>
              <a:rPr lang="en-US" sz="3200" dirty="0" smtClean="0">
                <a:solidFill>
                  <a:schemeClr val="bg1"/>
                </a:solidFill>
                <a:latin typeface="+mj-lt"/>
              </a:rPr>
              <a:t>Input of the model</a:t>
            </a:r>
            <a:endParaRPr lang="en-GB" sz="3200" dirty="0">
              <a:solidFill>
                <a:schemeClr val="bg1"/>
              </a:solidFill>
              <a:latin typeface="+mj-lt"/>
            </a:endParaRPr>
          </a:p>
        </p:txBody>
      </p:sp>
      <p:sp>
        <p:nvSpPr>
          <p:cNvPr id="4" name="TextBox 3"/>
          <p:cNvSpPr txBox="1"/>
          <p:nvPr/>
        </p:nvSpPr>
        <p:spPr>
          <a:xfrm>
            <a:off x="272860" y="1772816"/>
            <a:ext cx="8475604" cy="4708981"/>
          </a:xfrm>
          <a:prstGeom prst="rect">
            <a:avLst/>
          </a:prstGeom>
          <a:noFill/>
        </p:spPr>
        <p:txBody>
          <a:bodyPr wrap="square" rtlCol="0">
            <a:spAutoFit/>
          </a:bodyPr>
          <a:lstStyle/>
          <a:p>
            <a:pPr>
              <a:lnSpc>
                <a:spcPct val="150000"/>
              </a:lnSpc>
            </a:pPr>
            <a:r>
              <a:rPr lang="en-US" sz="2000" b="1" dirty="0" smtClean="0">
                <a:solidFill>
                  <a:schemeClr val="tx1">
                    <a:lumMod val="50000"/>
                    <a:lumOff val="50000"/>
                  </a:schemeClr>
                </a:solidFill>
                <a:latin typeface="+mj-lt"/>
              </a:rPr>
              <a:t>The model requires input values for seventeen detailed cost drivers identified</a:t>
            </a:r>
          </a:p>
          <a:p>
            <a:pPr>
              <a:lnSpc>
                <a:spcPct val="150000"/>
              </a:lnSpc>
            </a:pPr>
            <a:r>
              <a:rPr lang="en-US" dirty="0">
                <a:solidFill>
                  <a:schemeClr val="tx1">
                    <a:lumMod val="50000"/>
                    <a:lumOff val="50000"/>
                  </a:schemeClr>
                </a:solidFill>
                <a:latin typeface="+mj-lt"/>
              </a:rPr>
              <a:t> </a:t>
            </a:r>
            <a:r>
              <a:rPr lang="en-US" dirty="0" smtClean="0">
                <a:solidFill>
                  <a:schemeClr val="tx1">
                    <a:lumMod val="50000"/>
                    <a:lumOff val="50000"/>
                  </a:schemeClr>
                </a:solidFill>
                <a:latin typeface="+mj-lt"/>
              </a:rPr>
              <a:t>        </a:t>
            </a:r>
            <a:r>
              <a:rPr lang="en-US" b="1" dirty="0" smtClean="0">
                <a:solidFill>
                  <a:schemeClr val="tx1">
                    <a:lumMod val="50000"/>
                    <a:lumOff val="50000"/>
                  </a:schemeClr>
                </a:solidFill>
                <a:latin typeface="+mj-lt"/>
              </a:rPr>
              <a:t>1. Cost drivers of customer  (9)</a:t>
            </a: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latin typeface="+mj-lt"/>
              </a:rPr>
              <a:t>Lost Man-hour</a:t>
            </a: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latin typeface="+mj-lt"/>
              </a:rPr>
              <a:t>Maintenance Cost</a:t>
            </a: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latin typeface="+mj-lt"/>
              </a:rPr>
              <a:t>Warranty cover</a:t>
            </a: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latin typeface="+mj-lt"/>
              </a:rPr>
              <a:t>Increased  product cost</a:t>
            </a: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latin typeface="+mj-lt"/>
              </a:rPr>
              <a:t>Machine unavailability</a:t>
            </a: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latin typeface="+mj-lt"/>
              </a:rPr>
              <a:t>Product dissatisfaction</a:t>
            </a: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latin typeface="+mj-lt"/>
              </a:rPr>
              <a:t>Loss of business</a:t>
            </a: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latin typeface="+mj-lt"/>
              </a:rPr>
              <a:t>Safety issue</a:t>
            </a: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latin typeface="+mj-lt"/>
              </a:rPr>
              <a:t>Liquidate </a:t>
            </a:r>
            <a:r>
              <a:rPr lang="en-US" dirty="0" smtClean="0">
                <a:solidFill>
                  <a:schemeClr val="tx1">
                    <a:lumMod val="50000"/>
                    <a:lumOff val="50000"/>
                  </a:schemeClr>
                </a:solidFill>
                <a:latin typeface="+mj-lt"/>
              </a:rPr>
              <a:t>damage </a:t>
            </a:r>
          </a:p>
        </p:txBody>
      </p:sp>
    </p:spTree>
    <p:extLst>
      <p:ext uri="{BB962C8B-B14F-4D97-AF65-F5344CB8AC3E}">
        <p14:creationId xmlns:p14="http://schemas.microsoft.com/office/powerpoint/2010/main" val="32760823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2316"/>
            <a:ext cx="3461012" cy="584775"/>
          </a:xfrm>
          <a:prstGeom prst="rect">
            <a:avLst/>
          </a:prstGeom>
          <a:noFill/>
        </p:spPr>
        <p:txBody>
          <a:bodyPr wrap="none" rtlCol="0">
            <a:spAutoFit/>
          </a:bodyPr>
          <a:lstStyle/>
          <a:p>
            <a:r>
              <a:rPr lang="en-US" sz="3200" dirty="0" smtClean="0">
                <a:solidFill>
                  <a:schemeClr val="bg1"/>
                </a:solidFill>
                <a:latin typeface="+mj-lt"/>
              </a:rPr>
              <a:t>Input of the model</a:t>
            </a:r>
            <a:endParaRPr lang="en-GB" sz="3200" dirty="0">
              <a:solidFill>
                <a:schemeClr val="bg1"/>
              </a:solidFill>
              <a:latin typeface="+mj-lt"/>
            </a:endParaRPr>
          </a:p>
        </p:txBody>
      </p:sp>
      <p:sp>
        <p:nvSpPr>
          <p:cNvPr id="4" name="TextBox 3"/>
          <p:cNvSpPr txBox="1"/>
          <p:nvPr/>
        </p:nvSpPr>
        <p:spPr>
          <a:xfrm>
            <a:off x="272860" y="1772816"/>
            <a:ext cx="8475604" cy="4662815"/>
          </a:xfrm>
          <a:prstGeom prst="rect">
            <a:avLst/>
          </a:prstGeom>
          <a:noFill/>
        </p:spPr>
        <p:txBody>
          <a:bodyPr wrap="square" rtlCol="0">
            <a:spAutoFit/>
          </a:bodyPr>
          <a:lstStyle/>
          <a:p>
            <a:pPr>
              <a:lnSpc>
                <a:spcPct val="150000"/>
              </a:lnSpc>
            </a:pPr>
            <a:r>
              <a:rPr lang="en-US" b="1" dirty="0">
                <a:solidFill>
                  <a:schemeClr val="tx1">
                    <a:lumMod val="50000"/>
                    <a:lumOff val="50000"/>
                  </a:schemeClr>
                </a:solidFill>
                <a:latin typeface="+mj-lt"/>
              </a:rPr>
              <a:t>2</a:t>
            </a:r>
            <a:r>
              <a:rPr lang="en-US" b="1" dirty="0" smtClean="0">
                <a:solidFill>
                  <a:schemeClr val="tx1">
                    <a:lumMod val="50000"/>
                    <a:lumOff val="50000"/>
                  </a:schemeClr>
                </a:solidFill>
                <a:latin typeface="+mj-lt"/>
              </a:rPr>
              <a:t>. Cost drivers of supply chain (4)</a:t>
            </a:r>
          </a:p>
          <a:p>
            <a:pPr marL="1371600" lvl="5" indent="-171450">
              <a:lnSpc>
                <a:spcPct val="150000"/>
              </a:lnSpc>
              <a:buFont typeface="Wingdings" panose="05000000000000000000" pitchFamily="2" charset="2"/>
              <a:buChar char="ü"/>
            </a:pPr>
            <a:r>
              <a:rPr lang="en-US" dirty="0" smtClean="0">
                <a:solidFill>
                  <a:schemeClr val="tx1">
                    <a:lumMod val="50000"/>
                    <a:lumOff val="50000"/>
                  </a:schemeClr>
                </a:solidFill>
                <a:latin typeface="+mj-lt"/>
              </a:rPr>
              <a:t> Transportation cost</a:t>
            </a:r>
          </a:p>
          <a:p>
            <a:pPr marL="1371600" lvl="5" indent="-171450">
              <a:lnSpc>
                <a:spcPct val="150000"/>
              </a:lnSpc>
              <a:buFont typeface="Wingdings" panose="05000000000000000000" pitchFamily="2" charset="2"/>
              <a:buChar char="ü"/>
            </a:pPr>
            <a:r>
              <a:rPr lang="en-US" dirty="0" smtClean="0">
                <a:solidFill>
                  <a:schemeClr val="tx1">
                    <a:lumMod val="50000"/>
                    <a:lumOff val="50000"/>
                  </a:schemeClr>
                </a:solidFill>
                <a:latin typeface="+mj-lt"/>
              </a:rPr>
              <a:t> Machine down time cost</a:t>
            </a: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latin typeface="+mj-lt"/>
              </a:rPr>
              <a:t> </a:t>
            </a:r>
            <a:r>
              <a:rPr lang="en-US" dirty="0" smtClean="0">
                <a:solidFill>
                  <a:schemeClr val="tx1">
                    <a:lumMod val="50000"/>
                    <a:lumOff val="50000"/>
                  </a:schemeClr>
                </a:solidFill>
                <a:latin typeface="+mj-lt"/>
              </a:rPr>
              <a:t>Packaging and handling cost</a:t>
            </a:r>
          </a:p>
          <a:p>
            <a:pPr marL="1371600" lvl="5" indent="-171450">
              <a:lnSpc>
                <a:spcPct val="150000"/>
              </a:lnSpc>
              <a:buFont typeface="Wingdings" panose="05000000000000000000" pitchFamily="2" charset="2"/>
              <a:buChar char="ü"/>
            </a:pPr>
            <a:r>
              <a:rPr lang="en-US" dirty="0" smtClean="0">
                <a:solidFill>
                  <a:schemeClr val="tx1">
                    <a:lumMod val="50000"/>
                    <a:lumOff val="50000"/>
                  </a:schemeClr>
                </a:solidFill>
                <a:latin typeface="+mj-lt"/>
              </a:rPr>
              <a:t>Intangible cost</a:t>
            </a:r>
          </a:p>
          <a:p>
            <a:pPr>
              <a:lnSpc>
                <a:spcPct val="150000"/>
              </a:lnSpc>
            </a:pPr>
            <a:r>
              <a:rPr lang="en-US" b="1" dirty="0" smtClean="0">
                <a:solidFill>
                  <a:schemeClr val="tx1">
                    <a:lumMod val="50000"/>
                    <a:lumOff val="50000"/>
                  </a:schemeClr>
                </a:solidFill>
              </a:rPr>
              <a:t>3. Cost </a:t>
            </a:r>
            <a:r>
              <a:rPr lang="en-US" b="1" dirty="0">
                <a:solidFill>
                  <a:schemeClr val="tx1">
                    <a:lumMod val="50000"/>
                    <a:lumOff val="50000"/>
                  </a:schemeClr>
                </a:solidFill>
              </a:rPr>
              <a:t>drivers of </a:t>
            </a:r>
            <a:r>
              <a:rPr lang="en-US" b="1" dirty="0" smtClean="0">
                <a:solidFill>
                  <a:schemeClr val="tx1">
                    <a:lumMod val="50000"/>
                    <a:lumOff val="50000"/>
                  </a:schemeClr>
                </a:solidFill>
              </a:rPr>
              <a:t>OEM </a:t>
            </a:r>
            <a:r>
              <a:rPr lang="en-US" b="1" dirty="0">
                <a:solidFill>
                  <a:schemeClr val="tx1">
                    <a:lumMod val="50000"/>
                    <a:lumOff val="50000"/>
                  </a:schemeClr>
                </a:solidFill>
              </a:rPr>
              <a:t>(4)</a:t>
            </a: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rPr>
              <a:t> </a:t>
            </a:r>
            <a:r>
              <a:rPr lang="en-US" dirty="0" smtClean="0">
                <a:solidFill>
                  <a:schemeClr val="tx1">
                    <a:lumMod val="50000"/>
                    <a:lumOff val="50000"/>
                  </a:schemeClr>
                </a:solidFill>
              </a:rPr>
              <a:t>Capital expenditure cost</a:t>
            </a:r>
            <a:endParaRPr lang="en-US" dirty="0">
              <a:solidFill>
                <a:schemeClr val="tx1">
                  <a:lumMod val="50000"/>
                  <a:lumOff val="50000"/>
                </a:schemeClr>
              </a:solidFill>
            </a:endParaRP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rPr>
              <a:t> </a:t>
            </a:r>
            <a:r>
              <a:rPr lang="en-US" dirty="0" smtClean="0">
                <a:solidFill>
                  <a:schemeClr val="tx1">
                    <a:lumMod val="50000"/>
                    <a:lumOff val="50000"/>
                  </a:schemeClr>
                </a:solidFill>
              </a:rPr>
              <a:t>Inventory maintenance cost</a:t>
            </a:r>
            <a:endParaRPr lang="en-US" dirty="0">
              <a:solidFill>
                <a:schemeClr val="tx1">
                  <a:lumMod val="50000"/>
                  <a:lumOff val="50000"/>
                </a:schemeClr>
              </a:solidFill>
            </a:endParaRP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rPr>
              <a:t> </a:t>
            </a:r>
            <a:r>
              <a:rPr lang="en-US" dirty="0" smtClean="0">
                <a:solidFill>
                  <a:schemeClr val="tx1">
                    <a:lumMod val="50000"/>
                    <a:lumOff val="50000"/>
                  </a:schemeClr>
                </a:solidFill>
              </a:rPr>
              <a:t>Obsolescence cost</a:t>
            </a:r>
            <a:endParaRPr lang="en-US" dirty="0">
              <a:solidFill>
                <a:schemeClr val="tx1">
                  <a:lumMod val="50000"/>
                  <a:lumOff val="50000"/>
                </a:schemeClr>
              </a:solidFill>
            </a:endParaRPr>
          </a:p>
          <a:p>
            <a:pPr marL="1371600" lvl="5" indent="-171450">
              <a:lnSpc>
                <a:spcPct val="150000"/>
              </a:lnSpc>
              <a:buFont typeface="Wingdings" panose="05000000000000000000" pitchFamily="2" charset="2"/>
              <a:buChar char="ü"/>
            </a:pPr>
            <a:r>
              <a:rPr lang="en-US" dirty="0">
                <a:solidFill>
                  <a:schemeClr val="tx1">
                    <a:lumMod val="50000"/>
                    <a:lumOff val="50000"/>
                  </a:schemeClr>
                </a:solidFill>
              </a:rPr>
              <a:t> </a:t>
            </a:r>
            <a:r>
              <a:rPr lang="en-US" dirty="0" smtClean="0">
                <a:solidFill>
                  <a:schemeClr val="tx1">
                    <a:lumMod val="50000"/>
                    <a:lumOff val="50000"/>
                  </a:schemeClr>
                </a:solidFill>
              </a:rPr>
              <a:t>Repair cost</a:t>
            </a:r>
            <a:endParaRPr lang="en-US" dirty="0">
              <a:solidFill>
                <a:schemeClr val="tx1">
                  <a:lumMod val="50000"/>
                  <a:lumOff val="50000"/>
                </a:schemeClr>
              </a:solidFill>
            </a:endParaRPr>
          </a:p>
          <a:p>
            <a:pPr marL="1371600" lvl="5" indent="-171450">
              <a:lnSpc>
                <a:spcPct val="150000"/>
              </a:lnSpc>
              <a:buFont typeface="Wingdings" panose="05000000000000000000" pitchFamily="2" charset="2"/>
              <a:buChar char="ü"/>
            </a:pPr>
            <a:endParaRPr lang="en-US" dirty="0">
              <a:solidFill>
                <a:schemeClr val="tx1">
                  <a:lumMod val="50000"/>
                  <a:lumOff val="50000"/>
                </a:schemeClr>
              </a:solidFill>
              <a:latin typeface="+mj-lt"/>
            </a:endParaRPr>
          </a:p>
        </p:txBody>
      </p:sp>
    </p:spTree>
    <p:extLst>
      <p:ext uri="{BB962C8B-B14F-4D97-AF65-F5344CB8AC3E}">
        <p14:creationId xmlns:p14="http://schemas.microsoft.com/office/powerpoint/2010/main" val="18091996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2316"/>
            <a:ext cx="6184129" cy="584775"/>
          </a:xfrm>
          <a:prstGeom prst="rect">
            <a:avLst/>
          </a:prstGeom>
          <a:noFill/>
        </p:spPr>
        <p:txBody>
          <a:bodyPr wrap="none" rtlCol="0">
            <a:spAutoFit/>
          </a:bodyPr>
          <a:lstStyle/>
          <a:p>
            <a:r>
              <a:rPr lang="en-US" sz="3200" dirty="0" smtClean="0">
                <a:solidFill>
                  <a:schemeClr val="bg1"/>
                </a:solidFill>
                <a:latin typeface="+mj-lt"/>
              </a:rPr>
              <a:t>Relationships between the agents</a:t>
            </a:r>
            <a:endParaRPr lang="en-GB" sz="3200" dirty="0">
              <a:solidFill>
                <a:schemeClr val="bg1"/>
              </a:solidFill>
              <a:latin typeface="+mj-lt"/>
            </a:endParaRPr>
          </a:p>
        </p:txBody>
      </p:sp>
      <p:sp>
        <p:nvSpPr>
          <p:cNvPr id="4" name="TextBox 3"/>
          <p:cNvSpPr txBox="1"/>
          <p:nvPr/>
        </p:nvSpPr>
        <p:spPr>
          <a:xfrm>
            <a:off x="-59978" y="2031438"/>
            <a:ext cx="9036496" cy="4396012"/>
          </a:xfrm>
          <a:prstGeom prst="rect">
            <a:avLst/>
          </a:prstGeom>
          <a:noFill/>
        </p:spPr>
        <p:txBody>
          <a:bodyPr wrap="square" rtlCol="0">
            <a:spAutoFit/>
          </a:bodyPr>
          <a:lstStyle/>
          <a:p>
            <a:pPr marL="457200" indent="-457200">
              <a:lnSpc>
                <a:spcPct val="150000"/>
              </a:lnSpc>
              <a:buFont typeface="+mj-lt"/>
              <a:buAutoNum type="arabicPeriod"/>
            </a:pPr>
            <a:r>
              <a:rPr lang="en-US" sz="2100" b="1" dirty="0" smtClean="0">
                <a:solidFill>
                  <a:schemeClr val="tx1">
                    <a:lumMod val="50000"/>
                    <a:lumOff val="50000"/>
                  </a:schemeClr>
                </a:solidFill>
                <a:latin typeface="+mj-lt"/>
              </a:rPr>
              <a:t>It depends upon the rate of occurrence of various parameters.</a:t>
            </a:r>
          </a:p>
          <a:p>
            <a:pPr marL="457200" indent="-457200">
              <a:lnSpc>
                <a:spcPct val="150000"/>
              </a:lnSpc>
              <a:buFont typeface="+mj-lt"/>
              <a:buAutoNum type="arabicPeriod"/>
            </a:pPr>
            <a:r>
              <a:rPr lang="en-US" sz="2100" b="1" dirty="0" smtClean="0">
                <a:solidFill>
                  <a:schemeClr val="tx1">
                    <a:lumMod val="50000"/>
                    <a:lumOff val="50000"/>
                  </a:schemeClr>
                </a:solidFill>
                <a:latin typeface="+mj-lt"/>
              </a:rPr>
              <a:t>For example at the top level ,the corrective and preventive maintenance cost comprises of three main factors such as Customer, Supply Chain and OEM. The rate of all these three are obtained during the workshop and uses the state chart utility called “RATE”. </a:t>
            </a:r>
          </a:p>
          <a:p>
            <a:pPr marL="457200" indent="-457200">
              <a:lnSpc>
                <a:spcPct val="150000"/>
              </a:lnSpc>
              <a:buFont typeface="+mj-lt"/>
              <a:buAutoNum type="arabicPeriod"/>
            </a:pPr>
            <a:r>
              <a:rPr lang="en-US" sz="2100" b="1" dirty="0" smtClean="0">
                <a:solidFill>
                  <a:schemeClr val="tx1">
                    <a:lumMod val="50000"/>
                    <a:lumOff val="50000"/>
                  </a:schemeClr>
                </a:solidFill>
                <a:latin typeface="+mj-lt"/>
              </a:rPr>
              <a:t>Similarly, the occurrence of corrective and preventive maintenance is controlled by the PARAMETER – “FACTOR” defined in the model. (if the FACTOR is set at 0.8, it means that the occurrence of NFF during corrective maintenance is 80% and for preventive maintenance is 20%).</a:t>
            </a:r>
            <a:endParaRPr lang="en-US" sz="2100" dirty="0">
              <a:solidFill>
                <a:schemeClr val="tx1">
                  <a:lumMod val="50000"/>
                  <a:lumOff val="50000"/>
                </a:schemeClr>
              </a:solidFill>
              <a:latin typeface="+mj-lt"/>
            </a:endParaRPr>
          </a:p>
        </p:txBody>
      </p:sp>
    </p:spTree>
    <p:extLst>
      <p:ext uri="{BB962C8B-B14F-4D97-AF65-F5344CB8AC3E}">
        <p14:creationId xmlns:p14="http://schemas.microsoft.com/office/powerpoint/2010/main" val="16381036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2316"/>
            <a:ext cx="5843779" cy="1077218"/>
          </a:xfrm>
          <a:prstGeom prst="rect">
            <a:avLst/>
          </a:prstGeom>
          <a:noFill/>
        </p:spPr>
        <p:txBody>
          <a:bodyPr wrap="none" rtlCol="0">
            <a:spAutoFit/>
          </a:bodyPr>
          <a:lstStyle/>
          <a:p>
            <a:r>
              <a:rPr lang="en-US" sz="3200" dirty="0" smtClean="0">
                <a:solidFill>
                  <a:schemeClr val="bg1"/>
                </a:solidFill>
                <a:latin typeface="+mj-lt"/>
              </a:rPr>
              <a:t>Output </a:t>
            </a:r>
          </a:p>
          <a:p>
            <a:r>
              <a:rPr lang="en-US" sz="3200" dirty="0" smtClean="0">
                <a:solidFill>
                  <a:schemeClr val="bg1"/>
                </a:solidFill>
                <a:latin typeface="+mj-lt"/>
              </a:rPr>
              <a:t>(500 times NFF occurs in a year </a:t>
            </a:r>
            <a:endParaRPr lang="en-GB" sz="3200" dirty="0">
              <a:solidFill>
                <a:schemeClr val="bg1"/>
              </a:solidFill>
              <a:latin typeface="+mj-lt"/>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bwMode="auto">
          <a:xfrm>
            <a:off x="0" y="1844824"/>
            <a:ext cx="8892480" cy="4701818"/>
          </a:xfrm>
          <a:prstGeom prst="rect">
            <a:avLst/>
          </a:prstGeom>
          <a:noFill/>
          <a:ln>
            <a:noFill/>
          </a:ln>
        </p:spPr>
      </p:pic>
    </p:spTree>
    <p:extLst>
      <p:ext uri="{BB962C8B-B14F-4D97-AF65-F5344CB8AC3E}">
        <p14:creationId xmlns:p14="http://schemas.microsoft.com/office/powerpoint/2010/main" val="4226939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2316"/>
            <a:ext cx="5843779" cy="1077218"/>
          </a:xfrm>
          <a:prstGeom prst="rect">
            <a:avLst/>
          </a:prstGeom>
          <a:noFill/>
        </p:spPr>
        <p:txBody>
          <a:bodyPr wrap="none" rtlCol="0">
            <a:spAutoFit/>
          </a:bodyPr>
          <a:lstStyle/>
          <a:p>
            <a:r>
              <a:rPr lang="en-US" sz="3200" dirty="0" smtClean="0">
                <a:solidFill>
                  <a:schemeClr val="bg1"/>
                </a:solidFill>
                <a:latin typeface="+mj-lt"/>
              </a:rPr>
              <a:t>Output </a:t>
            </a:r>
          </a:p>
          <a:p>
            <a:r>
              <a:rPr lang="en-US" sz="3200" dirty="0" smtClean="0">
                <a:solidFill>
                  <a:schemeClr val="bg1"/>
                </a:solidFill>
                <a:latin typeface="+mj-lt"/>
              </a:rPr>
              <a:t>(500 times NFF occurs in a year </a:t>
            </a:r>
            <a:endParaRPr lang="en-GB" sz="3200" dirty="0">
              <a:solidFill>
                <a:schemeClr val="bg1"/>
              </a:solidFill>
              <a:latin typeface="+mj-lt"/>
            </a:endParaRPr>
          </a:p>
        </p:txBody>
      </p:sp>
      <p:graphicFrame>
        <p:nvGraphicFramePr>
          <p:cNvPr id="8" name="Table 7"/>
          <p:cNvGraphicFramePr>
            <a:graphicFrameLocks noGrp="1"/>
          </p:cNvGraphicFramePr>
          <p:nvPr>
            <p:extLst>
              <p:ext uri="{D42A27DB-BD31-4B8C-83A1-F6EECF244321}">
                <p14:modId xmlns:p14="http://schemas.microsoft.com/office/powerpoint/2010/main" val="2055064290"/>
              </p:ext>
            </p:extLst>
          </p:nvPr>
        </p:nvGraphicFramePr>
        <p:xfrm>
          <a:off x="395536" y="1799648"/>
          <a:ext cx="8424936" cy="1691640"/>
        </p:xfrm>
        <a:graphic>
          <a:graphicData uri="http://schemas.openxmlformats.org/drawingml/2006/table">
            <a:tbl>
              <a:tblPr firstRow="1" firstCol="1" bandRow="1">
                <a:tableStyleId>{5C22544A-7EE6-4342-B048-85BDC9FD1C3A}</a:tableStyleId>
              </a:tblPr>
              <a:tblGrid>
                <a:gridCol w="3426656"/>
                <a:gridCol w="3104602"/>
                <a:gridCol w="1893678"/>
              </a:tblGrid>
              <a:tr h="288032">
                <a:tc>
                  <a:txBody>
                    <a:bodyPr/>
                    <a:lstStyle/>
                    <a:p>
                      <a:pPr algn="just">
                        <a:lnSpc>
                          <a:spcPct val="150000"/>
                        </a:lnSpc>
                        <a:spcBef>
                          <a:spcPts val="900"/>
                        </a:spcBef>
                        <a:spcAft>
                          <a:spcPts val="0"/>
                        </a:spcAft>
                      </a:pPr>
                      <a:r>
                        <a:rPr lang="en-GB" sz="1800" dirty="0" smtClean="0">
                          <a:effectLst/>
                        </a:rPr>
                        <a:t>Corrective Maintenance Cost</a:t>
                      </a:r>
                      <a:endParaRPr lang="en-GB" sz="1800" dirty="0">
                        <a:effectLst/>
                        <a:latin typeface="Arial"/>
                        <a:ea typeface="Times New Roman"/>
                        <a:cs typeface="Times New Roman"/>
                      </a:endParaRPr>
                    </a:p>
                  </a:txBody>
                  <a:tcPr marL="68580" marR="68580" marT="0" marB="0"/>
                </a:tc>
                <a:tc>
                  <a:txBody>
                    <a:bodyPr/>
                    <a:lstStyle/>
                    <a:p>
                      <a:pPr algn="just">
                        <a:lnSpc>
                          <a:spcPct val="150000"/>
                        </a:lnSpc>
                        <a:spcBef>
                          <a:spcPts val="900"/>
                        </a:spcBef>
                        <a:spcAft>
                          <a:spcPts val="0"/>
                        </a:spcAft>
                      </a:pPr>
                      <a:r>
                        <a:rPr lang="en-GB" sz="1400">
                          <a:effectLst/>
                        </a:rPr>
                        <a:t>Contribution (%)</a:t>
                      </a:r>
                      <a:endParaRPr lang="en-GB" sz="1400">
                        <a:effectLst/>
                        <a:latin typeface="Arial"/>
                        <a:ea typeface="Times New Roman"/>
                        <a:cs typeface="Times New Roman"/>
                      </a:endParaRPr>
                    </a:p>
                  </a:txBody>
                  <a:tcPr marL="68580" marR="68580" marT="0" marB="0"/>
                </a:tc>
                <a:tc>
                  <a:txBody>
                    <a:bodyPr/>
                    <a:lstStyle/>
                    <a:p>
                      <a:pPr algn="just">
                        <a:lnSpc>
                          <a:spcPct val="150000"/>
                        </a:lnSpc>
                        <a:spcBef>
                          <a:spcPts val="900"/>
                        </a:spcBef>
                        <a:spcAft>
                          <a:spcPts val="0"/>
                        </a:spcAft>
                      </a:pPr>
                      <a:r>
                        <a:rPr lang="en-GB" sz="1400">
                          <a:effectLst/>
                        </a:rPr>
                        <a:t>Unit cost</a:t>
                      </a:r>
                      <a:endParaRPr lang="en-GB" sz="1400">
                        <a:effectLst/>
                        <a:latin typeface="Arial"/>
                        <a:ea typeface="Times New Roman"/>
                        <a:cs typeface="Times New Roman"/>
                      </a:endParaRPr>
                    </a:p>
                  </a:txBody>
                  <a:tcPr marL="68580" marR="68580" marT="0" marB="0"/>
                </a:tc>
              </a:tr>
              <a:tr h="288032">
                <a:tc>
                  <a:txBody>
                    <a:bodyPr/>
                    <a:lstStyle/>
                    <a:p>
                      <a:pPr algn="just">
                        <a:lnSpc>
                          <a:spcPct val="150000"/>
                        </a:lnSpc>
                        <a:spcBef>
                          <a:spcPts val="900"/>
                        </a:spcBef>
                        <a:spcAft>
                          <a:spcPts val="0"/>
                        </a:spcAft>
                      </a:pPr>
                      <a:r>
                        <a:rPr lang="en-GB" sz="1400" dirty="0">
                          <a:effectLst/>
                        </a:rPr>
                        <a:t>Customer </a:t>
                      </a:r>
                      <a:r>
                        <a:rPr lang="en-GB" sz="1400" dirty="0" smtClean="0">
                          <a:effectLst/>
                        </a:rPr>
                        <a:t>cost</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60.0</a:t>
                      </a:r>
                      <a:endParaRPr lang="en-GB" sz="140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2368.1</a:t>
                      </a:r>
                      <a:endParaRPr lang="en-GB" sz="1400">
                        <a:effectLst/>
                        <a:latin typeface="Arial"/>
                        <a:ea typeface="Times New Roman"/>
                        <a:cs typeface="Times New Roman"/>
                      </a:endParaRPr>
                    </a:p>
                  </a:txBody>
                  <a:tcPr marL="68580" marR="68580" marT="0" marB="0"/>
                </a:tc>
              </a:tr>
              <a:tr h="288032">
                <a:tc>
                  <a:txBody>
                    <a:bodyPr/>
                    <a:lstStyle/>
                    <a:p>
                      <a:pPr algn="just">
                        <a:lnSpc>
                          <a:spcPct val="150000"/>
                        </a:lnSpc>
                        <a:spcBef>
                          <a:spcPts val="900"/>
                        </a:spcBef>
                        <a:spcAft>
                          <a:spcPts val="0"/>
                        </a:spcAft>
                      </a:pPr>
                      <a:r>
                        <a:rPr lang="en-GB" sz="1400" dirty="0">
                          <a:effectLst/>
                        </a:rPr>
                        <a:t>OEM cost </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17.3</a:t>
                      </a:r>
                      <a:endParaRPr lang="en-GB" sz="140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683.2</a:t>
                      </a:r>
                      <a:endParaRPr lang="en-GB" sz="1400">
                        <a:effectLst/>
                        <a:latin typeface="Arial"/>
                        <a:ea typeface="Times New Roman"/>
                        <a:cs typeface="Times New Roman"/>
                      </a:endParaRPr>
                    </a:p>
                  </a:txBody>
                  <a:tcPr marL="68580" marR="68580" marT="0" marB="0"/>
                </a:tc>
              </a:tr>
              <a:tr h="288032">
                <a:tc>
                  <a:txBody>
                    <a:bodyPr/>
                    <a:lstStyle/>
                    <a:p>
                      <a:pPr algn="just">
                        <a:lnSpc>
                          <a:spcPct val="150000"/>
                        </a:lnSpc>
                        <a:spcBef>
                          <a:spcPts val="900"/>
                        </a:spcBef>
                        <a:spcAft>
                          <a:spcPts val="0"/>
                        </a:spcAft>
                      </a:pPr>
                      <a:r>
                        <a:rPr lang="en-GB" sz="1400" dirty="0">
                          <a:effectLst/>
                        </a:rPr>
                        <a:t>Supply chain cost </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dirty="0">
                          <a:effectLst/>
                        </a:rPr>
                        <a:t>22.7</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896</a:t>
                      </a:r>
                      <a:endParaRPr lang="en-GB" sz="1400">
                        <a:effectLst/>
                        <a:latin typeface="Arial"/>
                        <a:ea typeface="Times New Roman"/>
                        <a:cs typeface="Times New Roman"/>
                      </a:endParaRPr>
                    </a:p>
                  </a:txBody>
                  <a:tcPr marL="68580" marR="68580" marT="0" marB="0"/>
                </a:tc>
              </a:tr>
              <a:tr h="288032">
                <a:tc>
                  <a:txBody>
                    <a:bodyPr/>
                    <a:lstStyle/>
                    <a:p>
                      <a:pPr algn="just">
                        <a:lnSpc>
                          <a:spcPct val="150000"/>
                        </a:lnSpc>
                        <a:spcBef>
                          <a:spcPts val="900"/>
                        </a:spcBef>
                        <a:spcAft>
                          <a:spcPts val="0"/>
                        </a:spcAft>
                      </a:pPr>
                      <a:r>
                        <a:rPr lang="en-GB" sz="1400" dirty="0">
                          <a:effectLst/>
                        </a:rPr>
                        <a:t>Total cost </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100</a:t>
                      </a:r>
                      <a:endParaRPr lang="en-GB" sz="140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dirty="0">
                          <a:effectLst/>
                        </a:rPr>
                        <a:t>3947.3</a:t>
                      </a:r>
                      <a:endParaRPr lang="en-GB" sz="1400" dirty="0">
                        <a:effectLst/>
                        <a:latin typeface="Arial"/>
                        <a:ea typeface="Times New Roman"/>
                        <a:cs typeface="Times New Roman"/>
                      </a:endParaRPr>
                    </a:p>
                  </a:txBody>
                  <a:tcPr marL="68580" marR="68580" marT="0" marB="0"/>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864742526"/>
              </p:ext>
            </p:extLst>
          </p:nvPr>
        </p:nvGraphicFramePr>
        <p:xfrm>
          <a:off x="395536" y="3458411"/>
          <a:ext cx="8352928" cy="1691640"/>
        </p:xfrm>
        <a:graphic>
          <a:graphicData uri="http://schemas.openxmlformats.org/drawingml/2006/table">
            <a:tbl>
              <a:tblPr firstRow="1" firstCol="1" bandRow="1">
                <a:tableStyleId>{5C22544A-7EE6-4342-B048-85BDC9FD1C3A}</a:tableStyleId>
              </a:tblPr>
              <a:tblGrid>
                <a:gridCol w="3397368"/>
                <a:gridCol w="3078067"/>
                <a:gridCol w="1877493"/>
              </a:tblGrid>
              <a:tr h="216024">
                <a:tc>
                  <a:txBody>
                    <a:bodyPr/>
                    <a:lstStyle/>
                    <a:p>
                      <a:pPr algn="just">
                        <a:lnSpc>
                          <a:spcPct val="150000"/>
                        </a:lnSpc>
                        <a:spcBef>
                          <a:spcPts val="900"/>
                        </a:spcBef>
                        <a:spcAft>
                          <a:spcPts val="0"/>
                        </a:spcAft>
                      </a:pPr>
                      <a:r>
                        <a:rPr lang="en-GB" sz="1800" dirty="0" smtClean="0">
                          <a:effectLst/>
                        </a:rPr>
                        <a:t>Preventive Maintenance Cost</a:t>
                      </a:r>
                      <a:endParaRPr lang="en-GB" sz="1800" dirty="0">
                        <a:effectLst/>
                        <a:latin typeface="Arial"/>
                        <a:ea typeface="Times New Roman"/>
                        <a:cs typeface="Times New Roman"/>
                      </a:endParaRPr>
                    </a:p>
                  </a:txBody>
                  <a:tcPr marL="68580" marR="68580" marT="0" marB="0"/>
                </a:tc>
                <a:tc>
                  <a:txBody>
                    <a:bodyPr/>
                    <a:lstStyle/>
                    <a:p>
                      <a:pPr algn="just">
                        <a:lnSpc>
                          <a:spcPct val="150000"/>
                        </a:lnSpc>
                        <a:spcBef>
                          <a:spcPts val="900"/>
                        </a:spcBef>
                        <a:spcAft>
                          <a:spcPts val="0"/>
                        </a:spcAft>
                      </a:pPr>
                      <a:r>
                        <a:rPr lang="en-GB" sz="1400">
                          <a:effectLst/>
                        </a:rPr>
                        <a:t>Contribution (%)</a:t>
                      </a:r>
                      <a:endParaRPr lang="en-GB" sz="1400">
                        <a:effectLst/>
                        <a:latin typeface="Arial"/>
                        <a:ea typeface="Times New Roman"/>
                        <a:cs typeface="Times New Roman"/>
                      </a:endParaRPr>
                    </a:p>
                  </a:txBody>
                  <a:tcPr marL="68580" marR="68580" marT="0" marB="0"/>
                </a:tc>
                <a:tc>
                  <a:txBody>
                    <a:bodyPr/>
                    <a:lstStyle/>
                    <a:p>
                      <a:pPr algn="just">
                        <a:lnSpc>
                          <a:spcPct val="150000"/>
                        </a:lnSpc>
                        <a:spcBef>
                          <a:spcPts val="900"/>
                        </a:spcBef>
                        <a:spcAft>
                          <a:spcPts val="0"/>
                        </a:spcAft>
                      </a:pPr>
                      <a:r>
                        <a:rPr lang="en-GB" sz="1400">
                          <a:effectLst/>
                        </a:rPr>
                        <a:t>Unit cost</a:t>
                      </a:r>
                      <a:endParaRPr lang="en-GB" sz="1400">
                        <a:effectLst/>
                        <a:latin typeface="Arial"/>
                        <a:ea typeface="Times New Roman"/>
                        <a:cs typeface="Times New Roman"/>
                      </a:endParaRPr>
                    </a:p>
                  </a:txBody>
                  <a:tcPr marL="68580" marR="68580" marT="0" marB="0"/>
                </a:tc>
              </a:tr>
              <a:tr h="216024">
                <a:tc>
                  <a:txBody>
                    <a:bodyPr/>
                    <a:lstStyle/>
                    <a:p>
                      <a:pPr algn="just">
                        <a:lnSpc>
                          <a:spcPct val="150000"/>
                        </a:lnSpc>
                        <a:spcBef>
                          <a:spcPts val="900"/>
                        </a:spcBef>
                        <a:spcAft>
                          <a:spcPts val="0"/>
                        </a:spcAft>
                      </a:pPr>
                      <a:r>
                        <a:rPr lang="en-GB" sz="1400" dirty="0">
                          <a:effectLst/>
                        </a:rPr>
                        <a:t>Customer cost </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55.6</a:t>
                      </a:r>
                      <a:endParaRPr lang="en-GB" sz="140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595</a:t>
                      </a:r>
                      <a:endParaRPr lang="en-GB" sz="1400">
                        <a:effectLst/>
                        <a:latin typeface="Arial"/>
                        <a:ea typeface="Times New Roman"/>
                        <a:cs typeface="Times New Roman"/>
                      </a:endParaRPr>
                    </a:p>
                  </a:txBody>
                  <a:tcPr marL="68580" marR="68580" marT="0" marB="0"/>
                </a:tc>
              </a:tr>
              <a:tr h="216024">
                <a:tc>
                  <a:txBody>
                    <a:bodyPr/>
                    <a:lstStyle/>
                    <a:p>
                      <a:pPr algn="just">
                        <a:lnSpc>
                          <a:spcPct val="150000"/>
                        </a:lnSpc>
                        <a:spcBef>
                          <a:spcPts val="900"/>
                        </a:spcBef>
                        <a:spcAft>
                          <a:spcPts val="0"/>
                        </a:spcAft>
                      </a:pPr>
                      <a:r>
                        <a:rPr lang="en-GB" sz="1400" dirty="0">
                          <a:effectLst/>
                        </a:rPr>
                        <a:t>OEM cost </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20.4</a:t>
                      </a:r>
                      <a:endParaRPr lang="en-GB" sz="140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218.4</a:t>
                      </a:r>
                      <a:endParaRPr lang="en-GB" sz="1400">
                        <a:effectLst/>
                        <a:latin typeface="Arial"/>
                        <a:ea typeface="Times New Roman"/>
                        <a:cs typeface="Times New Roman"/>
                      </a:endParaRPr>
                    </a:p>
                  </a:txBody>
                  <a:tcPr marL="68580" marR="68580" marT="0" marB="0"/>
                </a:tc>
              </a:tr>
              <a:tr h="216024">
                <a:tc>
                  <a:txBody>
                    <a:bodyPr/>
                    <a:lstStyle/>
                    <a:p>
                      <a:pPr algn="just">
                        <a:lnSpc>
                          <a:spcPct val="150000"/>
                        </a:lnSpc>
                        <a:spcBef>
                          <a:spcPts val="900"/>
                        </a:spcBef>
                        <a:spcAft>
                          <a:spcPts val="0"/>
                        </a:spcAft>
                      </a:pPr>
                      <a:r>
                        <a:rPr lang="en-GB" sz="1400" dirty="0">
                          <a:effectLst/>
                        </a:rPr>
                        <a:t>Supply chain cost </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23.9</a:t>
                      </a:r>
                      <a:endParaRPr lang="en-GB" sz="140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256</a:t>
                      </a:r>
                      <a:endParaRPr lang="en-GB" sz="1400">
                        <a:effectLst/>
                        <a:latin typeface="Arial"/>
                        <a:ea typeface="Times New Roman"/>
                        <a:cs typeface="Times New Roman"/>
                      </a:endParaRPr>
                    </a:p>
                  </a:txBody>
                  <a:tcPr marL="68580" marR="68580" marT="0" marB="0"/>
                </a:tc>
              </a:tr>
              <a:tr h="216024">
                <a:tc>
                  <a:txBody>
                    <a:bodyPr/>
                    <a:lstStyle/>
                    <a:p>
                      <a:pPr algn="just">
                        <a:lnSpc>
                          <a:spcPct val="150000"/>
                        </a:lnSpc>
                        <a:spcBef>
                          <a:spcPts val="900"/>
                        </a:spcBef>
                        <a:spcAft>
                          <a:spcPts val="0"/>
                        </a:spcAft>
                      </a:pPr>
                      <a:r>
                        <a:rPr lang="en-GB" sz="1400" dirty="0">
                          <a:effectLst/>
                        </a:rPr>
                        <a:t>Total cost </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100</a:t>
                      </a:r>
                      <a:endParaRPr lang="en-GB" sz="140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dirty="0">
                          <a:effectLst/>
                        </a:rPr>
                        <a:t>1069.4</a:t>
                      </a:r>
                      <a:endParaRPr lang="en-GB" sz="1400" dirty="0">
                        <a:effectLst/>
                        <a:latin typeface="Arial"/>
                        <a:ea typeface="Times New Roman"/>
                        <a:cs typeface="Times New Roman"/>
                      </a:endParaRPr>
                    </a:p>
                  </a:txBody>
                  <a:tcPr marL="68580" marR="68580" marT="0" marB="0"/>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686910266"/>
              </p:ext>
            </p:extLst>
          </p:nvPr>
        </p:nvGraphicFramePr>
        <p:xfrm>
          <a:off x="467544" y="5155070"/>
          <a:ext cx="8208912" cy="1545606"/>
        </p:xfrm>
        <a:graphic>
          <a:graphicData uri="http://schemas.openxmlformats.org/drawingml/2006/table">
            <a:tbl>
              <a:tblPr firstRow="1" firstCol="1" bandRow="1">
                <a:tableStyleId>{5C22544A-7EE6-4342-B048-85BDC9FD1C3A}</a:tableStyleId>
              </a:tblPr>
              <a:tblGrid>
                <a:gridCol w="3338793"/>
                <a:gridCol w="3024997"/>
                <a:gridCol w="1845122"/>
              </a:tblGrid>
              <a:tr h="378042">
                <a:tc>
                  <a:txBody>
                    <a:bodyPr/>
                    <a:lstStyle/>
                    <a:p>
                      <a:pPr algn="just">
                        <a:lnSpc>
                          <a:spcPct val="150000"/>
                        </a:lnSpc>
                        <a:spcBef>
                          <a:spcPts val="900"/>
                        </a:spcBef>
                        <a:spcAft>
                          <a:spcPts val="0"/>
                        </a:spcAft>
                      </a:pPr>
                      <a:r>
                        <a:rPr lang="en-US" sz="1800" dirty="0" smtClean="0">
                          <a:effectLst/>
                          <a:latin typeface="+mn-lt"/>
                          <a:ea typeface="+mn-ea"/>
                          <a:cs typeface="+mn-cs"/>
                        </a:rPr>
                        <a:t>Total</a:t>
                      </a:r>
                      <a:r>
                        <a:rPr lang="en-US" sz="1800" baseline="0" dirty="0" smtClean="0">
                          <a:effectLst/>
                          <a:latin typeface="+mn-lt"/>
                          <a:ea typeface="+mn-ea"/>
                          <a:cs typeface="+mn-cs"/>
                        </a:rPr>
                        <a:t> Cost</a:t>
                      </a:r>
                      <a:endParaRPr lang="en-GB" sz="1800" dirty="0">
                        <a:effectLst/>
                        <a:latin typeface="Arial"/>
                        <a:ea typeface="Times New Roman"/>
                        <a:cs typeface="Times New Roman"/>
                      </a:endParaRPr>
                    </a:p>
                  </a:txBody>
                  <a:tcPr marL="68580" marR="68580" marT="0" marB="0"/>
                </a:tc>
                <a:tc>
                  <a:txBody>
                    <a:bodyPr/>
                    <a:lstStyle/>
                    <a:p>
                      <a:pPr algn="just">
                        <a:lnSpc>
                          <a:spcPct val="150000"/>
                        </a:lnSpc>
                        <a:spcBef>
                          <a:spcPts val="900"/>
                        </a:spcBef>
                        <a:spcAft>
                          <a:spcPts val="0"/>
                        </a:spcAft>
                      </a:pPr>
                      <a:r>
                        <a:rPr lang="en-GB" sz="1400">
                          <a:effectLst/>
                        </a:rPr>
                        <a:t>Contribution (%)</a:t>
                      </a:r>
                      <a:endParaRPr lang="en-GB" sz="1400">
                        <a:effectLst/>
                        <a:latin typeface="Arial"/>
                        <a:ea typeface="Times New Roman"/>
                        <a:cs typeface="Times New Roman"/>
                      </a:endParaRPr>
                    </a:p>
                  </a:txBody>
                  <a:tcPr marL="68580" marR="68580" marT="0" marB="0"/>
                </a:tc>
                <a:tc>
                  <a:txBody>
                    <a:bodyPr/>
                    <a:lstStyle/>
                    <a:p>
                      <a:pPr algn="just">
                        <a:lnSpc>
                          <a:spcPct val="150000"/>
                        </a:lnSpc>
                        <a:spcBef>
                          <a:spcPts val="900"/>
                        </a:spcBef>
                        <a:spcAft>
                          <a:spcPts val="0"/>
                        </a:spcAft>
                      </a:pPr>
                      <a:r>
                        <a:rPr lang="en-GB" sz="1400">
                          <a:effectLst/>
                        </a:rPr>
                        <a:t>Unit cost</a:t>
                      </a:r>
                      <a:endParaRPr lang="en-GB" sz="1400">
                        <a:effectLst/>
                        <a:latin typeface="Arial"/>
                        <a:ea typeface="Times New Roman"/>
                        <a:cs typeface="Times New Roman"/>
                      </a:endParaRPr>
                    </a:p>
                  </a:txBody>
                  <a:tcPr marL="68580" marR="68580" marT="0" marB="0"/>
                </a:tc>
              </a:tr>
              <a:tr h="378042">
                <a:tc>
                  <a:txBody>
                    <a:bodyPr/>
                    <a:lstStyle/>
                    <a:p>
                      <a:pPr algn="just">
                        <a:lnSpc>
                          <a:spcPct val="150000"/>
                        </a:lnSpc>
                        <a:spcBef>
                          <a:spcPts val="900"/>
                        </a:spcBef>
                        <a:spcAft>
                          <a:spcPts val="0"/>
                        </a:spcAft>
                      </a:pPr>
                      <a:r>
                        <a:rPr lang="en-GB" sz="1400" dirty="0">
                          <a:effectLst/>
                        </a:rPr>
                        <a:t>Total cost </a:t>
                      </a:r>
                      <a:r>
                        <a:rPr lang="en-GB" sz="1400" dirty="0" smtClean="0">
                          <a:effectLst/>
                        </a:rPr>
                        <a:t>Corrective Maintenance</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78.6</a:t>
                      </a:r>
                      <a:endParaRPr lang="en-GB" sz="140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3947.3</a:t>
                      </a:r>
                      <a:endParaRPr lang="en-GB" sz="1400">
                        <a:effectLst/>
                        <a:latin typeface="Arial"/>
                        <a:ea typeface="Times New Roman"/>
                        <a:cs typeface="Times New Roman"/>
                      </a:endParaRPr>
                    </a:p>
                  </a:txBody>
                  <a:tcPr marL="68580" marR="68580" marT="0" marB="0"/>
                </a:tc>
              </a:tr>
              <a:tr h="378042">
                <a:tc>
                  <a:txBody>
                    <a:bodyPr/>
                    <a:lstStyle/>
                    <a:p>
                      <a:pPr algn="just">
                        <a:lnSpc>
                          <a:spcPct val="150000"/>
                        </a:lnSpc>
                        <a:spcBef>
                          <a:spcPts val="900"/>
                        </a:spcBef>
                        <a:spcAft>
                          <a:spcPts val="0"/>
                        </a:spcAft>
                      </a:pPr>
                      <a:r>
                        <a:rPr lang="en-GB" sz="1400" dirty="0">
                          <a:effectLst/>
                        </a:rPr>
                        <a:t>Total cost </a:t>
                      </a:r>
                      <a:r>
                        <a:rPr lang="en-GB" sz="1400" dirty="0" smtClean="0">
                          <a:effectLst/>
                        </a:rPr>
                        <a:t> Preventive Maintenance</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21.4</a:t>
                      </a:r>
                      <a:endParaRPr lang="en-GB" sz="140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1069.4</a:t>
                      </a:r>
                      <a:endParaRPr lang="en-GB" sz="1400">
                        <a:effectLst/>
                        <a:latin typeface="Arial"/>
                        <a:ea typeface="Times New Roman"/>
                        <a:cs typeface="Times New Roman"/>
                      </a:endParaRPr>
                    </a:p>
                  </a:txBody>
                  <a:tcPr marL="68580" marR="68580" marT="0" marB="0"/>
                </a:tc>
              </a:tr>
              <a:tr h="378042">
                <a:tc>
                  <a:txBody>
                    <a:bodyPr/>
                    <a:lstStyle/>
                    <a:p>
                      <a:pPr algn="just">
                        <a:lnSpc>
                          <a:spcPct val="150000"/>
                        </a:lnSpc>
                        <a:spcBef>
                          <a:spcPts val="900"/>
                        </a:spcBef>
                        <a:spcAft>
                          <a:spcPts val="0"/>
                        </a:spcAft>
                      </a:pPr>
                      <a:r>
                        <a:rPr lang="en-GB" sz="1400" dirty="0">
                          <a:effectLst/>
                        </a:rPr>
                        <a:t>Total NFF cost</a:t>
                      </a:r>
                      <a:endParaRPr lang="en-GB" sz="1400" dirty="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a:effectLst/>
                        </a:rPr>
                        <a:t>100</a:t>
                      </a:r>
                      <a:endParaRPr lang="en-GB" sz="1400">
                        <a:effectLst/>
                        <a:latin typeface="Arial"/>
                        <a:ea typeface="Times New Roman"/>
                        <a:cs typeface="Times New Roman"/>
                      </a:endParaRPr>
                    </a:p>
                  </a:txBody>
                  <a:tcPr marL="68580" marR="68580" marT="0" marB="0"/>
                </a:tc>
                <a:tc>
                  <a:txBody>
                    <a:bodyPr/>
                    <a:lstStyle/>
                    <a:p>
                      <a:pPr algn="ctr">
                        <a:lnSpc>
                          <a:spcPct val="150000"/>
                        </a:lnSpc>
                        <a:spcBef>
                          <a:spcPts val="900"/>
                        </a:spcBef>
                        <a:spcAft>
                          <a:spcPts val="0"/>
                        </a:spcAft>
                      </a:pPr>
                      <a:r>
                        <a:rPr lang="en-GB" sz="1400" dirty="0">
                          <a:effectLst/>
                        </a:rPr>
                        <a:t>5016.7</a:t>
                      </a:r>
                      <a:endParaRPr lang="en-GB" sz="1400" dirty="0">
                        <a:effectLst/>
                        <a:latin typeface="Arial"/>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8431177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2316"/>
            <a:ext cx="4306628" cy="584775"/>
          </a:xfrm>
          <a:prstGeom prst="rect">
            <a:avLst/>
          </a:prstGeom>
          <a:noFill/>
        </p:spPr>
        <p:txBody>
          <a:bodyPr wrap="none" rtlCol="0">
            <a:spAutoFit/>
          </a:bodyPr>
          <a:lstStyle/>
          <a:p>
            <a:r>
              <a:rPr lang="en-US" sz="3200" dirty="0" smtClean="0">
                <a:solidFill>
                  <a:schemeClr val="bg1"/>
                </a:solidFill>
                <a:latin typeface="+mj-lt"/>
              </a:rPr>
              <a:t>Variability of the model</a:t>
            </a:r>
            <a:endParaRPr lang="en-GB" sz="3200" dirty="0">
              <a:solidFill>
                <a:schemeClr val="bg1"/>
              </a:solidFill>
              <a:latin typeface="+mj-lt"/>
            </a:endParaRPr>
          </a:p>
        </p:txBody>
      </p:sp>
      <p:sp>
        <p:nvSpPr>
          <p:cNvPr id="4" name="TextBox 3"/>
          <p:cNvSpPr txBox="1"/>
          <p:nvPr/>
        </p:nvSpPr>
        <p:spPr>
          <a:xfrm>
            <a:off x="251520" y="1772816"/>
            <a:ext cx="8592418" cy="959430"/>
          </a:xfrm>
          <a:prstGeom prst="rect">
            <a:avLst/>
          </a:prstGeom>
          <a:noFill/>
        </p:spPr>
        <p:txBody>
          <a:bodyPr wrap="square" rtlCol="0">
            <a:spAutoFit/>
          </a:bodyPr>
          <a:lstStyle/>
          <a:p>
            <a:pPr>
              <a:lnSpc>
                <a:spcPct val="150000"/>
              </a:lnSpc>
            </a:pPr>
            <a:r>
              <a:rPr lang="en-US" sz="2000" b="1" dirty="0" smtClean="0">
                <a:solidFill>
                  <a:schemeClr val="tx1">
                    <a:lumMod val="50000"/>
                    <a:lumOff val="50000"/>
                  </a:schemeClr>
                </a:solidFill>
                <a:latin typeface="+mj-lt"/>
              </a:rPr>
              <a:t>To know the variability of the model output at three population level are calculated and variance and standard error are calculated</a:t>
            </a:r>
            <a:endParaRPr lang="en-US" sz="2000" b="1" dirty="0">
              <a:solidFill>
                <a:schemeClr val="tx1">
                  <a:lumMod val="50000"/>
                  <a:lumOff val="50000"/>
                </a:schemeClr>
              </a:solidFill>
              <a:latin typeface="+mj-lt"/>
            </a:endParaRPr>
          </a:p>
        </p:txBody>
      </p:sp>
      <p:graphicFrame>
        <p:nvGraphicFramePr>
          <p:cNvPr id="3" name="Table 2"/>
          <p:cNvGraphicFramePr>
            <a:graphicFrameLocks noGrp="1"/>
          </p:cNvGraphicFramePr>
          <p:nvPr>
            <p:extLst>
              <p:ext uri="{D42A27DB-BD31-4B8C-83A1-F6EECF244321}">
                <p14:modId xmlns:p14="http://schemas.microsoft.com/office/powerpoint/2010/main" val="4017738990"/>
              </p:ext>
            </p:extLst>
          </p:nvPr>
        </p:nvGraphicFramePr>
        <p:xfrm>
          <a:off x="249398" y="2923645"/>
          <a:ext cx="8496943" cy="1985536"/>
        </p:xfrm>
        <a:graphic>
          <a:graphicData uri="http://schemas.openxmlformats.org/drawingml/2006/table">
            <a:tbl>
              <a:tblPr firstRow="1" firstCol="1" bandRow="1">
                <a:tableStyleId>{5C22544A-7EE6-4342-B048-85BDC9FD1C3A}</a:tableStyleId>
              </a:tblPr>
              <a:tblGrid>
                <a:gridCol w="1370017"/>
                <a:gridCol w="790979"/>
                <a:gridCol w="1235145"/>
                <a:gridCol w="1218919"/>
                <a:gridCol w="862979"/>
                <a:gridCol w="1746239"/>
                <a:gridCol w="1272665"/>
              </a:tblGrid>
              <a:tr h="822277">
                <a:tc>
                  <a:txBody>
                    <a:bodyPr/>
                    <a:lstStyle/>
                    <a:p>
                      <a:pPr algn="l">
                        <a:lnSpc>
                          <a:spcPct val="150000"/>
                        </a:lnSpc>
                        <a:spcBef>
                          <a:spcPts val="900"/>
                        </a:spcBef>
                        <a:spcAft>
                          <a:spcPts val="0"/>
                        </a:spcAft>
                      </a:pPr>
                      <a:r>
                        <a:rPr lang="en-GB" sz="1400" dirty="0">
                          <a:effectLst/>
                        </a:rPr>
                        <a:t>Sample</a:t>
                      </a:r>
                      <a:endParaRPr lang="en-GB" sz="1400" dirty="0">
                        <a:effectLst/>
                        <a:latin typeface="Arial"/>
                        <a:ea typeface="Times New Roman"/>
                        <a:cs typeface="Times New Roman"/>
                      </a:endParaRPr>
                    </a:p>
                  </a:txBody>
                  <a:tcPr marL="68580" marR="68580" marT="0" marB="0" anchor="b"/>
                </a:tc>
                <a:tc>
                  <a:txBody>
                    <a:bodyPr/>
                    <a:lstStyle/>
                    <a:p>
                      <a:pPr algn="l">
                        <a:lnSpc>
                          <a:spcPct val="150000"/>
                        </a:lnSpc>
                        <a:spcBef>
                          <a:spcPts val="900"/>
                        </a:spcBef>
                        <a:spcAft>
                          <a:spcPts val="0"/>
                        </a:spcAft>
                      </a:pPr>
                      <a:r>
                        <a:rPr lang="en-GB" sz="1400">
                          <a:effectLst/>
                        </a:rPr>
                        <a:t>Size</a:t>
                      </a:r>
                      <a:endParaRPr lang="en-GB" sz="1400">
                        <a:effectLst/>
                        <a:latin typeface="Arial"/>
                        <a:ea typeface="Times New Roman"/>
                        <a:cs typeface="Times New Roman"/>
                      </a:endParaRPr>
                    </a:p>
                  </a:txBody>
                  <a:tcPr marL="68580" marR="68580" marT="0" marB="0" anchor="b"/>
                </a:tc>
                <a:tc>
                  <a:txBody>
                    <a:bodyPr/>
                    <a:lstStyle/>
                    <a:p>
                      <a:pPr algn="l">
                        <a:lnSpc>
                          <a:spcPct val="150000"/>
                        </a:lnSpc>
                        <a:spcBef>
                          <a:spcPts val="900"/>
                        </a:spcBef>
                        <a:spcAft>
                          <a:spcPts val="0"/>
                        </a:spcAft>
                      </a:pPr>
                      <a:r>
                        <a:rPr lang="en-GB" sz="1400" dirty="0">
                          <a:effectLst/>
                        </a:rPr>
                        <a:t>Value</a:t>
                      </a:r>
                      <a:endParaRPr lang="en-GB" sz="1400" dirty="0">
                        <a:effectLst/>
                        <a:latin typeface="Arial"/>
                        <a:ea typeface="Times New Roman"/>
                        <a:cs typeface="Times New Roman"/>
                      </a:endParaRPr>
                    </a:p>
                  </a:txBody>
                  <a:tcPr marL="68580" marR="68580" marT="0" marB="0" anchor="b"/>
                </a:tc>
                <a:tc>
                  <a:txBody>
                    <a:bodyPr/>
                    <a:lstStyle/>
                    <a:p>
                      <a:pPr algn="l">
                        <a:lnSpc>
                          <a:spcPct val="150000"/>
                        </a:lnSpc>
                        <a:spcBef>
                          <a:spcPts val="900"/>
                        </a:spcBef>
                        <a:spcAft>
                          <a:spcPts val="0"/>
                        </a:spcAft>
                      </a:pPr>
                      <a:r>
                        <a:rPr lang="en-GB" sz="1400">
                          <a:effectLst/>
                        </a:rPr>
                        <a:t>Sample Mean (µ)</a:t>
                      </a:r>
                      <a:endParaRPr lang="en-GB" sz="1400">
                        <a:effectLst/>
                        <a:latin typeface="Arial"/>
                        <a:ea typeface="Times New Roman"/>
                        <a:cs typeface="Times New Roman"/>
                      </a:endParaRPr>
                    </a:p>
                  </a:txBody>
                  <a:tcPr marL="68580" marR="68580" marT="0" marB="0" anchor="b"/>
                </a:tc>
                <a:tc>
                  <a:txBody>
                    <a:bodyPr/>
                    <a:lstStyle/>
                    <a:p>
                      <a:pPr algn="l">
                        <a:lnSpc>
                          <a:spcPct val="150000"/>
                        </a:lnSpc>
                        <a:spcBef>
                          <a:spcPts val="900"/>
                        </a:spcBef>
                        <a:spcAft>
                          <a:spcPts val="0"/>
                        </a:spcAft>
                      </a:pPr>
                      <a:r>
                        <a:rPr lang="en-GB" sz="1400">
                          <a:effectLst/>
                        </a:rPr>
                        <a:t>Mean (x)</a:t>
                      </a:r>
                      <a:endParaRPr lang="en-GB" sz="1400">
                        <a:effectLst/>
                        <a:latin typeface="Arial"/>
                        <a:ea typeface="Times New Roman"/>
                        <a:cs typeface="Times New Roman"/>
                      </a:endParaRPr>
                    </a:p>
                  </a:txBody>
                  <a:tcPr marL="68580" marR="68580" marT="0" marB="0" anchor="b"/>
                </a:tc>
                <a:tc>
                  <a:txBody>
                    <a:bodyPr/>
                    <a:lstStyle/>
                    <a:p>
                      <a:pPr algn="l">
                        <a:lnSpc>
                          <a:spcPct val="150000"/>
                        </a:lnSpc>
                        <a:spcBef>
                          <a:spcPts val="900"/>
                        </a:spcBef>
                        <a:spcAft>
                          <a:spcPts val="0"/>
                        </a:spcAft>
                      </a:pPr>
                      <a:r>
                        <a:rPr lang="en-GB" sz="1400">
                          <a:effectLst/>
                        </a:rPr>
                        <a:t>Standard Deviation (s)</a:t>
                      </a:r>
                      <a:endParaRPr lang="en-GB" sz="1400">
                        <a:effectLst/>
                        <a:latin typeface="Arial"/>
                        <a:ea typeface="Times New Roman"/>
                        <a:cs typeface="Times New Roman"/>
                      </a:endParaRPr>
                    </a:p>
                  </a:txBody>
                  <a:tcPr marL="68580" marR="68580" marT="0" marB="0" anchor="b"/>
                </a:tc>
                <a:tc>
                  <a:txBody>
                    <a:bodyPr/>
                    <a:lstStyle/>
                    <a:p>
                      <a:pPr algn="l">
                        <a:lnSpc>
                          <a:spcPct val="150000"/>
                        </a:lnSpc>
                        <a:spcBef>
                          <a:spcPts val="900"/>
                        </a:spcBef>
                        <a:spcAft>
                          <a:spcPts val="0"/>
                        </a:spcAft>
                      </a:pPr>
                      <a:r>
                        <a:rPr lang="en-GB" sz="1400">
                          <a:effectLst/>
                        </a:rPr>
                        <a:t>Variance (s2)</a:t>
                      </a:r>
                      <a:endParaRPr lang="en-GB" sz="1400">
                        <a:effectLst/>
                        <a:latin typeface="Arial"/>
                        <a:ea typeface="Times New Roman"/>
                        <a:cs typeface="Times New Roman"/>
                      </a:endParaRPr>
                    </a:p>
                  </a:txBody>
                  <a:tcPr marL="68580" marR="68580" marT="0" marB="0" anchor="b"/>
                </a:tc>
              </a:tr>
              <a:tr h="387753">
                <a:tc>
                  <a:txBody>
                    <a:bodyPr/>
                    <a:lstStyle/>
                    <a:p>
                      <a:pPr algn="l">
                        <a:lnSpc>
                          <a:spcPct val="150000"/>
                        </a:lnSpc>
                        <a:spcBef>
                          <a:spcPts val="900"/>
                        </a:spcBef>
                        <a:spcAft>
                          <a:spcPts val="0"/>
                        </a:spcAft>
                      </a:pPr>
                      <a:r>
                        <a:rPr lang="en-GB" sz="1400">
                          <a:effectLst/>
                        </a:rPr>
                        <a:t>Sample I</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100</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981.20</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9.812</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10.02</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-0.21</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0.04326</a:t>
                      </a:r>
                      <a:endParaRPr lang="en-GB" sz="1400">
                        <a:effectLst/>
                        <a:latin typeface="Arial"/>
                        <a:ea typeface="Times New Roman"/>
                        <a:cs typeface="Times New Roman"/>
                      </a:endParaRPr>
                    </a:p>
                  </a:txBody>
                  <a:tcPr marL="68580" marR="68580" marT="0" marB="0" anchor="b"/>
                </a:tc>
              </a:tr>
              <a:tr h="387753">
                <a:tc>
                  <a:txBody>
                    <a:bodyPr/>
                    <a:lstStyle/>
                    <a:p>
                      <a:pPr algn="l">
                        <a:lnSpc>
                          <a:spcPct val="150000"/>
                        </a:lnSpc>
                        <a:spcBef>
                          <a:spcPts val="900"/>
                        </a:spcBef>
                        <a:spcAft>
                          <a:spcPts val="0"/>
                        </a:spcAft>
                      </a:pPr>
                      <a:r>
                        <a:rPr lang="en-GB" sz="1400">
                          <a:effectLst/>
                        </a:rPr>
                        <a:t>Sample II</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500</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5016.70</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10.033</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10.02</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0.01</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0.00018</a:t>
                      </a:r>
                      <a:endParaRPr lang="en-GB" sz="1400">
                        <a:effectLst/>
                        <a:latin typeface="Arial"/>
                        <a:ea typeface="Times New Roman"/>
                        <a:cs typeface="Times New Roman"/>
                      </a:endParaRPr>
                    </a:p>
                  </a:txBody>
                  <a:tcPr marL="68580" marR="68580" marT="0" marB="0" anchor="b"/>
                </a:tc>
              </a:tr>
              <a:tr h="387753">
                <a:tc>
                  <a:txBody>
                    <a:bodyPr/>
                    <a:lstStyle/>
                    <a:p>
                      <a:pPr algn="l">
                        <a:lnSpc>
                          <a:spcPct val="150000"/>
                        </a:lnSpc>
                        <a:spcBef>
                          <a:spcPts val="900"/>
                        </a:spcBef>
                        <a:spcAft>
                          <a:spcPts val="0"/>
                        </a:spcAft>
                      </a:pPr>
                      <a:r>
                        <a:rPr lang="en-GB" sz="1400">
                          <a:effectLst/>
                        </a:rPr>
                        <a:t>Sample III</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1000</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dirty="0">
                          <a:effectLst/>
                        </a:rPr>
                        <a:t>10028.90</a:t>
                      </a:r>
                      <a:endParaRPr lang="en-GB" sz="1400" dirty="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10.029</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10.02</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a:effectLst/>
                        </a:rPr>
                        <a:t>0.01</a:t>
                      </a:r>
                      <a:endParaRPr lang="en-GB" sz="14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400" dirty="0">
                          <a:effectLst/>
                        </a:rPr>
                        <a:t>0.00008</a:t>
                      </a:r>
                      <a:endParaRPr lang="en-GB" sz="1400" dirty="0">
                        <a:effectLst/>
                        <a:latin typeface="Arial"/>
                        <a:ea typeface="Times New Roman"/>
                        <a:cs typeface="Times New Roman"/>
                      </a:endParaRPr>
                    </a:p>
                  </a:txBody>
                  <a:tcPr marL="68580" marR="68580" marT="0" marB="0" anchor="b"/>
                </a:tc>
              </a:tr>
            </a:tbl>
          </a:graphicData>
        </a:graphic>
      </p:graphicFrame>
      <p:sp>
        <p:nvSpPr>
          <p:cNvPr id="5" name="Rectangle 1"/>
          <p:cNvSpPr>
            <a:spLocks noChangeArrowheads="1"/>
          </p:cNvSpPr>
          <p:nvPr/>
        </p:nvSpPr>
        <p:spPr bwMode="auto">
          <a:xfrm>
            <a:off x="2001838" y="2743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221913877"/>
              </p:ext>
            </p:extLst>
          </p:nvPr>
        </p:nvGraphicFramePr>
        <p:xfrm>
          <a:off x="395536" y="5422180"/>
          <a:ext cx="3312368" cy="731520"/>
        </p:xfrm>
        <a:graphic>
          <a:graphicData uri="http://schemas.openxmlformats.org/drawingml/2006/table">
            <a:tbl>
              <a:tblPr firstRow="1" firstCol="1" bandRow="1">
                <a:tableStyleId>{5C22544A-7EE6-4342-B048-85BDC9FD1C3A}</a:tableStyleId>
              </a:tblPr>
              <a:tblGrid>
                <a:gridCol w="1743352"/>
                <a:gridCol w="1569016"/>
              </a:tblGrid>
              <a:tr h="190500">
                <a:tc>
                  <a:txBody>
                    <a:bodyPr/>
                    <a:lstStyle/>
                    <a:p>
                      <a:pPr algn="l">
                        <a:lnSpc>
                          <a:spcPct val="150000"/>
                        </a:lnSpc>
                        <a:spcBef>
                          <a:spcPts val="900"/>
                        </a:spcBef>
                        <a:spcAft>
                          <a:spcPts val="0"/>
                        </a:spcAft>
                      </a:pPr>
                      <a:r>
                        <a:rPr lang="en-GB" sz="1600" dirty="0">
                          <a:effectLst/>
                        </a:rPr>
                        <a:t>Variance</a:t>
                      </a:r>
                      <a:endParaRPr lang="en-GB" sz="1600" dirty="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600">
                          <a:effectLst/>
                        </a:rPr>
                        <a:t>0.00003</a:t>
                      </a:r>
                      <a:endParaRPr lang="en-GB" sz="1600">
                        <a:effectLst/>
                        <a:latin typeface="Arial"/>
                        <a:ea typeface="Times New Roman"/>
                        <a:cs typeface="Times New Roman"/>
                      </a:endParaRPr>
                    </a:p>
                  </a:txBody>
                  <a:tcPr marL="68580" marR="68580" marT="0" marB="0" anchor="b"/>
                </a:tc>
              </a:tr>
              <a:tr h="190500">
                <a:tc>
                  <a:txBody>
                    <a:bodyPr/>
                    <a:lstStyle/>
                    <a:p>
                      <a:pPr algn="l">
                        <a:lnSpc>
                          <a:spcPct val="150000"/>
                        </a:lnSpc>
                        <a:spcBef>
                          <a:spcPts val="900"/>
                        </a:spcBef>
                        <a:spcAft>
                          <a:spcPts val="0"/>
                        </a:spcAft>
                      </a:pPr>
                      <a:r>
                        <a:rPr lang="en-GB" sz="1600">
                          <a:effectLst/>
                        </a:rPr>
                        <a:t>Standard error</a:t>
                      </a:r>
                      <a:endParaRPr lang="en-GB" sz="1600">
                        <a:effectLst/>
                        <a:latin typeface="Arial"/>
                        <a:ea typeface="Times New Roman"/>
                        <a:cs typeface="Times New Roman"/>
                      </a:endParaRPr>
                    </a:p>
                  </a:txBody>
                  <a:tcPr marL="68580" marR="68580" marT="0" marB="0" anchor="b"/>
                </a:tc>
                <a:tc>
                  <a:txBody>
                    <a:bodyPr/>
                    <a:lstStyle/>
                    <a:p>
                      <a:pPr algn="r">
                        <a:lnSpc>
                          <a:spcPct val="150000"/>
                        </a:lnSpc>
                        <a:spcBef>
                          <a:spcPts val="900"/>
                        </a:spcBef>
                        <a:spcAft>
                          <a:spcPts val="0"/>
                        </a:spcAft>
                      </a:pPr>
                      <a:r>
                        <a:rPr lang="en-GB" sz="1600" dirty="0">
                          <a:effectLst/>
                        </a:rPr>
                        <a:t>0.00011</a:t>
                      </a:r>
                      <a:endParaRPr lang="en-GB" sz="1600" dirty="0">
                        <a:effectLst/>
                        <a:latin typeface="Arial"/>
                        <a:ea typeface="Times New Roman"/>
                        <a:cs typeface="Times New Roman"/>
                      </a:endParaRPr>
                    </a:p>
                  </a:txBody>
                  <a:tcPr marL="68580" marR="68580" marT="0" marB="0" anchor="b"/>
                </a:tc>
              </a:tr>
            </a:tbl>
          </a:graphicData>
        </a:graphic>
      </p:graphicFrame>
      <p:sp>
        <p:nvSpPr>
          <p:cNvPr id="7" name="Rectangle 2"/>
          <p:cNvSpPr>
            <a:spLocks noChangeArrowheads="1"/>
          </p:cNvSpPr>
          <p:nvPr/>
        </p:nvSpPr>
        <p:spPr bwMode="auto">
          <a:xfrm>
            <a:off x="3455988" y="31543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ight Arrow 7"/>
          <p:cNvSpPr/>
          <p:nvPr/>
        </p:nvSpPr>
        <p:spPr>
          <a:xfrm>
            <a:off x="3923928" y="550714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9" name="TextBox 8"/>
              <p:cNvSpPr txBox="1"/>
              <p:nvPr/>
            </p:nvSpPr>
            <p:spPr>
              <a:xfrm>
                <a:off x="4929538" y="5352336"/>
                <a:ext cx="3914400" cy="1229952"/>
              </a:xfrm>
              <a:prstGeom prst="rect">
                <a:avLst/>
              </a:prstGeom>
              <a:noFill/>
            </p:spPr>
            <p:txBody>
              <a:bodyPr wrap="square" rtlCol="0">
                <a:spAutoFit/>
              </a:bodyPr>
              <a:lstStyle/>
              <a:p>
                <a:pPr algn="just"/>
                <a:r>
                  <a:rPr lang="en-US" dirty="0" smtClean="0"/>
                  <a:t>The order of both these figures</a:t>
                </a:r>
              </a:p>
              <a:p>
                <a:pPr algn="just"/>
                <a:r>
                  <a:rPr lang="en-US" dirty="0"/>
                  <a:t>c</a:t>
                </a:r>
                <a:r>
                  <a:rPr lang="en-US" dirty="0" smtClean="0"/>
                  <a:t>ome out as </a:t>
                </a:r>
                <a:r>
                  <a:rPr lang="en-GB" dirty="0"/>
                  <a:t>(</a:t>
                </a:r>
                <a14:m>
                  <m:oMath xmlns:m="http://schemas.openxmlformats.org/officeDocument/2006/math">
                    <m:sSup>
                      <m:sSupPr>
                        <m:ctrlPr>
                          <a:rPr lang="en-GB" i="1">
                            <a:latin typeface="Cambria Math"/>
                          </a:rPr>
                        </m:ctrlPr>
                      </m:sSupPr>
                      <m:e>
                        <m:r>
                          <a:rPr lang="en-GB" i="1">
                            <a:latin typeface="Cambria Math"/>
                          </a:rPr>
                          <m:t>10</m:t>
                        </m:r>
                      </m:e>
                      <m:sup>
                        <m:r>
                          <a:rPr lang="en-GB" i="1">
                            <a:latin typeface="Cambria Math"/>
                          </a:rPr>
                          <m:t>−5</m:t>
                        </m:r>
                      </m:sup>
                    </m:sSup>
                  </m:oMath>
                </a14:m>
                <a:r>
                  <a:rPr lang="en-GB" dirty="0"/>
                  <a:t>).</a:t>
                </a:r>
                <a:r>
                  <a:rPr lang="en-GB" dirty="0" smtClean="0"/>
                  <a:t> It  shows that the </a:t>
                </a:r>
              </a:p>
              <a:p>
                <a:pPr algn="just"/>
                <a:r>
                  <a:rPr lang="en-US" dirty="0" smtClean="0"/>
                  <a:t>model is not giving any abnormal values for the input parameters.</a:t>
                </a:r>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4929538" y="5352336"/>
                <a:ext cx="3914400" cy="1229952"/>
              </a:xfrm>
              <a:prstGeom prst="rect">
                <a:avLst/>
              </a:prstGeom>
              <a:blipFill rotWithShape="1">
                <a:blip r:embed="rId3"/>
                <a:stretch>
                  <a:fillRect l="-1402" t="-2475" r="-1246" b="-6931"/>
                </a:stretch>
              </a:blipFill>
            </p:spPr>
            <p:txBody>
              <a:bodyPr/>
              <a:lstStyle/>
              <a:p>
                <a:r>
                  <a:rPr lang="en-GB">
                    <a:noFill/>
                  </a:rPr>
                  <a:t> </a:t>
                </a:r>
              </a:p>
            </p:txBody>
          </p:sp>
        </mc:Fallback>
      </mc:AlternateContent>
    </p:spTree>
    <p:extLst>
      <p:ext uri="{BB962C8B-B14F-4D97-AF65-F5344CB8AC3E}">
        <p14:creationId xmlns:p14="http://schemas.microsoft.com/office/powerpoint/2010/main" val="36843240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2316"/>
            <a:ext cx="5812873" cy="584775"/>
          </a:xfrm>
          <a:prstGeom prst="rect">
            <a:avLst/>
          </a:prstGeom>
          <a:noFill/>
        </p:spPr>
        <p:txBody>
          <a:bodyPr wrap="none" rtlCol="0">
            <a:spAutoFit/>
          </a:bodyPr>
          <a:lstStyle/>
          <a:p>
            <a:r>
              <a:rPr lang="en-US" sz="3200" dirty="0" smtClean="0">
                <a:solidFill>
                  <a:schemeClr val="bg1"/>
                </a:solidFill>
                <a:latin typeface="+mj-lt"/>
              </a:rPr>
              <a:t>Default values of the parameter</a:t>
            </a:r>
            <a:endParaRPr lang="en-GB" sz="3200" dirty="0">
              <a:solidFill>
                <a:schemeClr val="bg1"/>
              </a:solidFill>
              <a:latin typeface="+mj-lt"/>
            </a:endParaRPr>
          </a:p>
        </p:txBody>
      </p:sp>
      <p:sp>
        <p:nvSpPr>
          <p:cNvPr id="4" name="TextBox 3"/>
          <p:cNvSpPr txBox="1"/>
          <p:nvPr/>
        </p:nvSpPr>
        <p:spPr>
          <a:xfrm>
            <a:off x="232019" y="2276872"/>
            <a:ext cx="8592418" cy="3348865"/>
          </a:xfrm>
          <a:prstGeom prst="rect">
            <a:avLst/>
          </a:prstGeom>
          <a:noFill/>
        </p:spPr>
        <p:txBody>
          <a:bodyPr wrap="square" rtlCol="0">
            <a:spAutoFit/>
          </a:bodyPr>
          <a:lstStyle/>
          <a:p>
            <a:pPr>
              <a:lnSpc>
                <a:spcPct val="150000"/>
              </a:lnSpc>
            </a:pPr>
            <a:r>
              <a:rPr lang="en-US" sz="2400" b="1" dirty="0" smtClean="0">
                <a:solidFill>
                  <a:schemeClr val="tx1">
                    <a:lumMod val="50000"/>
                    <a:lumOff val="50000"/>
                  </a:schemeClr>
                </a:solidFill>
                <a:latin typeface="+mj-lt"/>
              </a:rPr>
              <a:t>In the absence of real data from the industry, during the workshop parametric values were collected and after </a:t>
            </a:r>
            <a:r>
              <a:rPr lang="en-US" sz="2400" b="1" dirty="0" err="1" smtClean="0">
                <a:solidFill>
                  <a:schemeClr val="tx1">
                    <a:lumMod val="50000"/>
                    <a:lumOff val="50000"/>
                  </a:schemeClr>
                </a:solidFill>
                <a:latin typeface="+mj-lt"/>
              </a:rPr>
              <a:t>normalising</a:t>
            </a:r>
            <a:r>
              <a:rPr lang="en-US" sz="2400" b="1" dirty="0" smtClean="0">
                <a:solidFill>
                  <a:schemeClr val="tx1">
                    <a:lumMod val="50000"/>
                    <a:lumOff val="50000"/>
                  </a:schemeClr>
                </a:solidFill>
                <a:latin typeface="+mj-lt"/>
              </a:rPr>
              <a:t>, these values were considered as default values. These values are defined in the AnyLogic Model and the output depends upon it. These default values are either defined as parameter or the variable in the AnyLogic </a:t>
            </a:r>
            <a:r>
              <a:rPr lang="en-US" sz="2400" b="1" dirty="0" err="1" smtClean="0">
                <a:solidFill>
                  <a:schemeClr val="tx1">
                    <a:lumMod val="50000"/>
                    <a:lumOff val="50000"/>
                  </a:schemeClr>
                </a:solidFill>
                <a:latin typeface="+mj-lt"/>
              </a:rPr>
              <a:t>moel</a:t>
            </a:r>
            <a:r>
              <a:rPr lang="en-US" sz="2400" b="1" dirty="0" smtClean="0">
                <a:solidFill>
                  <a:schemeClr val="tx1">
                    <a:lumMod val="50000"/>
                    <a:lumOff val="50000"/>
                  </a:schemeClr>
                </a:solidFill>
                <a:latin typeface="+mj-lt"/>
              </a:rPr>
              <a:t>.</a:t>
            </a:r>
            <a:endParaRPr lang="en-US" sz="2400" b="1" dirty="0">
              <a:solidFill>
                <a:schemeClr val="tx1">
                  <a:lumMod val="50000"/>
                  <a:lumOff val="50000"/>
                </a:schemeClr>
              </a:solidFill>
              <a:latin typeface="+mj-lt"/>
            </a:endParaRPr>
          </a:p>
        </p:txBody>
      </p:sp>
      <p:sp>
        <p:nvSpPr>
          <p:cNvPr id="5" name="Rectangle 1"/>
          <p:cNvSpPr>
            <a:spLocks noChangeArrowheads="1"/>
          </p:cNvSpPr>
          <p:nvPr/>
        </p:nvSpPr>
        <p:spPr bwMode="auto">
          <a:xfrm>
            <a:off x="2001838" y="2743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2"/>
          <p:cNvSpPr>
            <a:spLocks noChangeArrowheads="1"/>
          </p:cNvSpPr>
          <p:nvPr/>
        </p:nvSpPr>
        <p:spPr bwMode="auto">
          <a:xfrm>
            <a:off x="3455988" y="31543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7467569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001" y="1759172"/>
            <a:ext cx="8496463" cy="5078313"/>
          </a:xfrm>
          <a:prstGeom prst="rect">
            <a:avLst/>
          </a:prstGeom>
          <a:noFill/>
        </p:spPr>
        <p:txBody>
          <a:bodyPr wrap="square" rtlCol="0">
            <a:spAutoFit/>
          </a:bodyPr>
          <a:lstStyle/>
          <a:p>
            <a:pPr algn="just">
              <a:lnSpc>
                <a:spcPct val="150000"/>
              </a:lnSpc>
            </a:pPr>
            <a:r>
              <a:rPr lang="en-GB" sz="2400" b="1" dirty="0">
                <a:solidFill>
                  <a:schemeClr val="tx1">
                    <a:lumMod val="50000"/>
                    <a:lumOff val="50000"/>
                  </a:schemeClr>
                </a:solidFill>
                <a:latin typeface="+mj-lt"/>
              </a:rPr>
              <a:t>For the execution of the simulation model, input parameters were required. As the real data from the industry was not available, the research finds the default values. The values for the parameters were collected during a workshop on NFF organised at Cranfield </a:t>
            </a:r>
            <a:r>
              <a:rPr lang="en-GB" sz="2400" b="1" dirty="0" err="1">
                <a:solidFill>
                  <a:schemeClr val="tx1">
                    <a:lumMod val="50000"/>
                    <a:lumOff val="50000"/>
                  </a:schemeClr>
                </a:solidFill>
                <a:latin typeface="+mj-lt"/>
              </a:rPr>
              <a:t>Univerisity</a:t>
            </a:r>
            <a:r>
              <a:rPr lang="en-GB" sz="2400" b="1" dirty="0">
                <a:solidFill>
                  <a:schemeClr val="tx1">
                    <a:lumMod val="50000"/>
                    <a:lumOff val="50000"/>
                  </a:schemeClr>
                </a:solidFill>
                <a:latin typeface="+mj-lt"/>
              </a:rPr>
              <a:t>. During the workshop a brief of the thesis was presented. Data were collected on a feedback form in which rank were assigned to the different cost drivers on a 1 to 10 point basis, 1 being the lowest and 10 being the highest.</a:t>
            </a:r>
          </a:p>
        </p:txBody>
      </p:sp>
      <p:sp>
        <p:nvSpPr>
          <p:cNvPr id="3" name="Title 4"/>
          <p:cNvSpPr txBox="1">
            <a:spLocks/>
          </p:cNvSpPr>
          <p:nvPr/>
        </p:nvSpPr>
        <p:spPr>
          <a:xfrm>
            <a:off x="252001" y="310991"/>
            <a:ext cx="4879606" cy="1077218"/>
          </a:xfrm>
          <a:prstGeom prst="rect">
            <a:avLst/>
          </a:prstGeom>
          <a:noFill/>
        </p:spPr>
        <p:txBody>
          <a:bodyPr wrap="none" rtlCol="0">
            <a:spAutoFit/>
          </a:bodyPr>
          <a:lstStyle>
            <a:lvl1pPr algn="l" defTabSz="914400" rtl="0" eaLnBrk="1" latinLnBrk="0" hangingPunct="1">
              <a:spcBef>
                <a:spcPct val="0"/>
              </a:spcBef>
              <a:buNone/>
              <a:defRPr sz="3200" kern="1200">
                <a:solidFill>
                  <a:schemeClr val="bg1"/>
                </a:solidFill>
                <a:latin typeface="DefusedLight" panose="00000400000000000000" pitchFamily="2" charset="0"/>
                <a:ea typeface="+mj-ea"/>
                <a:cs typeface="+mj-cs"/>
              </a:defRPr>
            </a:lvl1pPr>
          </a:lstStyle>
          <a:p>
            <a:r>
              <a:rPr lang="en-US" dirty="0" smtClean="0">
                <a:latin typeface="+mj-lt"/>
              </a:rPr>
              <a:t>Default values Generation</a:t>
            </a:r>
            <a:br>
              <a:rPr lang="en-US" dirty="0" smtClean="0">
                <a:latin typeface="+mj-lt"/>
              </a:rPr>
            </a:br>
            <a:endParaRPr lang="en-GB" dirty="0">
              <a:latin typeface="+mj-lt"/>
            </a:endParaRPr>
          </a:p>
        </p:txBody>
      </p:sp>
    </p:spTree>
    <p:extLst>
      <p:ext uri="{BB962C8B-B14F-4D97-AF65-F5344CB8AC3E}">
        <p14:creationId xmlns:p14="http://schemas.microsoft.com/office/powerpoint/2010/main" val="263263692"/>
      </p:ext>
    </p:extLst>
  </p:cSld>
  <p:clrMapOvr>
    <a:masterClrMapping/>
  </p:clrMapOvr>
</p:sld>
</file>

<file path=ppt/theme/theme1.xml><?xml version="1.0" encoding="utf-8"?>
<a:theme xmlns:a="http://schemas.openxmlformats.org/drawingml/2006/main" name="Picture Cranfield Brand">
  <a:themeElements>
    <a:clrScheme name="Picture Cranfield Bran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icture Cranfield Brand">
      <a:majorFont>
        <a:latin typeface="DefusedLigh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cture Cranfield Bran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icture Cranfield Bran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icture Cranfield Bran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icture Cranfield Bran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icture Cranfield Bran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icture Cranfield Bran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icture Cranfield Bran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icture Cranfield Bran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icture Cranfield Bran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icture Cranfield Bran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icture Cranfield Bran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icture Cranfield Bran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icture Cranfield Brand">
  <a:themeElements>
    <a:clrScheme name="Picture Cranfield Bran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icture Cranfield Brand">
      <a:majorFont>
        <a:latin typeface="DefusedLigh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cture Cranfield Bran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icture Cranfield Bran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icture Cranfield Bran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icture Cranfield Bran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icture Cranfield Bran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icture Cranfield Bran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icture Cranfield Bran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icture Cranfield Bran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icture Cranfield Bran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icture Cranfield Bran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icture Cranfield Bran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icture Cranfield Bran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orporate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Defused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1743</TotalTime>
  <Words>643</Words>
  <Application>Microsoft Office PowerPoint</Application>
  <PresentationFormat>On-screen Show (4:3)</PresentationFormat>
  <Paragraphs>146</Paragraphs>
  <Slides>13</Slides>
  <Notes>8</Notes>
  <HiddenSlides>0</HiddenSlides>
  <MMClips>0</MMClips>
  <ScaleCrop>false</ScaleCrop>
  <HeadingPairs>
    <vt:vector size="4" baseType="variant">
      <vt:variant>
        <vt:lpstr>Theme</vt:lpstr>
      </vt:variant>
      <vt:variant>
        <vt:i4>3</vt:i4>
      </vt:variant>
      <vt:variant>
        <vt:lpstr>Slide Titles</vt:lpstr>
      </vt:variant>
      <vt:variant>
        <vt:i4>13</vt:i4>
      </vt:variant>
    </vt:vector>
  </HeadingPairs>
  <TitlesOfParts>
    <vt:vector size="16" baseType="lpstr">
      <vt:lpstr>Picture Cranfield Brand</vt:lpstr>
      <vt:lpstr>1_Picture Cranfield Brand</vt:lpstr>
      <vt:lpstr>Corporate Presentation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Default values of the parameter (OEM Cost Drivers)</vt:lpstr>
      <vt:lpstr>Default values of the parameter (Supply Chain Cost Drivers)</vt:lpstr>
      <vt:lpstr>Default values of the parameter (Customer Cost Drivers)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 M Fazal Hussain</dc:creator>
  <cp:lastModifiedBy>"%username%"</cp:lastModifiedBy>
  <cp:revision>250</cp:revision>
  <dcterms:created xsi:type="dcterms:W3CDTF">2014-04-16T08:58:43Z</dcterms:created>
  <dcterms:modified xsi:type="dcterms:W3CDTF">2014-08-28T13:38:29Z</dcterms:modified>
</cp:coreProperties>
</file>